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8.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9.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0.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2.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4"/>
    <p:sldMasterId id="2147483711" r:id="rId5"/>
    <p:sldMasterId id="2147483750" r:id="rId6"/>
    <p:sldMasterId id="2147483807" r:id="rId7"/>
    <p:sldMasterId id="2147483809" r:id="rId8"/>
    <p:sldMasterId id="2147483819" r:id="rId9"/>
    <p:sldMasterId id="2147483843" r:id="rId10"/>
    <p:sldMasterId id="2147483882" r:id="rId11"/>
    <p:sldMasterId id="2147483922" r:id="rId12"/>
    <p:sldMasterId id="2147483951" r:id="rId13"/>
    <p:sldMasterId id="2147483989" r:id="rId14"/>
  </p:sldMasterIdLst>
  <p:notesMasterIdLst>
    <p:notesMasterId r:id="rId75"/>
  </p:notesMasterIdLst>
  <p:sldIdLst>
    <p:sldId id="10561" r:id="rId15"/>
    <p:sldId id="290" r:id="rId16"/>
    <p:sldId id="10563" r:id="rId17"/>
    <p:sldId id="1683" r:id="rId18"/>
    <p:sldId id="3701" r:id="rId19"/>
    <p:sldId id="1649" r:id="rId20"/>
    <p:sldId id="1650" r:id="rId21"/>
    <p:sldId id="1651" r:id="rId22"/>
    <p:sldId id="2323" r:id="rId23"/>
    <p:sldId id="1647" r:id="rId24"/>
    <p:sldId id="1624" r:id="rId25"/>
    <p:sldId id="1616" r:id="rId26"/>
    <p:sldId id="1667" r:id="rId27"/>
    <p:sldId id="1668" r:id="rId28"/>
    <p:sldId id="1672" r:id="rId29"/>
    <p:sldId id="1673" r:id="rId30"/>
    <p:sldId id="1674" r:id="rId31"/>
    <p:sldId id="1675" r:id="rId32"/>
    <p:sldId id="1676" r:id="rId33"/>
    <p:sldId id="1691" r:id="rId34"/>
    <p:sldId id="945" r:id="rId35"/>
    <p:sldId id="2315" r:id="rId36"/>
    <p:sldId id="2308" r:id="rId37"/>
    <p:sldId id="868" r:id="rId38"/>
    <p:sldId id="10568" r:id="rId39"/>
    <p:sldId id="870" r:id="rId40"/>
    <p:sldId id="1700" r:id="rId41"/>
    <p:sldId id="10565" r:id="rId42"/>
    <p:sldId id="10566" r:id="rId43"/>
    <p:sldId id="10567" r:id="rId44"/>
    <p:sldId id="958" r:id="rId45"/>
    <p:sldId id="959" r:id="rId46"/>
    <p:sldId id="1608" r:id="rId47"/>
    <p:sldId id="2324" r:id="rId48"/>
    <p:sldId id="2342" r:id="rId49"/>
    <p:sldId id="2364" r:id="rId50"/>
    <p:sldId id="966" r:id="rId51"/>
    <p:sldId id="1698" r:id="rId52"/>
    <p:sldId id="1699" r:id="rId53"/>
    <p:sldId id="2290" r:id="rId54"/>
    <p:sldId id="2325" r:id="rId55"/>
    <p:sldId id="2365" r:id="rId56"/>
    <p:sldId id="1685" r:id="rId57"/>
    <p:sldId id="1686" r:id="rId58"/>
    <p:sldId id="2298" r:id="rId59"/>
    <p:sldId id="2351" r:id="rId60"/>
    <p:sldId id="964" r:id="rId61"/>
    <p:sldId id="980" r:id="rId62"/>
    <p:sldId id="3702" r:id="rId63"/>
    <p:sldId id="389" r:id="rId64"/>
    <p:sldId id="532" r:id="rId65"/>
    <p:sldId id="10564" r:id="rId66"/>
    <p:sldId id="1884" r:id="rId67"/>
    <p:sldId id="1816" r:id="rId68"/>
    <p:sldId id="1881" r:id="rId69"/>
    <p:sldId id="1882" r:id="rId70"/>
    <p:sldId id="1883" r:id="rId71"/>
    <p:sldId id="2326" r:id="rId72"/>
    <p:sldId id="1826" r:id="rId73"/>
    <p:sldId id="377" r:id="rId74"/>
  </p:sldIdLst>
  <p:sldSz cx="9144000" cy="5143500" type="screen16x9"/>
  <p:notesSz cx="6858000" cy="1171575"/>
  <p:embeddedFontLst>
    <p:embeddedFont>
      <p:font typeface="Calibri" panose="020F0502020204030204" pitchFamily="34" charset="0"/>
      <p:regular r:id="rId76"/>
      <p:bold r:id="rId77"/>
      <p:italic r:id="rId78"/>
      <p:boldItalic r:id="rId79"/>
    </p:embeddedFont>
    <p:embeddedFont>
      <p:font typeface="Calibri Light" panose="020F0302020204030204" pitchFamily="34" charset="0"/>
      <p:regular r:id="rId80"/>
      <p:italic r:id="rId81"/>
    </p:embeddedFont>
    <p:embeddedFont>
      <p:font typeface="Consolas" panose="020B0609020204030204" pitchFamily="49" charset="0"/>
      <p:regular r:id="rId82"/>
      <p:bold r:id="rId83"/>
      <p:italic r:id="rId84"/>
      <p:boldItalic r:id="rId85"/>
    </p:embeddedFont>
    <p:embeddedFont>
      <p:font typeface="Segoe UI" panose="020B0502040204020203" pitchFamily="34" charset="0"/>
      <p:regular r:id="rId86"/>
      <p:bold r:id="rId87"/>
      <p:italic r:id="rId88"/>
      <p:boldItalic r:id="rId89"/>
    </p:embeddedFont>
    <p:embeddedFont>
      <p:font typeface="Segoe UI Semibold" panose="020B0702040204020203" pitchFamily="34" charset="0"/>
      <p:regular r:id="rId90"/>
      <p:bold r:id="rId91"/>
      <p:italic r:id="rId92"/>
      <p:boldItalic r:id="rId93"/>
    </p:embeddedFont>
    <p:embeddedFont>
      <p:font typeface="Segoe UI Semilight" panose="020B0402040204020203" pitchFamily="34" charset="0"/>
      <p:regular r:id="rId94"/>
      <p:italic r:id="rId95"/>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Schlesinger" initials="AS" lastIdx="5" clrIdx="0">
    <p:extLst>
      <p:ext uri="{19B8F6BF-5375-455C-9EA6-DF929625EA0E}">
        <p15:presenceInfo xmlns:p15="http://schemas.microsoft.com/office/powerpoint/2012/main" userId="S::aaschles@microsoft.com::9b0d922b-55e2-4aa5-b99d-a6f4009c8238" providerId="AD"/>
      </p:ext>
    </p:extLst>
  </p:cmAuthor>
  <p:cmAuthor id="2" name="Aaron Wislang" initials="AW" lastIdx="3" clrIdx="1">
    <p:extLst>
      <p:ext uri="{19B8F6BF-5375-455C-9EA6-DF929625EA0E}">
        <p15:presenceInfo xmlns:p15="http://schemas.microsoft.com/office/powerpoint/2012/main" userId="S::aawislan@microsoft.com::db36354e-522f-4e50-98e7-4f600ede97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F4023C-1C63-43CD-8F9E-FECD2107FBAF}">
  <a:tblStyle styleId="{42F4023C-1C63-43CD-8F9E-FECD2107FBA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1"/>
    <p:restoredTop sz="64626" autoAdjust="0"/>
  </p:normalViewPr>
  <p:slideViewPr>
    <p:cSldViewPr snapToGrid="0">
      <p:cViewPr varScale="1">
        <p:scale>
          <a:sx n="103" d="100"/>
          <a:sy n="103" d="100"/>
        </p:scale>
        <p:origin x="1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font" Target="fonts/font4.fntdata"/><Relationship Id="rId5" Type="http://schemas.openxmlformats.org/officeDocument/2006/relationships/slideMaster" Target="slideMasters/slideMaster2.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font" Target="fonts/font1.fntdata"/><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font" Target="fonts/font12.fntdata"/><Relationship Id="rId61" Type="http://schemas.openxmlformats.org/officeDocument/2006/relationships/slide" Target="slides/slide47.xml"/><Relationship Id="rId82" Type="http://schemas.openxmlformats.org/officeDocument/2006/relationships/font" Target="fonts/font7.fntdata"/><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font" Target="fonts/font2.fntdata"/><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font" Target="fonts/font18.fntdata"/><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1-26T14:43:51.221" idx="2">
    <p:pos x="10" y="10"/>
    <p:text>this is done now, deleting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12-05T19:28:56.173" idx="1">
    <p:pos x="4060" y="676"/>
    <p:text>highly available (multiple instances in a single region), with autoscaling the ability to deploy across multiple regions (this isn't an App Service capability itself).
</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26T15:05:09.251" idx="4">
    <p:pos x="4707" y="1091"/>
    <p:text>I cleaned up the line breaks here, removed the bulleted list (so it can be copy/pasted more easily) and made this consolas font so it's hopefully clearer that it's a shell command to the audience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7421025" y="20638"/>
            <a:ext cx="179388" cy="1000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3499155" y="126758"/>
            <a:ext cx="187993241" cy="120086"/>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xpressjs.com/en/starter/generator.htm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354429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554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080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7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81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541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878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873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119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122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74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Re-host</a:t>
            </a:r>
          </a:p>
          <a:p>
            <a:r>
              <a:rPr lang="en-US" sz="1200" dirty="0">
                <a:latin typeface="Segoe UI" panose="020B0502040204020203" pitchFamily="34" charset="0"/>
                <a:cs typeface="Segoe UI" panose="020B0502040204020203" pitchFamily="34" charset="0"/>
              </a:rPr>
              <a:t>Re-factor</a:t>
            </a:r>
          </a:p>
          <a:p>
            <a:r>
              <a:rPr lang="en-US" sz="1200" dirty="0">
                <a:latin typeface="Segoe UI" panose="020B0502040204020203" pitchFamily="34" charset="0"/>
                <a:cs typeface="Segoe UI" panose="020B0502040204020203" pitchFamily="34" charset="0"/>
              </a:rPr>
              <a:t>Re-Arch</a:t>
            </a:r>
          </a:p>
          <a:p>
            <a:r>
              <a:rPr lang="en-US" sz="1200" dirty="0">
                <a:latin typeface="Segoe UI" panose="020B0502040204020203" pitchFamily="34" charset="0"/>
                <a:cs typeface="Segoe UI" panose="020B0502040204020203" pitchFamily="34" charset="0"/>
              </a:rPr>
              <a:t>Re-Build</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8/9/19 1:21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922537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730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9904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857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412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3722989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1267546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5417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2400"/>
              </a:spcBef>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6023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128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99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85461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1957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893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246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127163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017365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71009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090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987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872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871315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084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61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85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az</a:t>
            </a:r>
            <a:r>
              <a:rPr lang="en-US" sz="1200" kern="1200" dirty="0">
                <a:solidFill>
                  <a:schemeClr val="tx1"/>
                </a:solidFill>
                <a:effectLst/>
                <a:latin typeface="+mn-lt"/>
                <a:ea typeface="+mn-ea"/>
                <a:cs typeface="+mn-cs"/>
              </a:rPr>
              <a:t> container create --name </a:t>
            </a:r>
            <a:r>
              <a:rPr lang="en-US" sz="1200" kern="1200" dirty="0" err="1">
                <a:solidFill>
                  <a:schemeClr val="tx1"/>
                </a:solidFill>
                <a:effectLst/>
                <a:latin typeface="+mn-lt"/>
                <a:ea typeface="+mn-ea"/>
                <a:cs typeface="+mn-cs"/>
              </a:rPr>
              <a:t>helloworld</a:t>
            </a:r>
            <a:r>
              <a:rPr lang="en-US" sz="1200" kern="1200" dirty="0">
                <a:solidFill>
                  <a:schemeClr val="tx1"/>
                </a:solidFill>
                <a:effectLst/>
                <a:latin typeface="+mn-lt"/>
                <a:ea typeface="+mn-ea"/>
                <a:cs typeface="+mn-cs"/>
              </a:rPr>
              <a:t>  –g cs612aci --image </a:t>
            </a:r>
            <a:r>
              <a:rPr lang="en-US" sz="1200" kern="1200" dirty="0" err="1">
                <a:solidFill>
                  <a:schemeClr val="tx1"/>
                </a:solidFill>
                <a:effectLst/>
                <a:latin typeface="+mn-lt"/>
                <a:ea typeface="+mn-ea"/>
                <a:cs typeface="+mn-cs"/>
              </a:rPr>
              <a:t>microsoft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aci-helloworld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ip</a:t>
            </a:r>
            <a:r>
              <a:rPr lang="en-US" sz="1200" kern="1200" dirty="0">
                <a:solidFill>
                  <a:schemeClr val="tx1"/>
                </a:solidFill>
                <a:effectLst/>
                <a:latin typeface="+mn-lt"/>
                <a:ea typeface="+mn-ea"/>
                <a:cs typeface="+mn-cs"/>
              </a:rPr>
              <a:t>-address public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0756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20DD2-B1D3-B44D-9A2D-169FD6DA776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92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974880-951C-EF44-B1E1-28CF22ED4AB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788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C64918-7BD1-4141-A66A-47F093FF9D5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7607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B71D5B-330A-224E-A0AE-A10854A2027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8269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4008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4189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862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81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9675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2419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to K8s in 60 seconds (</a:t>
            </a:r>
            <a:r>
              <a:rPr lang="en-US" dirty="0" err="1"/>
              <a:t>ish</a:t>
            </a:r>
            <a:r>
              <a:rPr lang="en-US" dirty="0"/>
              <a:t>)” - you will need a pre-provisioned AKS/ACR</a:t>
            </a:r>
          </a:p>
          <a:p>
            <a:pPr lvl="1"/>
            <a:r>
              <a:rPr lang="en-US" dirty="0"/>
              <a:t>Scaffold an application of choice (recommend node, quick to build and start)</a:t>
            </a:r>
          </a:p>
          <a:p>
            <a:pPr lvl="2"/>
            <a:r>
              <a:rPr lang="en-US" dirty="0">
                <a:hlinkClick r:id="rId3"/>
              </a:rPr>
              <a:t>https://expressjs.com/en/starter/generator.html</a:t>
            </a:r>
            <a:endParaRPr lang="en-US" dirty="0"/>
          </a:p>
          <a:p>
            <a:pPr lvl="1"/>
            <a:r>
              <a:rPr lang="en-US" dirty="0"/>
              <a:t>Draft create</a:t>
            </a:r>
          </a:p>
          <a:p>
            <a:pPr lvl="1"/>
            <a:r>
              <a:rPr lang="en-US" dirty="0"/>
              <a:t>Draft up</a:t>
            </a:r>
          </a:p>
          <a:p>
            <a:pPr lvl="2"/>
            <a:r>
              <a:rPr lang="en-US" dirty="0"/>
              <a:t>This will take ~30s. Show and explain what draft has done:</a:t>
            </a:r>
          </a:p>
          <a:p>
            <a:pPr lvl="3"/>
            <a:r>
              <a:rPr lang="en-US" dirty="0" err="1"/>
              <a:t>Dockerfile</a:t>
            </a:r>
            <a:endParaRPr lang="en-US" dirty="0"/>
          </a:p>
          <a:p>
            <a:pPr lvl="3"/>
            <a:r>
              <a:rPr lang="en-US" dirty="0"/>
              <a:t>Helm charts</a:t>
            </a:r>
          </a:p>
          <a:p>
            <a:pPr lvl="1"/>
            <a:r>
              <a:rPr lang="en-US" dirty="0"/>
              <a:t>Draft connect</a:t>
            </a:r>
          </a:p>
          <a:p>
            <a:pPr lvl="0"/>
            <a:r>
              <a:rPr lang="en-US" dirty="0"/>
              <a:t>Time permitting:</a:t>
            </a:r>
          </a:p>
          <a:p>
            <a:pPr lvl="1"/>
            <a:r>
              <a:rPr lang="en-US" dirty="0"/>
              <a:t>Make a code change and draft up</a:t>
            </a:r>
          </a:p>
          <a:p>
            <a:pPr lvl="1"/>
            <a:r>
              <a:rPr lang="en-US" dirty="0"/>
              <a:t>Show helm history</a:t>
            </a:r>
          </a:p>
          <a:p>
            <a:pPr lvl="1"/>
            <a:r>
              <a:rPr lang="en-US"/>
              <a:t>Helm Rollback</a:t>
            </a:r>
            <a:endParaRPr lang="en-US" dirty="0"/>
          </a:p>
        </p:txBody>
      </p:sp>
    </p:spTree>
    <p:extLst>
      <p:ext uri="{BB962C8B-B14F-4D97-AF65-F5344CB8AC3E}">
        <p14:creationId xmlns:p14="http://schemas.microsoft.com/office/powerpoint/2010/main" val="215927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37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4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8/9/19 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5422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82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eg"/><Relationship Id="rId1" Type="http://schemas.openxmlformats.org/officeDocument/2006/relationships/slideMaster" Target="../slideMasters/slideMaster7.xml"/><Relationship Id="rId5" Type="http://schemas.openxmlformats.org/officeDocument/2006/relationships/image" Target="../media/image38.png"/><Relationship Id="rId4" Type="http://schemas.openxmlformats.org/officeDocument/2006/relationships/image" Target="../media/image32.em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9.jpe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0.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1.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2.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Master" Target="../slideMasters/slideMaster7.xml"/><Relationship Id="rId5" Type="http://schemas.openxmlformats.org/officeDocument/2006/relationships/image" Target="../media/image32.emf"/><Relationship Id="rId4" Type="http://schemas.openxmlformats.org/officeDocument/2006/relationships/image" Target="../media/image31.emf"/></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4.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7.xml"/><Relationship Id="rId5" Type="http://schemas.openxmlformats.org/officeDocument/2006/relationships/image" Target="../media/image32.emf"/><Relationship Id="rId4" Type="http://schemas.openxmlformats.org/officeDocument/2006/relationships/image" Target="../media/image31.emf"/></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8.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eg"/><Relationship Id="rId1" Type="http://schemas.openxmlformats.org/officeDocument/2006/relationships/slideMaster" Target="../slideMasters/slideMaster8.xml"/><Relationship Id="rId5" Type="http://schemas.openxmlformats.org/officeDocument/2006/relationships/image" Target="../media/image38.png"/><Relationship Id="rId4" Type="http://schemas.openxmlformats.org/officeDocument/2006/relationships/image" Target="../media/image3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0.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1.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2.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Master" Target="../slideMasters/slideMaster8.xml"/><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4.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5.jpe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8.xml"/><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8.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9.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61.jp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6.emf"/><Relationship Id="rId4"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438817" y="1719570"/>
            <a:ext cx="3127628" cy="863089"/>
          </a:xfrm>
          <a:prstGeom prst="rect">
            <a:avLst/>
          </a:prstGeom>
        </p:spPr>
      </p:pic>
    </p:spTree>
    <p:extLst>
      <p:ext uri="{BB962C8B-B14F-4D97-AF65-F5344CB8AC3E}">
        <p14:creationId xmlns:p14="http://schemas.microsoft.com/office/powerpoint/2010/main" val="367448176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2363903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2563160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16483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42242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1327767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3436282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366868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596371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9045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468404"/>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886291"/>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190870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752822"/>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071466"/>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6701430"/>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176728"/>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64309904"/>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649550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4033294"/>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9834732"/>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925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86286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01754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4023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992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9458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05435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146620"/>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859112215"/>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9807717"/>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23387" y="1951635"/>
            <a:ext cx="4923602" cy="1240230"/>
          </a:xfrm>
          <a:noFill/>
        </p:spPr>
        <p:txBody>
          <a:bodyPr lIns="0" tIns="0" rIns="0" bIns="182880" anchor="b" anchorCtr="0"/>
          <a:lstStyle>
            <a:lvl1pPr>
              <a:defRPr sz="3677" strike="noStrike" spc="-37" baseline="0">
                <a:solidFill>
                  <a:schemeClr val="bg1"/>
                </a:solidFill>
              </a:defRPr>
            </a:lvl1pPr>
          </a:lstStyle>
          <a:p>
            <a:r>
              <a:rPr lang="en-US"/>
              <a:t>Microsoft Azure </a:t>
            </a:r>
            <a:br>
              <a:rPr lang="en-US"/>
            </a:br>
            <a:r>
              <a:rPr lang="en-US"/>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5316853" y="1070314"/>
            <a:ext cx="2966054" cy="3002873"/>
          </a:xfrm>
          <a:prstGeom prst="rect">
            <a:avLst/>
          </a:prstGeom>
        </p:spPr>
      </p:pic>
    </p:spTree>
    <p:extLst>
      <p:ext uri="{BB962C8B-B14F-4D97-AF65-F5344CB8AC3E}">
        <p14:creationId xmlns:p14="http://schemas.microsoft.com/office/powerpoint/2010/main" val="27044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sp>
        <p:nvSpPr>
          <p:cNvPr id="18"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01976" y="2908930"/>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69"/>
            <a:ext cx="1066077" cy="225464"/>
          </a:xfrm>
          <a:prstGeom prst="rect">
            <a:avLst/>
          </a:prstGeom>
        </p:spPr>
      </p:pic>
    </p:spTree>
    <p:extLst>
      <p:ext uri="{BB962C8B-B14F-4D97-AF65-F5344CB8AC3E}">
        <p14:creationId xmlns:p14="http://schemas.microsoft.com/office/powerpoint/2010/main" val="1915276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271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100826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898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965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161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3361062"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8"/>
            <a:ext cx="3361593" cy="621324"/>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54711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7309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8201134" y="-368997"/>
            <a:ext cx="539011" cy="1415093"/>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7867517" y="126472"/>
            <a:ext cx="1143375" cy="412539"/>
          </a:xfrm>
        </p:spPr>
        <p:txBody>
          <a:bodyPr wrap="square" lIns="0" rIns="0" anchor="ctr" anchorCtr="0">
            <a:noAutofit/>
          </a:bodyPr>
          <a:lstStyle>
            <a:lvl1pPr marL="0" indent="0" algn="ctr" defTabSz="699354" rtl="0" eaLnBrk="1" fontAlgn="base" latinLnBrk="0" hangingPunct="1">
              <a:lnSpc>
                <a:spcPct val="90000"/>
              </a:lnSpc>
              <a:spcBef>
                <a:spcPct val="0"/>
              </a:spcBef>
              <a:spcAft>
                <a:spcPct val="0"/>
              </a:spcAft>
              <a:buClr>
                <a:schemeClr val="tx1"/>
              </a:buClr>
              <a:buFont typeface="Arial" pitchFamily="34" charset="0"/>
              <a:buNone/>
              <a:defRPr lang="en-US" sz="1050" kern="1200" dirty="0">
                <a:solidFill>
                  <a:schemeClr val="tx1"/>
                </a:solidFill>
                <a:latin typeface="Segoe UI Semibold" panose="020B0702040204020203" pitchFamily="34" charset="0"/>
                <a:ea typeface="Segoe UI" pitchFamily="34" charset="0"/>
                <a:cs typeface="Segoe UI" pitchFamily="34" charset="0"/>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247650" y="217134"/>
            <a:ext cx="2835185" cy="674749"/>
          </a:xfrm>
        </p:spPr>
        <p:txBody>
          <a:bodyPr/>
          <a:lstStyle>
            <a:lvl1pPr>
              <a:defRPr sz="3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247651" y="1203065"/>
            <a:ext cx="2835184" cy="350865"/>
          </a:xfrm>
        </p:spPr>
        <p:txBody>
          <a:bodyPr wrap="square">
            <a:spAutoFit/>
          </a:bodyPr>
          <a:lstStyle>
            <a:lvl1pPr marL="0" indent="0">
              <a:spcBef>
                <a:spcPts val="900"/>
              </a:spcBef>
              <a:buClr>
                <a:schemeClr val="tx1"/>
              </a:buClr>
              <a:buFont typeface="Arial" pitchFamily="34" charset="0"/>
              <a:buNone/>
              <a:defRPr sz="120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576082" y="4529048"/>
            <a:ext cx="2497229" cy="330090"/>
          </a:xfrm>
        </p:spPr>
        <p:txBody>
          <a:bodyPr wrap="square" anchor="ctr" anchorCtr="0">
            <a:spAutoFit/>
          </a:bodyPr>
          <a:lstStyle>
            <a:lvl1pPr marL="0" indent="0">
              <a:spcBef>
                <a:spcPts val="900"/>
              </a:spcBef>
              <a:buClr>
                <a:schemeClr val="tx1"/>
              </a:buClr>
              <a:buFont typeface="Arial" pitchFamily="34" charset="0"/>
              <a:buNone/>
              <a:defRPr sz="105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3174275" y="217134"/>
            <a:ext cx="0" cy="46293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247650" y="4533421"/>
            <a:ext cx="321345" cy="321345"/>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67232" tIns="33616" rIns="67232" bIns="33616" numCol="1" anchor="t" anchorCtr="0" compatLnSpc="1">
            <a:prstTxWarp prst="textNoShape">
              <a:avLst/>
            </a:prstTxWarp>
          </a:bodyPr>
          <a:lstStyle/>
          <a:p>
            <a:pPr marL="0" marR="0" lvl="0" indent="0" defTabSz="685775"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1352413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067088" y="994875"/>
            <a:ext cx="5972100" cy="553975"/>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63" name="Shape 63"/>
          <p:cNvSpPr txBox="1">
            <a:spLocks noGrp="1"/>
          </p:cNvSpPr>
          <p:nvPr>
            <p:ph type="body" idx="1"/>
          </p:nvPr>
        </p:nvSpPr>
        <p:spPr>
          <a:xfrm>
            <a:off x="1067100" y="1706950"/>
            <a:ext cx="2977800" cy="510879"/>
          </a:xfrm>
          <a:prstGeom prst="rect">
            <a:avLst/>
          </a:prstGeom>
        </p:spPr>
        <p:txBody>
          <a:bodyPr spcFirstLastPara="1" wrap="square" lIns="91425" tIns="91425" rIns="91425" bIns="91425" anchor="t" anchorCtr="0"/>
          <a:lstStyle>
            <a:lvl1pPr marL="457189" lvl="0" indent="-342892">
              <a:spcBef>
                <a:spcPts val="600"/>
              </a:spcBef>
              <a:spcAft>
                <a:spcPts val="0"/>
              </a:spcAft>
              <a:buSzPts val="1800"/>
              <a:buChar char="›"/>
              <a:defRPr sz="1800"/>
            </a:lvl1pPr>
            <a:lvl2pPr marL="914378" lvl="1" indent="-342892">
              <a:spcBef>
                <a:spcPts val="0"/>
              </a:spcBef>
              <a:spcAft>
                <a:spcPts val="0"/>
              </a:spcAft>
              <a:buSzPts val="1800"/>
              <a:buChar char="›"/>
              <a:defRPr sz="1800"/>
            </a:lvl2pPr>
            <a:lvl3pPr marL="1371566" lvl="2" indent="-342892">
              <a:spcBef>
                <a:spcPts val="0"/>
              </a:spcBef>
              <a:spcAft>
                <a:spcPts val="0"/>
              </a:spcAft>
              <a:buSzPts val="1800"/>
              <a:buChar char="›"/>
              <a:defRPr sz="1800"/>
            </a:lvl3pPr>
            <a:lvl4pPr marL="1828754" lvl="3" indent="-342892">
              <a:spcBef>
                <a:spcPts val="0"/>
              </a:spcBef>
              <a:spcAft>
                <a:spcPts val="0"/>
              </a:spcAft>
              <a:buSzPts val="1800"/>
              <a:buChar char="›"/>
              <a:defRPr sz="1800"/>
            </a:lvl4pPr>
            <a:lvl5pPr marL="2285943" lvl="4" indent="-342892">
              <a:spcBef>
                <a:spcPts val="0"/>
              </a:spcBef>
              <a:spcAft>
                <a:spcPts val="0"/>
              </a:spcAft>
              <a:buSzPts val="1800"/>
              <a:buChar char="›"/>
              <a:defRPr sz="1800"/>
            </a:lvl5pPr>
            <a:lvl6pPr marL="2743132" lvl="5" indent="-342892">
              <a:spcBef>
                <a:spcPts val="0"/>
              </a:spcBef>
              <a:spcAft>
                <a:spcPts val="0"/>
              </a:spcAft>
              <a:buSzPts val="1800"/>
              <a:buChar char="›"/>
              <a:defRPr sz="1800"/>
            </a:lvl6pPr>
            <a:lvl7pPr marL="3200320" lvl="6" indent="-342892">
              <a:spcBef>
                <a:spcPts val="0"/>
              </a:spcBef>
              <a:spcAft>
                <a:spcPts val="0"/>
              </a:spcAft>
              <a:buSzPts val="1800"/>
              <a:buChar char="›"/>
              <a:defRPr sz="1800"/>
            </a:lvl7pPr>
            <a:lvl8pPr marL="3657509" lvl="7" indent="-342892">
              <a:spcBef>
                <a:spcPts val="0"/>
              </a:spcBef>
              <a:spcAft>
                <a:spcPts val="0"/>
              </a:spcAft>
              <a:buSzPts val="1800"/>
              <a:buChar char="›"/>
              <a:defRPr sz="1800"/>
            </a:lvl8pPr>
            <a:lvl9pPr marL="4114697" lvl="8" indent="-342892">
              <a:spcBef>
                <a:spcPts val="0"/>
              </a:spcBef>
              <a:spcAft>
                <a:spcPts val="0"/>
              </a:spcAft>
              <a:buSzPts val="1800"/>
              <a:buChar char="»"/>
              <a:defRPr sz="1800"/>
            </a:lvl9pPr>
          </a:lstStyle>
          <a:p>
            <a:pPr lvl="0"/>
            <a:r>
              <a:rPr lang="en-US"/>
              <a:t>Edit Master text styles</a:t>
            </a:r>
          </a:p>
        </p:txBody>
      </p:sp>
      <p:sp>
        <p:nvSpPr>
          <p:cNvPr id="64" name="Shape 64"/>
          <p:cNvSpPr txBox="1">
            <a:spLocks noGrp="1"/>
          </p:cNvSpPr>
          <p:nvPr>
            <p:ph type="body" idx="2"/>
          </p:nvPr>
        </p:nvSpPr>
        <p:spPr>
          <a:xfrm>
            <a:off x="4224149" y="1706950"/>
            <a:ext cx="2977800" cy="510879"/>
          </a:xfrm>
          <a:prstGeom prst="rect">
            <a:avLst/>
          </a:prstGeom>
        </p:spPr>
        <p:txBody>
          <a:bodyPr spcFirstLastPara="1" wrap="square" lIns="91425" tIns="91425" rIns="91425" bIns="91425" anchor="t" anchorCtr="0"/>
          <a:lstStyle>
            <a:lvl1pPr marL="457189" lvl="0" indent="-342892">
              <a:spcBef>
                <a:spcPts val="600"/>
              </a:spcBef>
              <a:spcAft>
                <a:spcPts val="0"/>
              </a:spcAft>
              <a:buSzPts val="1800"/>
              <a:buChar char="›"/>
              <a:defRPr sz="1800"/>
            </a:lvl1pPr>
            <a:lvl2pPr marL="914378" lvl="1" indent="-342892">
              <a:spcBef>
                <a:spcPts val="0"/>
              </a:spcBef>
              <a:spcAft>
                <a:spcPts val="0"/>
              </a:spcAft>
              <a:buSzPts val="1800"/>
              <a:buChar char="›"/>
              <a:defRPr sz="1800"/>
            </a:lvl2pPr>
            <a:lvl3pPr marL="1371566" lvl="2" indent="-342892">
              <a:spcBef>
                <a:spcPts val="0"/>
              </a:spcBef>
              <a:spcAft>
                <a:spcPts val="0"/>
              </a:spcAft>
              <a:buSzPts val="1800"/>
              <a:buChar char="›"/>
              <a:defRPr sz="1800"/>
            </a:lvl3pPr>
            <a:lvl4pPr marL="1828754" lvl="3" indent="-342892">
              <a:spcBef>
                <a:spcPts val="0"/>
              </a:spcBef>
              <a:spcAft>
                <a:spcPts val="0"/>
              </a:spcAft>
              <a:buSzPts val="1800"/>
              <a:buChar char="›"/>
              <a:defRPr sz="1800"/>
            </a:lvl4pPr>
            <a:lvl5pPr marL="2285943" lvl="4" indent="-342892">
              <a:spcBef>
                <a:spcPts val="0"/>
              </a:spcBef>
              <a:spcAft>
                <a:spcPts val="0"/>
              </a:spcAft>
              <a:buSzPts val="1800"/>
              <a:buChar char="›"/>
              <a:defRPr sz="1800"/>
            </a:lvl5pPr>
            <a:lvl6pPr marL="2743132" lvl="5" indent="-342892">
              <a:spcBef>
                <a:spcPts val="0"/>
              </a:spcBef>
              <a:spcAft>
                <a:spcPts val="0"/>
              </a:spcAft>
              <a:buSzPts val="1800"/>
              <a:buChar char="›"/>
              <a:defRPr sz="1800"/>
            </a:lvl6pPr>
            <a:lvl7pPr marL="3200320" lvl="6" indent="-342892">
              <a:spcBef>
                <a:spcPts val="0"/>
              </a:spcBef>
              <a:spcAft>
                <a:spcPts val="0"/>
              </a:spcAft>
              <a:buSzPts val="1800"/>
              <a:buChar char="›"/>
              <a:defRPr sz="1800"/>
            </a:lvl7pPr>
            <a:lvl8pPr marL="3657509" lvl="7" indent="-342892">
              <a:spcBef>
                <a:spcPts val="0"/>
              </a:spcBef>
              <a:spcAft>
                <a:spcPts val="0"/>
              </a:spcAft>
              <a:buSzPts val="1800"/>
              <a:buChar char="›"/>
              <a:defRPr sz="1800"/>
            </a:lvl8pPr>
            <a:lvl9pPr marL="4114697" lvl="8" indent="-342892">
              <a:spcBef>
                <a:spcPts val="0"/>
              </a:spcBef>
              <a:spcAft>
                <a:spcPts val="0"/>
              </a:spcAft>
              <a:buSzPts val="1800"/>
              <a:buChar char="»"/>
              <a:defRPr sz="1800"/>
            </a:lvl9pPr>
          </a:lstStyle>
          <a:p>
            <a:pPr lvl="0"/>
            <a:r>
              <a:rPr lang="en-US"/>
              <a:t>Edit Master text styles</a:t>
            </a:r>
          </a:p>
        </p:txBody>
      </p:sp>
    </p:spTree>
    <p:extLst>
      <p:ext uri="{BB962C8B-B14F-4D97-AF65-F5344CB8AC3E}">
        <p14:creationId xmlns:p14="http://schemas.microsoft.com/office/powerpoint/2010/main" val="17734698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4565918"/>
            <a:ext cx="1070841" cy="228621"/>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sp>
        <p:nvSpPr>
          <p:cNvPr id="8" name="Title 1"/>
          <p:cNvSpPr>
            <a:spLocks noGrp="1"/>
          </p:cNvSpPr>
          <p:nvPr>
            <p:ph type="title" hasCustomPrompt="1"/>
          </p:nvPr>
        </p:nvSpPr>
        <p:spPr bwMode="white">
          <a:xfrm>
            <a:off x="201977" y="1235145"/>
            <a:ext cx="6723139"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976" y="2580935"/>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6255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521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2487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3024462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9323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79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6497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8177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7730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264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032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30" y="1054559"/>
            <a:ext cx="4033912" cy="1343662"/>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4572000"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9"/>
            <a:ext cx="4370072" cy="2524647"/>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30" y="2397810"/>
            <a:ext cx="4033912" cy="2527390"/>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1" y="3580371"/>
            <a:ext cx="4370071" cy="1343662"/>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616162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21241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60981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818728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7191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799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1414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485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543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2"/>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31135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1"/>
            <a:ext cx="1066077" cy="225464"/>
          </a:xfrm>
          <a:prstGeom prst="rect">
            <a:avLst/>
          </a:prstGeom>
        </p:spPr>
      </p:pic>
    </p:spTree>
    <p:extLst>
      <p:ext uri="{BB962C8B-B14F-4D97-AF65-F5344CB8AC3E}">
        <p14:creationId xmlns:p14="http://schemas.microsoft.com/office/powerpoint/2010/main" val="1345444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2949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01696" y="214786"/>
            <a:ext cx="8740142" cy="695955"/>
          </a:xfrm>
          <a:prstGeom prst="rect">
            <a:avLst/>
          </a:prstGeom>
        </p:spPr>
        <p:txBody>
          <a:bodyPr/>
          <a:lstStyle>
            <a:lvl1pPr algn="l">
              <a:defRPr sz="3822">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64179862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83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3741763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829"/>
            <a:ext cx="9144001" cy="514933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4235840" cy="5143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01930" y="3927958"/>
            <a:ext cx="8740189" cy="504437"/>
          </a:xfrm>
          <a:prstGeom prst="rect">
            <a:avLst/>
          </a:prstGeom>
        </p:spPr>
        <p:txBody>
          <a:bodyPr vert="horz" wrap="square" lIns="134444" tIns="80666" rIns="107555" bIns="80666"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1765" dirty="0">
                <a:gradFill>
                  <a:gsLst>
                    <a:gs pos="96653">
                      <a:schemeClr val="tx1"/>
                    </a:gs>
                    <a:gs pos="0">
                      <a:schemeClr val="tx1"/>
                    </a:gs>
                  </a:gsLst>
                  <a:lin ang="5400000" scaled="0"/>
                </a:gradFill>
                <a:latin typeface="+mj-lt"/>
              </a:rPr>
              <a:t>April 4–6, 2016</a:t>
            </a:r>
            <a:br>
              <a:rPr lang="en-US" sz="1765" dirty="0">
                <a:gradFill>
                  <a:gsLst>
                    <a:gs pos="96653">
                      <a:schemeClr val="tx1"/>
                    </a:gs>
                    <a:gs pos="0">
                      <a:schemeClr val="tx1"/>
                    </a:gs>
                  </a:gsLst>
                  <a:lin ang="5400000" scaled="0"/>
                </a:gradFill>
                <a:latin typeface="+mj-lt"/>
              </a:rPr>
            </a:br>
            <a:r>
              <a:rPr lang="en-US" sz="1765"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278527" y="1452455"/>
            <a:ext cx="2966212" cy="1566179"/>
          </a:xfrm>
          <a:prstGeom prst="rect">
            <a:avLst/>
          </a:prstGeom>
        </p:spPr>
      </p:pic>
      <p:sp>
        <p:nvSpPr>
          <p:cNvPr id="13" name="TextBox 2"/>
          <p:cNvSpPr txBox="1"/>
          <p:nvPr userDrawn="1"/>
        </p:nvSpPr>
        <p:spPr>
          <a:xfrm>
            <a:off x="201930" y="4528750"/>
            <a:ext cx="999277" cy="716643"/>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685644"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441"/>
              </a:spcAft>
            </a:pPr>
            <a:endParaRPr lang="en-US" sz="147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6884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94733" y="1563130"/>
            <a:ext cx="7577296" cy="2223273"/>
          </a:xfrm>
          <a:prstGeom prst="rect">
            <a:avLst/>
          </a:prstGeom>
          <a:noFill/>
        </p:spPr>
        <p:txBody>
          <a:bodyPr wrap="none" lIns="134444" tIns="107555" rIns="134444" bIns="107555" rtlCol="0">
            <a:spAutoFit/>
          </a:bodyPr>
          <a:lstStyle/>
          <a:p>
            <a:pPr>
              <a:lnSpc>
                <a:spcPct val="90000"/>
              </a:lnSpc>
              <a:spcAft>
                <a:spcPts val="441"/>
              </a:spcAft>
            </a:pPr>
            <a:r>
              <a:rPr lang="en-US" sz="705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7057"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441"/>
              </a:spcAft>
            </a:pPr>
            <a:r>
              <a:rPr lang="en-US" sz="705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354439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94733" y="1563129"/>
            <a:ext cx="7577296" cy="1194594"/>
          </a:xfrm>
          <a:prstGeom prst="rect">
            <a:avLst/>
          </a:prstGeom>
          <a:noFill/>
        </p:spPr>
        <p:txBody>
          <a:bodyPr wrap="none" lIns="134444" tIns="107555" rIns="134444" bIns="107555" rtlCol="0">
            <a:spAutoFit/>
          </a:bodyPr>
          <a:lstStyle/>
          <a:p>
            <a:pPr>
              <a:lnSpc>
                <a:spcPct val="90000"/>
              </a:lnSpc>
              <a:spcAft>
                <a:spcPts val="441"/>
              </a:spcAft>
            </a:pPr>
            <a:r>
              <a:rPr lang="en-US" sz="7057"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055838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9144000" cy="5143500"/>
          </a:xfrm>
          <a:prstGeom prst="rect">
            <a:avLst/>
          </a:prstGeom>
        </p:spPr>
      </p:pic>
      <p:sp>
        <p:nvSpPr>
          <p:cNvPr id="4" name="Rectangle 3"/>
          <p:cNvSpPr/>
          <p:nvPr userDrawn="1"/>
        </p:nvSpPr>
        <p:spPr bwMode="auto">
          <a:xfrm>
            <a:off x="0" y="0"/>
            <a:ext cx="9144000" cy="51435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10905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1"/>
            <a:ext cx="9143533" cy="5143967"/>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642923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9144000" cy="5143501"/>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90841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966987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9144000" cy="5143502"/>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7393"/>
            <a:ext cx="1066077" cy="225464"/>
          </a:xfrm>
          <a:prstGeom prst="rect">
            <a:avLst/>
          </a:prstGeom>
        </p:spPr>
      </p:pic>
    </p:spTree>
    <p:extLst>
      <p:ext uri="{BB962C8B-B14F-4D97-AF65-F5344CB8AC3E}">
        <p14:creationId xmlns:p14="http://schemas.microsoft.com/office/powerpoint/2010/main" val="198758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9144000" cy="5143501"/>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2281257"/>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8131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0454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504794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301371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9144000" cy="51435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7147264" y="0"/>
            <a:ext cx="651632" cy="51435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8233317" y="0"/>
            <a:ext cx="910683"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6061211" y="0"/>
            <a:ext cx="475794" cy="5143500"/>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marL="0" algn="l" defTabSz="685644" rtl="0" eaLnBrk="1" latinLnBrk="0" hangingPunct="1">
              <a:lnSpc>
                <a:spcPct val="90000"/>
              </a:lnSpc>
              <a:spcAft>
                <a:spcPts val="441"/>
              </a:spcAft>
            </a:pPr>
            <a:r>
              <a:rPr lang="en-US" sz="5880"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80982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9144000" cy="5143501"/>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383039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9144000" cy="5143500"/>
          </a:xfrm>
          <a:prstGeom prst="rect">
            <a:avLst/>
          </a:prstGeom>
        </p:spPr>
      </p:pic>
      <p:sp>
        <p:nvSpPr>
          <p:cNvPr id="4" name="Rectangle 3"/>
          <p:cNvSpPr/>
          <p:nvPr userDrawn="1"/>
        </p:nvSpPr>
        <p:spPr bwMode="auto">
          <a:xfrm>
            <a:off x="0" y="-1"/>
            <a:ext cx="9144000" cy="51435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2813861"/>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939345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85493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sp>
        <p:nvSpPr>
          <p:cNvPr id="18"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7" y="2908930"/>
            <a:ext cx="5378503"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Tree>
    <p:extLst>
      <p:ext uri="{BB962C8B-B14F-4D97-AF65-F5344CB8AC3E}">
        <p14:creationId xmlns:p14="http://schemas.microsoft.com/office/powerpoint/2010/main" val="1295848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solidFill>
                  <a:schemeClr val="accent4"/>
                </a:soli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12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2772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71"/>
          </a:xfrm>
        </p:spPr>
        <p:txBody>
          <a:bodyPr>
            <a:spAutoFit/>
          </a:bodyPr>
          <a:lstStyle>
            <a:lvl1pPr>
              <a:defRPr sz="2940">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9221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71"/>
          </a:xfrm>
        </p:spPr>
        <p:txBody>
          <a:bodyPr>
            <a:spAutoFit/>
          </a:bodyPr>
          <a:lstStyle>
            <a:lvl1pPr>
              <a:defRPr sz="294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862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1"/>
            <a:ext cx="4033911" cy="1456745"/>
          </a:xfrm>
        </p:spPr>
        <p:txBody>
          <a:bodyPr wrap="square">
            <a:spAutoFit/>
          </a:bodyPr>
          <a:lstStyle>
            <a:lvl1pPr marL="0" indent="0">
              <a:spcBef>
                <a:spcPts val="900"/>
              </a:spcBef>
              <a:buClr>
                <a:schemeClr val="tx1"/>
              </a:buClr>
              <a:buFont typeface="Wingdings" pitchFamily="2" charset="2"/>
              <a:buNone/>
              <a:defRPr sz="2352">
                <a:solidFill>
                  <a:schemeClr val="accent4"/>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745"/>
          </a:xfrm>
        </p:spPr>
        <p:txBody>
          <a:bodyPr wrap="square">
            <a:spAutoFit/>
          </a:bodyPr>
          <a:lstStyle>
            <a:lvl1pPr marL="0" indent="0">
              <a:spcBef>
                <a:spcPts val="900"/>
              </a:spcBef>
              <a:buClr>
                <a:schemeClr val="tx1"/>
              </a:buClr>
              <a:buFont typeface="Wingdings" pitchFamily="2" charset="2"/>
              <a:buNone/>
              <a:defRPr sz="2352">
                <a:solidFill>
                  <a:schemeClr val="accent4"/>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986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0504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5557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06503"/>
          </a:xfrm>
        </p:spPr>
        <p:txBody>
          <a:bodyPr wrap="square">
            <a:spAutoFit/>
          </a:bodyPr>
          <a:lstStyle>
            <a:lvl1pPr marL="211217" indent="-211217">
              <a:spcBef>
                <a:spcPts val="900"/>
              </a:spcBef>
              <a:buClr>
                <a:schemeClr val="accent4"/>
              </a:buClr>
              <a:buFont typeface="Arial" pitchFamily="34" charset="0"/>
              <a:buChar char="•"/>
              <a:defRPr sz="2352">
                <a:solidFill>
                  <a:schemeClr val="accent4"/>
                </a:solidFill>
              </a:defRPr>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17" indent="-211217">
              <a:spcBef>
                <a:spcPts val="900"/>
              </a:spcBef>
              <a:buClr>
                <a:schemeClr val="accent4"/>
              </a:buClr>
              <a:buFont typeface="Arial" pitchFamily="34" charset="0"/>
              <a:buChar char="•"/>
              <a:defRPr sz="2352">
                <a:solidFill>
                  <a:schemeClr val="accent4"/>
                </a:solidFill>
              </a:defRPr>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5314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06503"/>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341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15466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8883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3361062" cy="917624"/>
          </a:xfrm>
          <a:noFill/>
        </p:spPr>
        <p:txBody>
          <a:bodyPr wrap="square" tIns="91440" bIns="91440" anchor="t" anchorCtr="0">
            <a:spAutoFit/>
          </a:bodyPr>
          <a:lstStyle>
            <a:lvl1pPr>
              <a:defRPr sz="529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3361593" cy="621260"/>
          </a:xfrm>
          <a:noFill/>
        </p:spPr>
        <p:txBody>
          <a:bodyPr wrap="square"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8234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3361062" cy="917624"/>
          </a:xfrm>
          <a:noFill/>
        </p:spPr>
        <p:txBody>
          <a:bodyPr wrap="square" tIns="91440" bIns="91440" anchor="t" anchorCtr="0">
            <a:spAutoFit/>
          </a:bodyPr>
          <a:lstStyle>
            <a:lvl1pPr>
              <a:defRPr sz="5292" spc="-74"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94051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812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1956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912896"/>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3662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44846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915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76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4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11084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1"/>
            <a:ext cx="1066077" cy="225464"/>
          </a:xfrm>
          <a:prstGeom prst="rect">
            <a:avLst/>
          </a:prstGeom>
        </p:spPr>
      </p:pic>
    </p:spTree>
    <p:extLst>
      <p:ext uri="{BB962C8B-B14F-4D97-AF65-F5344CB8AC3E}">
        <p14:creationId xmlns:p14="http://schemas.microsoft.com/office/powerpoint/2010/main" val="123757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570"/>
          </a:xfrm>
          <a:prstGeom prst="rect">
            <a:avLst/>
          </a:prstGeom>
        </p:spPr>
        <p:txBody>
          <a:bodyPr/>
          <a:lstStyle>
            <a:lvl1pPr marL="213551" indent="-213551">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1" indent="-2065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2" indent="-213551">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2"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2"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84068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430204"/>
            <a:ext cx="9144000" cy="279797"/>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75" indent="0">
              <a:buNone/>
              <a:defRPr/>
            </a:lvl2pPr>
            <a:lvl3pPr marL="441188" indent="0">
              <a:buNone/>
              <a:defRPr/>
            </a:lvl3pPr>
            <a:lvl4pPr marL="652362" indent="0">
              <a:buNone/>
              <a:defRPr/>
            </a:lvl4pPr>
            <a:lvl5pPr marL="828836" indent="0">
              <a:buNone/>
              <a:defRPr/>
            </a:lvl5pPr>
          </a:lstStyle>
          <a:p>
            <a:pPr lvl="0"/>
            <a:r>
              <a:rPr lang="en-US" dirty="0"/>
              <a:t>Click to add subtitle</a:t>
            </a:r>
          </a:p>
        </p:txBody>
      </p:sp>
      <p:sp>
        <p:nvSpPr>
          <p:cNvPr id="16" name="Text Placeholder 15"/>
          <p:cNvSpPr>
            <a:spLocks noGrp="1"/>
          </p:cNvSpPr>
          <p:nvPr>
            <p:ph type="body" sz="quarter" idx="14"/>
          </p:nvPr>
        </p:nvSpPr>
        <p:spPr>
          <a:xfrm>
            <a:off x="113140" y="1200151"/>
            <a:ext cx="8917722" cy="1587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815765"/>
            <a:fld id="{FAADACFB-7C71-4E89-89D2-7BBA40B7BFA9}" type="slidenum">
              <a:rPr lang="en-US" smtClean="0">
                <a:solidFill>
                  <a:srgbClr val="505050"/>
                </a:solidFill>
              </a:rPr>
              <a:pPr defTabSz="81576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815765"/>
            <a:endParaRPr lang="en-US" dirty="0">
              <a:solidFill>
                <a:srgbClr val="505050"/>
              </a:solidFill>
            </a:endParaRPr>
          </a:p>
        </p:txBody>
      </p:sp>
    </p:spTree>
    <p:extLst>
      <p:ext uri="{BB962C8B-B14F-4D97-AF65-F5344CB8AC3E}">
        <p14:creationId xmlns:p14="http://schemas.microsoft.com/office/powerpoint/2010/main" val="150891903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4827933"/>
            <a:ext cx="2894705" cy="100862"/>
          </a:xfrm>
          <a:prstGeom prst="rect">
            <a:avLst/>
          </a:prstGeom>
        </p:spPr>
        <p:txBody>
          <a:bodyPr/>
          <a:lstStyle>
            <a:lvl1pPr>
              <a:defRPr>
                <a:solidFill>
                  <a:schemeClr val="tx2"/>
                </a:solidFill>
              </a:defRPr>
            </a:lvl1pPr>
          </a:lstStyle>
          <a:p>
            <a:pPr defTabSz="685537"/>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685537"/>
            <a:fld id="{27258FFF-F925-446B-8502-81C933981705}" type="slidenum">
              <a:rPr lang="en-US" smtClean="0">
                <a:solidFill>
                  <a:srgbClr val="505050"/>
                </a:solidFill>
              </a:rPr>
              <a:pPr defTabSz="685537"/>
              <a:t>‹#›</a:t>
            </a:fld>
            <a:endParaRPr lang="en-US" dirty="0">
              <a:solidFill>
                <a:srgbClr val="505050"/>
              </a:solidFill>
            </a:endParaRPr>
          </a:p>
        </p:txBody>
      </p:sp>
      <p:sp>
        <p:nvSpPr>
          <p:cNvPr id="5" name="Text Placeholder 4"/>
          <p:cNvSpPr>
            <a:spLocks noGrp="1"/>
          </p:cNvSpPr>
          <p:nvPr>
            <p:ph type="body" sz="quarter" idx="12"/>
          </p:nvPr>
        </p:nvSpPr>
        <p:spPr>
          <a:xfrm>
            <a:off x="201929" y="271434"/>
            <a:ext cx="8067824" cy="753512"/>
          </a:xfrm>
          <a:prstGeom prst="rect">
            <a:avLst/>
          </a:prstGeom>
        </p:spPr>
        <p:txBody>
          <a:bodyPr lIns="146304" tIns="91440" rIns="146304" bIns="91440">
            <a:noAutofit/>
          </a:bodyPr>
          <a:lstStyle>
            <a:lvl1pPr marL="0" indent="0">
              <a:lnSpc>
                <a:spcPct val="90000"/>
              </a:lnSpc>
              <a:spcBef>
                <a:spcPts val="881"/>
              </a:spcBef>
              <a:spcAft>
                <a:spcPts val="1765"/>
              </a:spcAft>
              <a:buFontTx/>
              <a:buNone/>
              <a:defRPr lang="en-US" sz="3822" b="0" i="0" kern="1200" spc="0" baseline="0" dirty="0" smtClean="0">
                <a:solidFill>
                  <a:schemeClr val="tx2"/>
                </a:solidFill>
                <a:latin typeface="+mj-lt"/>
                <a:ea typeface="+mn-ea"/>
                <a:cs typeface="+mn-cs"/>
              </a:defRPr>
            </a:lvl1pPr>
          </a:lstStyle>
          <a:p>
            <a:pPr marL="0" marR="0" lvl="0" indent="0" algn="l" defTabSz="685512" rtl="0" eaLnBrk="1" fontAlgn="auto" latinLnBrk="0" hangingPunct="1">
              <a:lnSpc>
                <a:spcPct val="90000"/>
              </a:lnSpc>
              <a:spcBef>
                <a:spcPts val="881"/>
              </a:spcBef>
              <a:spcAft>
                <a:spcPts val="1765"/>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01932" y="838185"/>
            <a:ext cx="8112178" cy="490199"/>
          </a:xfrm>
          <a:prstGeom prst="rect">
            <a:avLst/>
          </a:prstGeom>
        </p:spPr>
        <p:txBody>
          <a:bodyPr lIns="192024" anchor="t"/>
          <a:lstStyle>
            <a:lvl1pPr marL="0" indent="0">
              <a:buNone/>
              <a:defRPr lang="en-US" sz="2206" kern="1200" smtClean="0">
                <a:solidFill>
                  <a:schemeClr val="accent1"/>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801478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01060" y="893051"/>
            <a:ext cx="8741880" cy="429092"/>
          </a:xfrm>
        </p:spPr>
        <p:txBody>
          <a:bodyPr/>
          <a:lstStyle>
            <a:lvl1pPr marL="0" indent="0">
              <a:buNone/>
              <a:defRPr sz="1765">
                <a:latin typeface="+mn-lt"/>
              </a:defRPr>
            </a:lvl1pPr>
          </a:lstStyle>
          <a:p>
            <a:pPr lvl="0"/>
            <a:r>
              <a:rPr lang="en-US"/>
              <a:t>Edit Master text styles</a:t>
            </a:r>
          </a:p>
        </p:txBody>
      </p:sp>
    </p:spTree>
    <p:extLst>
      <p:ext uri="{BB962C8B-B14F-4D97-AF65-F5344CB8AC3E}">
        <p14:creationId xmlns:p14="http://schemas.microsoft.com/office/powerpoint/2010/main" val="386430963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829"/>
            <a:ext cx="9144001" cy="514933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4235840" cy="5143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01930" y="3927958"/>
            <a:ext cx="8740189" cy="504437"/>
          </a:xfrm>
          <a:prstGeom prst="rect">
            <a:avLst/>
          </a:prstGeom>
        </p:spPr>
        <p:txBody>
          <a:bodyPr vert="horz" wrap="square" lIns="134444" tIns="80666" rIns="107555" bIns="80666"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1765" dirty="0">
                <a:gradFill>
                  <a:gsLst>
                    <a:gs pos="96653">
                      <a:schemeClr val="tx1"/>
                    </a:gs>
                    <a:gs pos="0">
                      <a:schemeClr val="tx1"/>
                    </a:gs>
                  </a:gsLst>
                  <a:lin ang="5400000" scaled="0"/>
                </a:gradFill>
                <a:latin typeface="+mj-lt"/>
              </a:rPr>
              <a:t>April 4–6, 2016</a:t>
            </a:r>
            <a:br>
              <a:rPr lang="en-US" sz="1765" dirty="0">
                <a:gradFill>
                  <a:gsLst>
                    <a:gs pos="96653">
                      <a:schemeClr val="tx1"/>
                    </a:gs>
                    <a:gs pos="0">
                      <a:schemeClr val="tx1"/>
                    </a:gs>
                  </a:gsLst>
                  <a:lin ang="5400000" scaled="0"/>
                </a:gradFill>
                <a:latin typeface="+mj-lt"/>
              </a:rPr>
            </a:br>
            <a:r>
              <a:rPr lang="en-US" sz="1765"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278527" y="1452455"/>
            <a:ext cx="2966212" cy="1566179"/>
          </a:xfrm>
          <a:prstGeom prst="rect">
            <a:avLst/>
          </a:prstGeom>
        </p:spPr>
      </p:pic>
      <p:sp>
        <p:nvSpPr>
          <p:cNvPr id="13" name="TextBox 2"/>
          <p:cNvSpPr txBox="1"/>
          <p:nvPr userDrawn="1"/>
        </p:nvSpPr>
        <p:spPr>
          <a:xfrm>
            <a:off x="201930" y="4528750"/>
            <a:ext cx="999277" cy="716643"/>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685644"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441"/>
              </a:spcAft>
            </a:pPr>
            <a:endParaRPr lang="en-US" sz="147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4149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94733" y="1563130"/>
            <a:ext cx="7577296" cy="2223273"/>
          </a:xfrm>
          <a:prstGeom prst="rect">
            <a:avLst/>
          </a:prstGeom>
          <a:noFill/>
        </p:spPr>
        <p:txBody>
          <a:bodyPr wrap="none" lIns="134444" tIns="107555" rIns="134444" bIns="107555" rtlCol="0">
            <a:spAutoFit/>
          </a:bodyPr>
          <a:lstStyle/>
          <a:p>
            <a:pPr>
              <a:lnSpc>
                <a:spcPct val="90000"/>
              </a:lnSpc>
              <a:spcAft>
                <a:spcPts val="441"/>
              </a:spcAft>
            </a:pPr>
            <a:r>
              <a:rPr lang="en-US" sz="705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7057"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441"/>
              </a:spcAft>
            </a:pPr>
            <a:r>
              <a:rPr lang="en-US" sz="705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3467655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2531745" y="0"/>
            <a:ext cx="6612255"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271797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26255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94733" y="1563129"/>
            <a:ext cx="7577296" cy="1194594"/>
          </a:xfrm>
          <a:prstGeom prst="rect">
            <a:avLst/>
          </a:prstGeom>
          <a:noFill/>
        </p:spPr>
        <p:txBody>
          <a:bodyPr wrap="none" lIns="134444" tIns="107555" rIns="134444" bIns="107555" rtlCol="0">
            <a:spAutoFit/>
          </a:bodyPr>
          <a:lstStyle/>
          <a:p>
            <a:pPr>
              <a:lnSpc>
                <a:spcPct val="90000"/>
              </a:lnSpc>
              <a:spcAft>
                <a:spcPts val="441"/>
              </a:spcAft>
            </a:pPr>
            <a:r>
              <a:rPr lang="en-US" sz="7057"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301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9144000" cy="5143500"/>
          </a:xfrm>
          <a:prstGeom prst="rect">
            <a:avLst/>
          </a:prstGeom>
        </p:spPr>
      </p:pic>
      <p:sp>
        <p:nvSpPr>
          <p:cNvPr id="4" name="Rectangle 3"/>
          <p:cNvSpPr/>
          <p:nvPr userDrawn="1"/>
        </p:nvSpPr>
        <p:spPr bwMode="auto">
          <a:xfrm>
            <a:off x="0" y="0"/>
            <a:ext cx="9144000" cy="51435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38658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1"/>
            <a:ext cx="9143533" cy="5143967"/>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96399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9144000" cy="5143501"/>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90841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3079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9144000" cy="5143502"/>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7393"/>
            <a:ext cx="1066077" cy="225464"/>
          </a:xfrm>
          <a:prstGeom prst="rect">
            <a:avLst/>
          </a:prstGeom>
        </p:spPr>
      </p:pic>
    </p:spTree>
    <p:extLst>
      <p:ext uri="{BB962C8B-B14F-4D97-AF65-F5344CB8AC3E}">
        <p14:creationId xmlns:p14="http://schemas.microsoft.com/office/powerpoint/2010/main" val="3876044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9144000" cy="5143501"/>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2281257"/>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993261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594794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5154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9144000" cy="51435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7147264" y="0"/>
            <a:ext cx="651632" cy="51435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8233317" y="0"/>
            <a:ext cx="910683"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6061211" y="0"/>
            <a:ext cx="475794" cy="5143500"/>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marL="0" algn="l" defTabSz="685644" rtl="0" eaLnBrk="1" latinLnBrk="0" hangingPunct="1">
              <a:lnSpc>
                <a:spcPct val="90000"/>
              </a:lnSpc>
              <a:spcAft>
                <a:spcPts val="441"/>
              </a:spcAft>
            </a:pPr>
            <a:r>
              <a:rPr lang="en-US" sz="5880"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489407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9144000" cy="5143501"/>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95961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891290"/>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9144000" cy="5143500"/>
          </a:xfrm>
          <a:prstGeom prst="rect">
            <a:avLst/>
          </a:prstGeom>
        </p:spPr>
      </p:pic>
      <p:sp>
        <p:nvSpPr>
          <p:cNvPr id="4" name="Rectangle 3"/>
          <p:cNvSpPr/>
          <p:nvPr userDrawn="1"/>
        </p:nvSpPr>
        <p:spPr bwMode="auto">
          <a:xfrm>
            <a:off x="0" y="-1"/>
            <a:ext cx="9144000" cy="51435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2813861"/>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379332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3572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sp>
        <p:nvSpPr>
          <p:cNvPr id="18"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7" y="2908930"/>
            <a:ext cx="5378503"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Tree>
    <p:extLst>
      <p:ext uri="{BB962C8B-B14F-4D97-AF65-F5344CB8AC3E}">
        <p14:creationId xmlns:p14="http://schemas.microsoft.com/office/powerpoint/2010/main" val="774152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solidFill>
                  <a:schemeClr val="accent4"/>
                </a:soli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0446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910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71"/>
          </a:xfrm>
        </p:spPr>
        <p:txBody>
          <a:bodyPr>
            <a:spAutoFit/>
          </a:bodyPr>
          <a:lstStyle>
            <a:lvl1pPr>
              <a:defRPr sz="2940">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25912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71"/>
          </a:xfrm>
        </p:spPr>
        <p:txBody>
          <a:bodyPr>
            <a:spAutoFit/>
          </a:bodyPr>
          <a:lstStyle>
            <a:lvl1pPr>
              <a:defRPr sz="294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8879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1"/>
            <a:ext cx="4033911" cy="1456745"/>
          </a:xfrm>
        </p:spPr>
        <p:txBody>
          <a:bodyPr wrap="square">
            <a:spAutoFit/>
          </a:bodyPr>
          <a:lstStyle>
            <a:lvl1pPr marL="0" indent="0">
              <a:spcBef>
                <a:spcPts val="900"/>
              </a:spcBef>
              <a:buClr>
                <a:schemeClr val="tx1"/>
              </a:buClr>
              <a:buFont typeface="Wingdings" pitchFamily="2" charset="2"/>
              <a:buNone/>
              <a:defRPr sz="2352">
                <a:solidFill>
                  <a:schemeClr val="accent4"/>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745"/>
          </a:xfrm>
        </p:spPr>
        <p:txBody>
          <a:bodyPr wrap="square">
            <a:spAutoFit/>
          </a:bodyPr>
          <a:lstStyle>
            <a:lvl1pPr marL="0" indent="0">
              <a:spcBef>
                <a:spcPts val="900"/>
              </a:spcBef>
              <a:buClr>
                <a:schemeClr val="tx1"/>
              </a:buClr>
              <a:buFont typeface="Wingdings" pitchFamily="2" charset="2"/>
              <a:buNone/>
              <a:defRPr sz="2352">
                <a:solidFill>
                  <a:schemeClr val="accent4"/>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9603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4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06503"/>
          </a:xfrm>
        </p:spPr>
        <p:txBody>
          <a:bodyPr wrap="square">
            <a:spAutoFit/>
          </a:bodyPr>
          <a:lstStyle>
            <a:lvl1pPr marL="211217" indent="-211217">
              <a:spcBef>
                <a:spcPts val="900"/>
              </a:spcBef>
              <a:buClr>
                <a:schemeClr val="accent4"/>
              </a:buClr>
              <a:buFont typeface="Arial" pitchFamily="34" charset="0"/>
              <a:buChar char="•"/>
              <a:defRPr sz="2352">
                <a:solidFill>
                  <a:schemeClr val="accent4"/>
                </a:solidFill>
              </a:defRPr>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17" indent="-211217">
              <a:spcBef>
                <a:spcPts val="900"/>
              </a:spcBef>
              <a:buClr>
                <a:schemeClr val="accent4"/>
              </a:buClr>
              <a:buFont typeface="Arial" pitchFamily="34" charset="0"/>
              <a:buChar char="•"/>
              <a:defRPr sz="2352">
                <a:solidFill>
                  <a:schemeClr val="accent4"/>
                </a:solidFill>
              </a:defRPr>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669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03712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06503"/>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5130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29775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224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3361062" cy="917624"/>
          </a:xfrm>
          <a:noFill/>
        </p:spPr>
        <p:txBody>
          <a:bodyPr wrap="square" tIns="91440" bIns="91440" anchor="t" anchorCtr="0">
            <a:spAutoFit/>
          </a:bodyPr>
          <a:lstStyle>
            <a:lvl1pPr>
              <a:defRPr sz="529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3361593" cy="621260"/>
          </a:xfrm>
          <a:noFill/>
        </p:spPr>
        <p:txBody>
          <a:bodyPr wrap="square"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2219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3361062" cy="917624"/>
          </a:xfrm>
          <a:noFill/>
        </p:spPr>
        <p:txBody>
          <a:bodyPr wrap="square" tIns="91440" bIns="91440" anchor="t" anchorCtr="0">
            <a:spAutoFit/>
          </a:bodyPr>
          <a:lstStyle>
            <a:lvl1pPr>
              <a:defRPr sz="5292" spc="-74"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38061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50481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0574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912896"/>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22307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21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242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116101"/>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4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46975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1"/>
            <a:ext cx="1066077" cy="225464"/>
          </a:xfrm>
          <a:prstGeom prst="rect">
            <a:avLst/>
          </a:prstGeom>
        </p:spPr>
      </p:pic>
    </p:spTree>
    <p:extLst>
      <p:ext uri="{BB962C8B-B14F-4D97-AF65-F5344CB8AC3E}">
        <p14:creationId xmlns:p14="http://schemas.microsoft.com/office/powerpoint/2010/main" val="3052030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570"/>
          </a:xfrm>
          <a:prstGeom prst="rect">
            <a:avLst/>
          </a:prstGeom>
        </p:spPr>
        <p:txBody>
          <a:bodyPr/>
          <a:lstStyle>
            <a:lvl1pPr marL="213551" indent="-213551">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1" indent="-2065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2" indent="-213551">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2"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2"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8081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430204"/>
            <a:ext cx="9144000" cy="279797"/>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75" indent="0">
              <a:buNone/>
              <a:defRPr/>
            </a:lvl2pPr>
            <a:lvl3pPr marL="441188" indent="0">
              <a:buNone/>
              <a:defRPr/>
            </a:lvl3pPr>
            <a:lvl4pPr marL="652362" indent="0">
              <a:buNone/>
              <a:defRPr/>
            </a:lvl4pPr>
            <a:lvl5pPr marL="828836" indent="0">
              <a:buNone/>
              <a:defRPr/>
            </a:lvl5pPr>
          </a:lstStyle>
          <a:p>
            <a:pPr lvl="0"/>
            <a:r>
              <a:rPr lang="en-US" dirty="0"/>
              <a:t>Click to add subtitle</a:t>
            </a:r>
          </a:p>
        </p:txBody>
      </p:sp>
      <p:sp>
        <p:nvSpPr>
          <p:cNvPr id="16" name="Text Placeholder 15"/>
          <p:cNvSpPr>
            <a:spLocks noGrp="1"/>
          </p:cNvSpPr>
          <p:nvPr>
            <p:ph type="body" sz="quarter" idx="14"/>
          </p:nvPr>
        </p:nvSpPr>
        <p:spPr>
          <a:xfrm>
            <a:off x="113140" y="1200151"/>
            <a:ext cx="8917722" cy="1587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815765"/>
            <a:fld id="{FAADACFB-7C71-4E89-89D2-7BBA40B7BFA9}" type="slidenum">
              <a:rPr lang="en-US" smtClean="0">
                <a:solidFill>
                  <a:srgbClr val="505050"/>
                </a:solidFill>
              </a:rPr>
              <a:pPr defTabSz="81576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815765"/>
            <a:endParaRPr lang="en-US" dirty="0">
              <a:solidFill>
                <a:srgbClr val="505050"/>
              </a:solidFill>
            </a:endParaRPr>
          </a:p>
        </p:txBody>
      </p:sp>
    </p:spTree>
    <p:extLst>
      <p:ext uri="{BB962C8B-B14F-4D97-AF65-F5344CB8AC3E}">
        <p14:creationId xmlns:p14="http://schemas.microsoft.com/office/powerpoint/2010/main" val="308863727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4827933"/>
            <a:ext cx="2894705" cy="100862"/>
          </a:xfrm>
          <a:prstGeom prst="rect">
            <a:avLst/>
          </a:prstGeom>
        </p:spPr>
        <p:txBody>
          <a:bodyPr/>
          <a:lstStyle>
            <a:lvl1pPr>
              <a:defRPr>
                <a:solidFill>
                  <a:schemeClr val="tx2"/>
                </a:solidFill>
              </a:defRPr>
            </a:lvl1pPr>
          </a:lstStyle>
          <a:p>
            <a:pPr defTabSz="685537"/>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685537"/>
            <a:fld id="{27258FFF-F925-446B-8502-81C933981705}" type="slidenum">
              <a:rPr lang="en-US" smtClean="0">
                <a:solidFill>
                  <a:srgbClr val="505050"/>
                </a:solidFill>
              </a:rPr>
              <a:pPr defTabSz="685537"/>
              <a:t>‹#›</a:t>
            </a:fld>
            <a:endParaRPr lang="en-US" dirty="0">
              <a:solidFill>
                <a:srgbClr val="505050"/>
              </a:solidFill>
            </a:endParaRPr>
          </a:p>
        </p:txBody>
      </p:sp>
      <p:sp>
        <p:nvSpPr>
          <p:cNvPr id="5" name="Text Placeholder 4"/>
          <p:cNvSpPr>
            <a:spLocks noGrp="1"/>
          </p:cNvSpPr>
          <p:nvPr>
            <p:ph type="body" sz="quarter" idx="12"/>
          </p:nvPr>
        </p:nvSpPr>
        <p:spPr>
          <a:xfrm>
            <a:off x="201929" y="271434"/>
            <a:ext cx="8067824" cy="753512"/>
          </a:xfrm>
          <a:prstGeom prst="rect">
            <a:avLst/>
          </a:prstGeom>
        </p:spPr>
        <p:txBody>
          <a:bodyPr lIns="146304" tIns="91440" rIns="146304" bIns="91440">
            <a:noAutofit/>
          </a:bodyPr>
          <a:lstStyle>
            <a:lvl1pPr marL="0" indent="0">
              <a:lnSpc>
                <a:spcPct val="90000"/>
              </a:lnSpc>
              <a:spcBef>
                <a:spcPts val="881"/>
              </a:spcBef>
              <a:spcAft>
                <a:spcPts val="1765"/>
              </a:spcAft>
              <a:buFontTx/>
              <a:buNone/>
              <a:defRPr lang="en-US" sz="3822" b="0" i="0" kern="1200" spc="0" baseline="0" dirty="0" smtClean="0">
                <a:solidFill>
                  <a:schemeClr val="tx2"/>
                </a:solidFill>
                <a:latin typeface="+mj-lt"/>
                <a:ea typeface="+mn-ea"/>
                <a:cs typeface="+mn-cs"/>
              </a:defRPr>
            </a:lvl1pPr>
          </a:lstStyle>
          <a:p>
            <a:pPr marL="0" marR="0" lvl="0" indent="0" algn="l" defTabSz="685512" rtl="0" eaLnBrk="1" fontAlgn="auto" latinLnBrk="0" hangingPunct="1">
              <a:lnSpc>
                <a:spcPct val="90000"/>
              </a:lnSpc>
              <a:spcBef>
                <a:spcPts val="881"/>
              </a:spcBef>
              <a:spcAft>
                <a:spcPts val="1765"/>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01932" y="838185"/>
            <a:ext cx="8112178" cy="490199"/>
          </a:xfrm>
          <a:prstGeom prst="rect">
            <a:avLst/>
          </a:prstGeom>
        </p:spPr>
        <p:txBody>
          <a:bodyPr lIns="192024" anchor="t"/>
          <a:lstStyle>
            <a:lvl1pPr marL="0" indent="0">
              <a:buNone/>
              <a:defRPr lang="en-US" sz="2206" kern="1200" smtClean="0">
                <a:solidFill>
                  <a:schemeClr val="accent1"/>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18937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8201134" y="-368997"/>
            <a:ext cx="539011" cy="1415093"/>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7867517" y="126472"/>
            <a:ext cx="1143375" cy="412539"/>
          </a:xfrm>
        </p:spPr>
        <p:txBody>
          <a:bodyPr wrap="square" lIns="0" rIns="0" anchor="ctr" anchorCtr="0">
            <a:noAutofit/>
          </a:bodyPr>
          <a:lstStyle>
            <a:lvl1pPr marL="0" indent="0" algn="ctr" defTabSz="699354" rtl="0" eaLnBrk="1" fontAlgn="base" latinLnBrk="0" hangingPunct="1">
              <a:lnSpc>
                <a:spcPct val="90000"/>
              </a:lnSpc>
              <a:spcBef>
                <a:spcPct val="0"/>
              </a:spcBef>
              <a:spcAft>
                <a:spcPct val="0"/>
              </a:spcAft>
              <a:buClr>
                <a:schemeClr val="tx1"/>
              </a:buClr>
              <a:buFont typeface="Arial" pitchFamily="34" charset="0"/>
              <a:buNone/>
              <a:defRPr lang="en-US" sz="1050" kern="1200" dirty="0">
                <a:solidFill>
                  <a:schemeClr val="tx1"/>
                </a:solidFill>
                <a:latin typeface="Segoe UI Semibold" panose="020B0702040204020203" pitchFamily="34" charset="0"/>
                <a:ea typeface="Segoe UI" pitchFamily="34" charset="0"/>
                <a:cs typeface="Segoe UI" pitchFamily="34" charset="0"/>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247650" y="217134"/>
            <a:ext cx="2835185" cy="674749"/>
          </a:xfrm>
        </p:spPr>
        <p:txBody>
          <a:bodyPr/>
          <a:lstStyle>
            <a:lvl1pPr>
              <a:defRPr sz="3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247651" y="1203065"/>
            <a:ext cx="2835184" cy="350865"/>
          </a:xfrm>
        </p:spPr>
        <p:txBody>
          <a:bodyPr wrap="square">
            <a:spAutoFit/>
          </a:bodyPr>
          <a:lstStyle>
            <a:lvl1pPr marL="0" indent="0">
              <a:spcBef>
                <a:spcPts val="900"/>
              </a:spcBef>
              <a:buClr>
                <a:schemeClr val="tx1"/>
              </a:buClr>
              <a:buFont typeface="Arial" pitchFamily="34" charset="0"/>
              <a:buNone/>
              <a:defRPr sz="120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576082" y="4529048"/>
            <a:ext cx="2497229" cy="330090"/>
          </a:xfrm>
        </p:spPr>
        <p:txBody>
          <a:bodyPr wrap="square" anchor="ctr" anchorCtr="0">
            <a:spAutoFit/>
          </a:bodyPr>
          <a:lstStyle>
            <a:lvl1pPr marL="0" indent="0">
              <a:spcBef>
                <a:spcPts val="900"/>
              </a:spcBef>
              <a:buClr>
                <a:schemeClr val="tx1"/>
              </a:buClr>
              <a:buFont typeface="Arial" pitchFamily="34" charset="0"/>
              <a:buNone/>
              <a:defRPr sz="105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3174275" y="217134"/>
            <a:ext cx="0" cy="46293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247650" y="4533421"/>
            <a:ext cx="321345" cy="321345"/>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67232" tIns="33616" rIns="67232" bIns="33616" numCol="1" anchor="t" anchorCtr="0" compatLnSpc="1">
            <a:prstTxWarp prst="textNoShape">
              <a:avLst/>
            </a:prstTxWarp>
          </a:bodyPr>
          <a:lstStyle/>
          <a:p>
            <a:pPr marL="0" marR="0" lvl="0" indent="0" defTabSz="685775"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1761068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01060" y="893051"/>
            <a:ext cx="8741880" cy="244433"/>
          </a:xfrm>
        </p:spPr>
        <p:txBody>
          <a:bodyPr tIns="0" bIns="0"/>
          <a:lstStyle>
            <a:lvl1pPr marL="0" indent="0">
              <a:buNone/>
              <a:defRPr sz="1765">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104930459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2703" cy="51435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9142703" cy="1078664"/>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298283"/>
            <a:ext cx="9142703" cy="3845218"/>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7" y="3130927"/>
            <a:ext cx="6723139" cy="883712"/>
          </a:xfrm>
          <a:noFill/>
        </p:spPr>
        <p:txBody>
          <a:bodyPr lIns="146304" tIns="91440" rIns="146304" bIns="91440" anchor="t" anchorCtr="0"/>
          <a:lstStyle>
            <a:lvl1pPr>
              <a:defRPr sz="4412"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4015613"/>
            <a:ext cx="6723140" cy="719303"/>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239467" y="219619"/>
            <a:ext cx="1495022" cy="526417"/>
          </a:xfrm>
          <a:prstGeom prst="rect">
            <a:avLst/>
          </a:prstGeom>
        </p:spPr>
      </p:pic>
    </p:spTree>
    <p:extLst>
      <p:ext uri="{BB962C8B-B14F-4D97-AF65-F5344CB8AC3E}">
        <p14:creationId xmlns:p14="http://schemas.microsoft.com/office/powerpoint/2010/main" val="320316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9195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93327" y="612531"/>
            <a:ext cx="8757347" cy="4321439"/>
          </a:xfrm>
          <a:prstGeom prst="rect">
            <a:avLst/>
          </a:prstGeom>
          <a:noFill/>
          <a:ln>
            <a:noFill/>
          </a:ln>
        </p:spPr>
      </p:pic>
      <p:sp>
        <p:nvSpPr>
          <p:cNvPr id="5" name="Text Placeholder 4"/>
          <p:cNvSpPr>
            <a:spLocks noGrp="1"/>
          </p:cNvSpPr>
          <p:nvPr>
            <p:ph type="body" sz="quarter" idx="12" hasCustomPrompt="1"/>
          </p:nvPr>
        </p:nvSpPr>
        <p:spPr>
          <a:xfrm>
            <a:off x="203329"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660061" y="241868"/>
            <a:ext cx="7290613" cy="4692102"/>
          </a:xfrm>
          <a:prstGeom prst="rect">
            <a:avLst/>
          </a:prstGeom>
          <a:noFill/>
          <a:ln>
            <a:noFill/>
          </a:ln>
        </p:spPr>
      </p:pic>
    </p:spTree>
    <p:extLst>
      <p:ext uri="{BB962C8B-B14F-4D97-AF65-F5344CB8AC3E}">
        <p14:creationId xmlns:p14="http://schemas.microsoft.com/office/powerpoint/2010/main" val="117821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9144000" cy="59195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03329"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785792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122593"/>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9144000" cy="59195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03329" y="1563129"/>
            <a:ext cx="4032513" cy="1344833"/>
          </a:xfrm>
          <a:noFill/>
        </p:spPr>
        <p:txBody>
          <a:bodyPr lIns="182880" tIns="146304" rIns="182880" bIns="146304">
            <a:noAutofit/>
          </a:bodyPr>
          <a:lstStyle>
            <a:lvl1pPr marL="0" indent="0">
              <a:spcBef>
                <a:spcPts val="0"/>
              </a:spcBef>
              <a:buNone/>
              <a:defRPr sz="2647"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01978" y="218302"/>
            <a:ext cx="4033864" cy="1344828"/>
          </a:xfrm>
          <a:noFill/>
        </p:spPr>
        <p:txBody>
          <a:bodyPr lIns="146304" tIns="91440" rIns="146304" bIns="91440" anchor="t" anchorCtr="0"/>
          <a:lstStyle>
            <a:lvl1pPr>
              <a:defRPr sz="4412" spc="-74"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053214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9195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01978" y="1563129"/>
            <a:ext cx="4033864" cy="2689656"/>
          </a:xfrm>
          <a:noFill/>
        </p:spPr>
        <p:txBody>
          <a:bodyPr lIns="146304" tIns="91440" rIns="146304" bIns="91440" anchor="t" anchorCtr="0"/>
          <a:lstStyle>
            <a:lvl1pPr>
              <a:defRPr sz="4412" spc="-74"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644983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9144000" cy="59195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4435862" y="531675"/>
            <a:ext cx="470623" cy="470690"/>
          </a:xfrm>
          <a:solidFill>
            <a:srgbClr val="68217A"/>
          </a:solidFill>
        </p:spPr>
        <p:txBody>
          <a:bodyPr anchor="ctr">
            <a:noAutofit/>
          </a:bodyPr>
          <a:lstStyle>
            <a:lvl1pPr marL="0" indent="0">
              <a:lnSpc>
                <a:spcPts val="441"/>
              </a:lnSpc>
              <a:spcBef>
                <a:spcPts val="0"/>
              </a:spcBef>
              <a:buNone/>
              <a:defRPr sz="441">
                <a:solidFill>
                  <a:schemeClr val="bg1"/>
                </a:solidFill>
              </a:defRPr>
            </a:lvl1pPr>
            <a:lvl2pPr marL="252109" indent="0">
              <a:buNone/>
              <a:defRPr sz="2353"/>
            </a:lvl2pPr>
            <a:lvl3pPr marL="420181" indent="0">
              <a:buNone/>
              <a:defRPr sz="2353"/>
            </a:lvl3pPr>
            <a:lvl4pPr marL="588254" indent="0">
              <a:buNone/>
              <a:defRPr sz="2353"/>
            </a:lvl4pPr>
            <a:lvl5pPr marL="756326" indent="0">
              <a:buNone/>
              <a:defRPr sz="2353"/>
            </a:lvl5pPr>
          </a:lstStyle>
          <a:p>
            <a:pPr lvl="0"/>
            <a:r>
              <a:rPr lang="en-US"/>
              <a:t> </a:t>
            </a:r>
          </a:p>
        </p:txBody>
      </p:sp>
      <p:sp>
        <p:nvSpPr>
          <p:cNvPr id="14" name="Text Placeholder 5"/>
          <p:cNvSpPr>
            <a:spLocks noGrp="1"/>
          </p:cNvSpPr>
          <p:nvPr>
            <p:ph type="body" sz="quarter" idx="16" hasCustomPrompt="1"/>
          </p:nvPr>
        </p:nvSpPr>
        <p:spPr>
          <a:xfrm>
            <a:off x="6925116" y="649039"/>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09" indent="0">
              <a:buNone/>
              <a:defRPr sz="2353"/>
            </a:lvl2pPr>
            <a:lvl3pPr marL="420181" indent="0">
              <a:buNone/>
              <a:defRPr sz="2353"/>
            </a:lvl3pPr>
            <a:lvl4pPr marL="588254" indent="0">
              <a:buNone/>
              <a:defRPr sz="2353"/>
            </a:lvl4pPr>
            <a:lvl5pPr marL="756326" indent="0">
              <a:buNone/>
              <a:defRPr sz="2353"/>
            </a:lvl5pPr>
          </a:lstStyle>
          <a:p>
            <a:pPr lvl="0"/>
            <a:r>
              <a:rPr lang="en-US"/>
              <a:t> </a:t>
            </a:r>
          </a:p>
        </p:txBody>
      </p:sp>
      <p:sp>
        <p:nvSpPr>
          <p:cNvPr id="15" name="Text Placeholder 5"/>
          <p:cNvSpPr>
            <a:spLocks noGrp="1"/>
          </p:cNvSpPr>
          <p:nvPr>
            <p:ph type="body" sz="quarter" idx="17" hasCustomPrompt="1"/>
          </p:nvPr>
        </p:nvSpPr>
        <p:spPr>
          <a:xfrm>
            <a:off x="6925116" y="2788072"/>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09" indent="0">
              <a:buNone/>
              <a:defRPr sz="2353"/>
            </a:lvl2pPr>
            <a:lvl3pPr marL="420181" indent="0">
              <a:buNone/>
              <a:defRPr sz="2353"/>
            </a:lvl3pPr>
            <a:lvl4pPr marL="588254" indent="0">
              <a:buNone/>
              <a:defRPr sz="2353"/>
            </a:lvl4pPr>
            <a:lvl5pPr marL="756326" indent="0">
              <a:buNone/>
              <a:defRPr sz="2353"/>
            </a:lvl5pPr>
          </a:lstStyle>
          <a:p>
            <a:pPr lvl="0"/>
            <a:r>
              <a:rPr lang="en-US"/>
              <a:t> </a:t>
            </a:r>
          </a:p>
        </p:txBody>
      </p:sp>
      <p:sp>
        <p:nvSpPr>
          <p:cNvPr id="17" name="Title 16"/>
          <p:cNvSpPr>
            <a:spLocks noGrp="1"/>
          </p:cNvSpPr>
          <p:nvPr>
            <p:ph type="title"/>
          </p:nvPr>
        </p:nvSpPr>
        <p:spPr>
          <a:xfrm>
            <a:off x="3230864" y="2668099"/>
            <a:ext cx="1675620" cy="1671073"/>
          </a:xfrm>
          <a:solidFill>
            <a:srgbClr val="68217A"/>
          </a:solidFill>
        </p:spPr>
        <p:txBody>
          <a:bodyPr lIns="182880" tIns="146304" rIns="182880" bIns="146304"/>
          <a:lstStyle>
            <a:lvl1pPr>
              <a:defRPr sz="2353">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33624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7"/>
            <a:ext cx="4033912" cy="347531"/>
          </a:xfrm>
        </p:spPr>
        <p:txBody>
          <a:bodyPr/>
          <a:lstStyle>
            <a:lvl1pPr marL="0" indent="0">
              <a:buNone/>
              <a:defRPr sz="1176">
                <a:gradFill>
                  <a:gsLst>
                    <a:gs pos="1250">
                      <a:schemeClr val="tx1"/>
                    </a:gs>
                    <a:gs pos="100000">
                      <a:schemeClr val="tx1"/>
                    </a:gs>
                  </a:gsLst>
                  <a:lin ang="5400000" scaled="0"/>
                </a:gradFill>
                <a:latin typeface="+mn-lt"/>
              </a:defRPr>
            </a:lvl1pPr>
            <a:lvl2pPr>
              <a:defRPr sz="1176"/>
            </a:lvl2pPr>
            <a:lvl3pPr>
              <a:defRPr sz="1176"/>
            </a:lvl3pPr>
            <a:lvl4pPr>
              <a:defRPr sz="1176"/>
            </a:lvl4pPr>
            <a:lvl5pPr marL="756326" indent="0">
              <a:buNone/>
              <a:defRPr sz="1176"/>
            </a:lvl5pPr>
          </a:lstStyle>
          <a:p>
            <a:pPr lvl="0"/>
            <a:r>
              <a:rPr lang="en-US"/>
              <a:t>Click to edit Master text styles</a:t>
            </a:r>
          </a:p>
        </p:txBody>
      </p:sp>
    </p:spTree>
    <p:extLst>
      <p:ext uri="{BB962C8B-B14F-4D97-AF65-F5344CB8AC3E}">
        <p14:creationId xmlns:p14="http://schemas.microsoft.com/office/powerpoint/2010/main" val="92578816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8"/>
            <a:ext cx="4033912" cy="347531"/>
          </a:xfrm>
        </p:spPr>
        <p:txBody>
          <a:bodyPr/>
          <a:lstStyle>
            <a:lvl1pPr marL="0" indent="0">
              <a:buNone/>
              <a:defRPr sz="1176">
                <a:gradFill>
                  <a:gsLst>
                    <a:gs pos="92035">
                      <a:schemeClr val="tx1"/>
                    </a:gs>
                    <a:gs pos="84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86372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7"/>
            <a:ext cx="4033912" cy="347531"/>
          </a:xfrm>
        </p:spPr>
        <p:txBody>
          <a:bodyPr/>
          <a:lstStyle>
            <a:lvl1pPr marL="0" indent="0">
              <a:buNone/>
              <a:defRPr sz="1176">
                <a:gradFill>
                  <a:gsLst>
                    <a:gs pos="94690">
                      <a:schemeClr val="tx1"/>
                    </a:gs>
                    <a:gs pos="86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674467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0376" cy="1344803"/>
          </a:xfrm>
        </p:spPr>
        <p:txBody>
          <a:bodyPr/>
          <a:lstStyle>
            <a:lvl1pPr>
              <a:defRPr sz="426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1909852"/>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68603064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0376" cy="1344803"/>
          </a:xfrm>
        </p:spPr>
        <p:txBody>
          <a:bodyPr/>
          <a:lstStyle>
            <a:lvl1pPr>
              <a:defRPr sz="426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1909852"/>
            <a:ext cx="5378549" cy="429092"/>
          </a:xfrm>
        </p:spPr>
        <p:txBody>
          <a:bodyPr/>
          <a:lstStyle>
            <a:lvl1pPr marL="0" indent="0">
              <a:buNone/>
              <a:defRPr sz="1765">
                <a:gradFill>
                  <a:gsLst>
                    <a:gs pos="14159">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7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0376" cy="1344803"/>
          </a:xfrm>
        </p:spPr>
        <p:txBody>
          <a:bodyPr/>
          <a:lstStyle>
            <a:lvl1pPr>
              <a:defRPr sz="426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1909852"/>
            <a:ext cx="5378549" cy="429092"/>
          </a:xfrm>
        </p:spPr>
        <p:txBody>
          <a:bodyPr/>
          <a:lstStyle>
            <a:lvl1pPr marL="0" indent="0">
              <a:buNone/>
              <a:defRPr sz="1765">
                <a:gradFill>
                  <a:gsLst>
                    <a:gs pos="54867">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94384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0376" cy="672389"/>
          </a:xfrm>
        </p:spPr>
        <p:txBody>
          <a:bodyPr/>
          <a:lstStyle>
            <a:lvl1pPr>
              <a:defRPr sz="426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29" y="1247954"/>
            <a:ext cx="8067824"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2807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60333399"/>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4413259" cy="59195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4235841" y="890716"/>
            <a:ext cx="4706231" cy="490199"/>
          </a:xfrm>
        </p:spPr>
        <p:txBody>
          <a:bodyPr/>
          <a:lstStyle>
            <a:lvl1pPr marL="0" indent="0">
              <a:buNone/>
              <a:defRPr sz="2206"/>
            </a:lvl1pPr>
          </a:lstStyle>
          <a:p>
            <a:pPr lvl="0"/>
            <a:r>
              <a:rPr lang="en-US"/>
              <a:t>Click to edit Master text styles</a:t>
            </a:r>
          </a:p>
        </p:txBody>
      </p:sp>
    </p:spTree>
    <p:extLst>
      <p:ext uri="{BB962C8B-B14F-4D97-AF65-F5344CB8AC3E}">
        <p14:creationId xmlns:p14="http://schemas.microsoft.com/office/powerpoint/2010/main" val="19186571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787836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
        <p:nvSpPr>
          <p:cNvPr id="4" name="Content Placeholder 3"/>
          <p:cNvSpPr>
            <a:spLocks noGrp="1"/>
          </p:cNvSpPr>
          <p:nvPr>
            <p:ph sz="quarter" idx="10"/>
          </p:nvPr>
        </p:nvSpPr>
        <p:spPr>
          <a:xfrm>
            <a:off x="201929" y="1247936"/>
            <a:ext cx="6723186" cy="551305"/>
          </a:xfrm>
        </p:spPr>
        <p:txBody>
          <a:bodyPr/>
          <a:lstStyle>
            <a:lvl1pPr marL="0" indent="0">
              <a:buNone/>
              <a:defRPr sz="2647"/>
            </a:lvl1pPr>
            <a:lvl2pPr>
              <a:defRPr sz="2647"/>
            </a:lvl2pPr>
            <a:lvl3pPr>
              <a:defRPr sz="2647"/>
            </a:lvl3pPr>
            <a:lvl4pPr>
              <a:defRPr sz="2647"/>
            </a:lvl4pPr>
            <a:lvl5pPr>
              <a:defRPr sz="2647"/>
            </a:lvl5pPr>
          </a:lstStyle>
          <a:p>
            <a:pPr lvl="0"/>
            <a:r>
              <a:rPr lang="en-US"/>
              <a:t>Click to edit Master text styles</a:t>
            </a:r>
          </a:p>
        </p:txBody>
      </p:sp>
    </p:spTree>
    <p:extLst>
      <p:ext uri="{BB962C8B-B14F-4D97-AF65-F5344CB8AC3E}">
        <p14:creationId xmlns:p14="http://schemas.microsoft.com/office/powerpoint/2010/main" val="381735776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a:t>Click to edit Master title style</a:t>
            </a:r>
          </a:p>
        </p:txBody>
      </p:sp>
      <p:sp>
        <p:nvSpPr>
          <p:cNvPr id="4" name="Content Placeholder 3"/>
          <p:cNvSpPr>
            <a:spLocks noGrp="1"/>
          </p:cNvSpPr>
          <p:nvPr>
            <p:ph sz="quarter" idx="10"/>
          </p:nvPr>
        </p:nvSpPr>
        <p:spPr>
          <a:xfrm>
            <a:off x="201930" y="1247954"/>
            <a:ext cx="2689274" cy="368049"/>
          </a:xfrm>
        </p:spPr>
        <p:txBody>
          <a:bodyPr/>
          <a:lstStyle>
            <a:lvl1pPr marL="0" indent="0">
              <a:buNone/>
              <a:defRPr sz="1324">
                <a:latin typeface="+mn-lt"/>
              </a:defRPr>
            </a:lvl1pPr>
            <a:lvl2pPr>
              <a:defRPr sz="1324"/>
            </a:lvl2pPr>
            <a:lvl3pPr>
              <a:defRPr sz="1324"/>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71350629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91957"/>
          </a:xfrm>
        </p:spPr>
        <p:txBody>
          <a:bodyPr/>
          <a:lstStyle/>
          <a:p>
            <a:r>
              <a:rPr lang="en-US"/>
              <a:t>Click icon to add picture</a:t>
            </a:r>
          </a:p>
        </p:txBody>
      </p:sp>
      <p:sp>
        <p:nvSpPr>
          <p:cNvPr id="2" name="Title 1"/>
          <p:cNvSpPr>
            <a:spLocks noGrp="1"/>
          </p:cNvSpPr>
          <p:nvPr>
            <p:ph type="title"/>
          </p:nvPr>
        </p:nvSpPr>
        <p:spPr/>
        <p:txBody>
          <a:bodyPr/>
          <a:lstStyle>
            <a:lvl1pPr>
              <a:defRPr sz="352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7072864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1880" cy="553060"/>
          </a:xfrm>
        </p:spPr>
        <p:txBody>
          <a:bodyPr/>
          <a:lstStyle>
            <a:lvl1pPr>
              <a:defRPr sz="2647"/>
            </a:lvl1pPr>
          </a:lstStyle>
          <a:p>
            <a:r>
              <a:rPr lang="en-US"/>
              <a:t>Click to edit Master title style</a:t>
            </a:r>
          </a:p>
        </p:txBody>
      </p:sp>
      <p:sp>
        <p:nvSpPr>
          <p:cNvPr id="4" name="Content Placeholder 3"/>
          <p:cNvSpPr>
            <a:spLocks noGrp="1"/>
          </p:cNvSpPr>
          <p:nvPr>
            <p:ph sz="quarter" idx="10"/>
          </p:nvPr>
        </p:nvSpPr>
        <p:spPr>
          <a:xfrm>
            <a:off x="201930" y="2235544"/>
            <a:ext cx="8740142" cy="429092"/>
          </a:xfrm>
        </p:spPr>
        <p:txBody>
          <a:bodyPr/>
          <a:lstStyle>
            <a:lvl1pPr marL="0" indent="0">
              <a:buNone/>
              <a:defRPr sz="1765"/>
            </a:lvl1pPr>
          </a:lstStyle>
          <a:p>
            <a:pPr lvl="0"/>
            <a:r>
              <a:rPr lang="en-US"/>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9" name="Content Placeholder 5"/>
          <p:cNvSpPr>
            <a:spLocks noGrp="1"/>
          </p:cNvSpPr>
          <p:nvPr>
            <p:ph sz="quarter" idx="14"/>
          </p:nvPr>
        </p:nvSpPr>
        <p:spPr>
          <a:xfrm>
            <a:off x="6923136"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94454007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a:t>Click to edit Master title style</a:t>
            </a:r>
          </a:p>
        </p:txBody>
      </p:sp>
      <p:sp>
        <p:nvSpPr>
          <p:cNvPr id="4" name="Content Placeholder 3"/>
          <p:cNvSpPr>
            <a:spLocks noGrp="1"/>
          </p:cNvSpPr>
          <p:nvPr>
            <p:ph sz="quarter" idx="10"/>
          </p:nvPr>
        </p:nvSpPr>
        <p:spPr>
          <a:xfrm>
            <a:off x="201930" y="1247935"/>
            <a:ext cx="4033912" cy="3677265"/>
          </a:xfrm>
          <a:solidFill>
            <a:schemeClr val="accent1">
              <a:alpha val="90000"/>
            </a:schemeClr>
          </a:solidFill>
        </p:spPr>
        <p:txBody>
          <a:bodyPr lIns="182880" tIns="146304" rIns="182880" bIns="146304">
            <a:noAutofit/>
          </a:bodyPr>
          <a:lstStyle>
            <a:lvl1pPr marL="0" indent="0">
              <a:buNone/>
              <a:defRPr sz="1765">
                <a:gradFill>
                  <a:gsLst>
                    <a:gs pos="10619">
                      <a:schemeClr val="bg1"/>
                    </a:gs>
                    <a:gs pos="33000">
                      <a:schemeClr val="bg1"/>
                    </a:gs>
                  </a:gsLst>
                  <a:lin ang="5400000" scaled="0"/>
                </a:gradFill>
              </a:defRPr>
            </a:lvl1pPr>
            <a:lvl2pPr>
              <a:defRPr sz="1471"/>
            </a:lvl2pPr>
            <a:lvl3pPr>
              <a:defRPr sz="1471"/>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64719604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Tree>
    <p:extLst>
      <p:ext uri="{BB962C8B-B14F-4D97-AF65-F5344CB8AC3E}">
        <p14:creationId xmlns:p14="http://schemas.microsoft.com/office/powerpoint/2010/main" val="190238792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16299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04849" y="218302"/>
            <a:ext cx="8740142" cy="4594309"/>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01696" y="1560795"/>
            <a:ext cx="8741880" cy="2019577"/>
          </a:xfrm>
        </p:spPr>
        <p:txBody>
          <a:bodyPr/>
          <a:lstStyle>
            <a:lvl1pPr>
              <a:defRPr sz="647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5303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6829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1560795"/>
            <a:ext cx="8741880" cy="2019577"/>
          </a:xfrm>
        </p:spPr>
        <p:txBody>
          <a:bodyPr/>
          <a:lstStyle>
            <a:lvl1pPr>
              <a:defRPr sz="6470">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004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02"/>
            <a:ext cx="8741880" cy="1344828"/>
          </a:xfrm>
        </p:spPr>
        <p:txBody>
          <a:bodyPr/>
          <a:lstStyle>
            <a:lvl1pPr>
              <a:defRPr sz="3971">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654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96" y="1565914"/>
            <a:ext cx="8741880" cy="674749"/>
          </a:xfrm>
        </p:spPr>
        <p:txBody>
          <a:bodyPr/>
          <a:lstStyle>
            <a:lvl1pPr>
              <a:defRPr sz="4412"/>
            </a:lvl1pPr>
          </a:lstStyle>
          <a:p>
            <a:r>
              <a:rPr lang="en-US"/>
              <a:t>Thank you</a:t>
            </a:r>
          </a:p>
        </p:txBody>
      </p:sp>
    </p:spTree>
    <p:extLst>
      <p:ext uri="{BB962C8B-B14F-4D97-AF65-F5344CB8AC3E}">
        <p14:creationId xmlns:p14="http://schemas.microsoft.com/office/powerpoint/2010/main" val="114244091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3"/>
            <a:ext cx="8741309" cy="1697451"/>
          </a:xfrm>
        </p:spPr>
        <p:txBody>
          <a:bodyPr>
            <a:spAutoFit/>
          </a:bodyPr>
          <a:lstStyle>
            <a:lvl1pPr marL="0" indent="0">
              <a:buNone/>
              <a:defRPr/>
            </a:lvl1pPr>
            <a:lvl2pPr marL="168041" indent="0">
              <a:buNone/>
              <a:defRPr/>
            </a:lvl2pPr>
            <a:lvl3pPr marL="336080" indent="0">
              <a:buNone/>
              <a:defRPr/>
            </a:lvl3pPr>
            <a:lvl4pPr marL="504121"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47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01060" y="893051"/>
            <a:ext cx="8741880" cy="429092"/>
          </a:xfrm>
        </p:spPr>
        <p:txBody>
          <a:bodyPr/>
          <a:lstStyle>
            <a:lvl1pPr marL="0" indent="0">
              <a:buNone/>
              <a:defRPr sz="1765">
                <a:latin typeface="+mn-lt"/>
              </a:defRPr>
            </a:lvl1pPr>
          </a:lstStyle>
          <a:p>
            <a:pPr lvl="0"/>
            <a:r>
              <a:rPr lang="en-US"/>
              <a:t>Edit Master text styles</a:t>
            </a:r>
          </a:p>
        </p:txBody>
      </p:sp>
    </p:spTree>
    <p:extLst>
      <p:ext uri="{BB962C8B-B14F-4D97-AF65-F5344CB8AC3E}">
        <p14:creationId xmlns:p14="http://schemas.microsoft.com/office/powerpoint/2010/main" val="81886263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9142703" cy="51435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9142703" cy="1078664"/>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298284"/>
            <a:ext cx="9142703" cy="3845218"/>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7" y="3130928"/>
            <a:ext cx="6723139" cy="883712"/>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7" y="4015614"/>
            <a:ext cx="6723140" cy="719303"/>
          </a:xfrm>
          <a:noFill/>
        </p:spPr>
        <p:txBody>
          <a:bodyPr lIns="182880" tIns="146304" rIns="182880" bIns="146304">
            <a:noAutofit/>
          </a:bodyPr>
          <a:lstStyle>
            <a:lvl1pPr marL="0" indent="0">
              <a:spcBef>
                <a:spcPts val="0"/>
              </a:spcBef>
              <a:buNone/>
              <a:defRPr sz="2646"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239467" y="219620"/>
            <a:ext cx="1495022" cy="526417"/>
          </a:xfrm>
          <a:prstGeom prst="rect">
            <a:avLst/>
          </a:prstGeom>
        </p:spPr>
      </p:pic>
    </p:spTree>
    <p:extLst>
      <p:ext uri="{BB962C8B-B14F-4D97-AF65-F5344CB8AC3E}">
        <p14:creationId xmlns:p14="http://schemas.microsoft.com/office/powerpoint/2010/main" val="1485995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9144000" cy="591829"/>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193327" y="612531"/>
            <a:ext cx="8757347" cy="4321439"/>
          </a:xfrm>
          <a:prstGeom prst="rect">
            <a:avLst/>
          </a:prstGeom>
          <a:noFill/>
          <a:ln>
            <a:noFill/>
          </a:ln>
        </p:spPr>
      </p:pic>
      <p:sp>
        <p:nvSpPr>
          <p:cNvPr id="5" name="Text Placeholder 4"/>
          <p:cNvSpPr>
            <a:spLocks noGrp="1"/>
          </p:cNvSpPr>
          <p:nvPr>
            <p:ph type="body" sz="quarter" idx="12" hasCustomPrompt="1"/>
          </p:nvPr>
        </p:nvSpPr>
        <p:spPr>
          <a:xfrm>
            <a:off x="203330" y="2907953"/>
            <a:ext cx="3821407" cy="749310"/>
          </a:xfrm>
          <a:noFill/>
        </p:spPr>
        <p:txBody>
          <a:bodyPr lIns="182880" tIns="146304" rIns="182880" bIns="146304">
            <a:noAutofit/>
          </a:bodyPr>
          <a:lstStyle>
            <a:lvl1pPr marL="0" indent="0">
              <a:spcBef>
                <a:spcPts val="0"/>
              </a:spcBef>
              <a:buNone/>
              <a:defRPr sz="2646"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1" spc="-74"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1660062" y="241868"/>
            <a:ext cx="7290613" cy="4692102"/>
          </a:xfrm>
          <a:prstGeom prst="rect">
            <a:avLst/>
          </a:prstGeom>
          <a:noFill/>
          <a:ln>
            <a:noFill/>
          </a:ln>
        </p:spPr>
      </p:pic>
    </p:spTree>
    <p:extLst>
      <p:ext uri="{BB962C8B-B14F-4D97-AF65-F5344CB8AC3E}">
        <p14:creationId xmlns:p14="http://schemas.microsoft.com/office/powerpoint/2010/main" val="88974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9144000" cy="591829"/>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03330" y="2907953"/>
            <a:ext cx="3821407" cy="749310"/>
          </a:xfrm>
          <a:noFill/>
        </p:spPr>
        <p:txBody>
          <a:bodyPr lIns="182880" tIns="146304" rIns="182880" bIns="146304">
            <a:noAutofit/>
          </a:bodyPr>
          <a:lstStyle>
            <a:lvl1pPr marL="0" indent="0">
              <a:spcBef>
                <a:spcPts val="0"/>
              </a:spcBef>
              <a:buNone/>
              <a:defRPr sz="2646"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1" spc="-74"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098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9144000" cy="591829"/>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03329" y="1563129"/>
            <a:ext cx="4032513" cy="1344833"/>
          </a:xfrm>
          <a:noFill/>
        </p:spPr>
        <p:txBody>
          <a:bodyPr lIns="182880" tIns="146304" rIns="182880" bIns="146304">
            <a:noAutofit/>
          </a:bodyPr>
          <a:lstStyle>
            <a:lvl1pPr marL="0" indent="0">
              <a:spcBef>
                <a:spcPts val="0"/>
              </a:spcBef>
              <a:buNone/>
              <a:defRPr sz="2646"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01978" y="218302"/>
            <a:ext cx="4033864" cy="1344828"/>
          </a:xfrm>
          <a:noFill/>
        </p:spPr>
        <p:txBody>
          <a:bodyPr lIns="146304" tIns="91440" rIns="146304" bIns="91440" anchor="t" anchorCtr="0"/>
          <a:lstStyle>
            <a:lvl1pPr>
              <a:defRPr sz="4411" spc="-74"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36581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591829"/>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01978" y="1563129"/>
            <a:ext cx="4033864" cy="2689656"/>
          </a:xfrm>
          <a:noFill/>
        </p:spPr>
        <p:txBody>
          <a:bodyPr lIns="146304" tIns="91440" rIns="146304" bIns="91440" anchor="t" anchorCtr="0"/>
          <a:lstStyle>
            <a:lvl1pPr>
              <a:defRPr sz="4411" spc="-74"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582268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5629590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9144000" cy="591829"/>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4435862" y="531675"/>
            <a:ext cx="470623" cy="470690"/>
          </a:xfrm>
          <a:solidFill>
            <a:srgbClr val="68217A"/>
          </a:solidFill>
        </p:spPr>
        <p:txBody>
          <a:bodyPr anchor="ctr">
            <a:noAutofit/>
          </a:bodyPr>
          <a:lstStyle>
            <a:lvl1pPr marL="0" indent="0">
              <a:lnSpc>
                <a:spcPts val="441"/>
              </a:lnSpc>
              <a:spcBef>
                <a:spcPts val="0"/>
              </a:spcBef>
              <a:buNone/>
              <a:defRPr sz="441">
                <a:solidFill>
                  <a:schemeClr val="bg1"/>
                </a:solidFill>
              </a:defRPr>
            </a:lvl1pPr>
            <a:lvl2pPr marL="252060" indent="0">
              <a:buNone/>
              <a:defRPr sz="2352"/>
            </a:lvl2pPr>
            <a:lvl3pPr marL="420101" indent="0">
              <a:buNone/>
              <a:defRPr sz="2352"/>
            </a:lvl3pPr>
            <a:lvl4pPr marL="588140" indent="0">
              <a:buNone/>
              <a:defRPr sz="2352"/>
            </a:lvl4pPr>
            <a:lvl5pPr marL="756181" indent="0">
              <a:buNone/>
              <a:defRPr sz="2352"/>
            </a:lvl5pPr>
          </a:lstStyle>
          <a:p>
            <a:pPr lvl="0"/>
            <a:r>
              <a:rPr lang="en-US"/>
              <a:t> </a:t>
            </a:r>
          </a:p>
        </p:txBody>
      </p:sp>
      <p:sp>
        <p:nvSpPr>
          <p:cNvPr id="14" name="Text Placeholder 5"/>
          <p:cNvSpPr>
            <a:spLocks noGrp="1"/>
          </p:cNvSpPr>
          <p:nvPr>
            <p:ph type="body" sz="quarter" idx="16" hasCustomPrompt="1"/>
          </p:nvPr>
        </p:nvSpPr>
        <p:spPr>
          <a:xfrm>
            <a:off x="6925117" y="649039"/>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060" indent="0">
              <a:buNone/>
              <a:defRPr sz="2352"/>
            </a:lvl2pPr>
            <a:lvl3pPr marL="420101" indent="0">
              <a:buNone/>
              <a:defRPr sz="2352"/>
            </a:lvl3pPr>
            <a:lvl4pPr marL="588140" indent="0">
              <a:buNone/>
              <a:defRPr sz="2352"/>
            </a:lvl4pPr>
            <a:lvl5pPr marL="756181" indent="0">
              <a:buNone/>
              <a:defRPr sz="2352"/>
            </a:lvl5pPr>
          </a:lstStyle>
          <a:p>
            <a:pPr lvl="0"/>
            <a:r>
              <a:rPr lang="en-US"/>
              <a:t> </a:t>
            </a:r>
          </a:p>
        </p:txBody>
      </p:sp>
      <p:sp>
        <p:nvSpPr>
          <p:cNvPr id="15" name="Text Placeholder 5"/>
          <p:cNvSpPr>
            <a:spLocks noGrp="1"/>
          </p:cNvSpPr>
          <p:nvPr>
            <p:ph type="body" sz="quarter" idx="17" hasCustomPrompt="1"/>
          </p:nvPr>
        </p:nvSpPr>
        <p:spPr>
          <a:xfrm>
            <a:off x="6925117" y="2788072"/>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060" indent="0">
              <a:buNone/>
              <a:defRPr sz="2352"/>
            </a:lvl2pPr>
            <a:lvl3pPr marL="420101" indent="0">
              <a:buNone/>
              <a:defRPr sz="2352"/>
            </a:lvl3pPr>
            <a:lvl4pPr marL="588140" indent="0">
              <a:buNone/>
              <a:defRPr sz="2352"/>
            </a:lvl4pPr>
            <a:lvl5pPr marL="756181" indent="0">
              <a:buNone/>
              <a:defRPr sz="2352"/>
            </a:lvl5pPr>
          </a:lstStyle>
          <a:p>
            <a:pPr lvl="0"/>
            <a:r>
              <a:rPr lang="en-US"/>
              <a:t> </a:t>
            </a:r>
          </a:p>
        </p:txBody>
      </p:sp>
      <p:sp>
        <p:nvSpPr>
          <p:cNvPr id="17" name="Title 16"/>
          <p:cNvSpPr>
            <a:spLocks noGrp="1"/>
          </p:cNvSpPr>
          <p:nvPr>
            <p:ph type="title"/>
          </p:nvPr>
        </p:nvSpPr>
        <p:spPr>
          <a:xfrm>
            <a:off x="3230864" y="2668100"/>
            <a:ext cx="1675620" cy="1671073"/>
          </a:xfrm>
          <a:solidFill>
            <a:srgbClr val="68217A"/>
          </a:solidFill>
        </p:spPr>
        <p:txBody>
          <a:bodyPr lIns="182880" tIns="146304" rIns="182880" bIns="146304"/>
          <a:lstStyle>
            <a:lvl1pPr>
              <a:defRPr sz="2352">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08527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8"/>
            <a:ext cx="4033912" cy="347403"/>
          </a:xfrm>
        </p:spPr>
        <p:txBody>
          <a:bodyPr/>
          <a:lstStyle>
            <a:lvl1pPr marL="0" indent="0">
              <a:buNone/>
              <a:defRPr sz="1175">
                <a:gradFill>
                  <a:gsLst>
                    <a:gs pos="1250">
                      <a:schemeClr val="tx1"/>
                    </a:gs>
                    <a:gs pos="100000">
                      <a:schemeClr val="tx1"/>
                    </a:gs>
                  </a:gsLst>
                  <a:lin ang="5400000" scaled="0"/>
                </a:gradFill>
                <a:latin typeface="+mn-lt"/>
              </a:defRPr>
            </a:lvl1pPr>
            <a:lvl2pPr>
              <a:defRPr sz="1175"/>
            </a:lvl2pPr>
            <a:lvl3pPr>
              <a:defRPr sz="1175"/>
            </a:lvl3pPr>
            <a:lvl4pPr>
              <a:defRPr sz="1175"/>
            </a:lvl4pPr>
            <a:lvl5pPr marL="756181" indent="0">
              <a:buNone/>
              <a:defRPr sz="1175"/>
            </a:lvl5pPr>
          </a:lstStyle>
          <a:p>
            <a:pPr lvl="0"/>
            <a:r>
              <a:rPr lang="en-US"/>
              <a:t>Click to edit Master text styles</a:t>
            </a:r>
          </a:p>
        </p:txBody>
      </p:sp>
    </p:spTree>
    <p:extLst>
      <p:ext uri="{BB962C8B-B14F-4D97-AF65-F5344CB8AC3E}">
        <p14:creationId xmlns:p14="http://schemas.microsoft.com/office/powerpoint/2010/main" val="24968029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9"/>
            <a:ext cx="4033912" cy="347403"/>
          </a:xfrm>
        </p:spPr>
        <p:txBody>
          <a:bodyPr/>
          <a:lstStyle>
            <a:lvl1pPr marL="0" indent="0">
              <a:buNone/>
              <a:defRPr sz="1175">
                <a:gradFill>
                  <a:gsLst>
                    <a:gs pos="92035">
                      <a:schemeClr val="tx1"/>
                    </a:gs>
                    <a:gs pos="84000">
                      <a:schemeClr val="tx1"/>
                    </a:gs>
                  </a:gsLst>
                  <a:lin ang="5400000" scaled="0"/>
                </a:gradFill>
                <a:latin typeface="+mn-lt"/>
              </a:defRPr>
            </a:lvl1pPr>
            <a:lvl2pPr>
              <a:defRPr sz="1175">
                <a:gradFill>
                  <a:gsLst>
                    <a:gs pos="94030">
                      <a:srgbClr val="FFFFFF"/>
                    </a:gs>
                    <a:gs pos="68000">
                      <a:srgbClr val="FFFFFF"/>
                    </a:gs>
                  </a:gsLst>
                  <a:lin ang="5400000" scaled="0"/>
                </a:gradFill>
              </a:defRPr>
            </a:lvl2pPr>
            <a:lvl3pPr>
              <a:defRPr sz="1175">
                <a:gradFill>
                  <a:gsLst>
                    <a:gs pos="94030">
                      <a:srgbClr val="FFFFFF"/>
                    </a:gs>
                    <a:gs pos="68000">
                      <a:srgbClr val="FFFFFF"/>
                    </a:gs>
                  </a:gsLst>
                  <a:lin ang="5400000" scaled="0"/>
                </a:gradFill>
              </a:defRPr>
            </a:lvl3pPr>
            <a:lvl4pPr>
              <a:defRPr sz="1175">
                <a:gradFill>
                  <a:gsLst>
                    <a:gs pos="94030">
                      <a:srgbClr val="FFFFFF"/>
                    </a:gs>
                    <a:gs pos="68000">
                      <a:srgbClr val="FFFFFF"/>
                    </a:gs>
                  </a:gsLst>
                  <a:lin ang="5400000" scaled="0"/>
                </a:gradFill>
              </a:defRPr>
            </a:lvl4pPr>
            <a:lvl5pPr>
              <a:defRPr sz="1175">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5734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8"/>
            <a:ext cx="4033912" cy="347403"/>
          </a:xfrm>
        </p:spPr>
        <p:txBody>
          <a:bodyPr/>
          <a:lstStyle>
            <a:lvl1pPr marL="0" indent="0">
              <a:buNone/>
              <a:defRPr sz="1175">
                <a:gradFill>
                  <a:gsLst>
                    <a:gs pos="94690">
                      <a:schemeClr val="tx1"/>
                    </a:gs>
                    <a:gs pos="86000">
                      <a:schemeClr val="tx1"/>
                    </a:gs>
                  </a:gsLst>
                  <a:lin ang="5400000" scaled="0"/>
                </a:gradFill>
                <a:latin typeface="+mn-lt"/>
              </a:defRPr>
            </a:lvl1pPr>
            <a:lvl2pPr>
              <a:defRPr sz="1175">
                <a:gradFill>
                  <a:gsLst>
                    <a:gs pos="94030">
                      <a:srgbClr val="FFFFFF"/>
                    </a:gs>
                    <a:gs pos="68000">
                      <a:srgbClr val="FFFFFF"/>
                    </a:gs>
                  </a:gsLst>
                  <a:lin ang="5400000" scaled="0"/>
                </a:gradFill>
              </a:defRPr>
            </a:lvl2pPr>
            <a:lvl3pPr>
              <a:defRPr sz="1175">
                <a:gradFill>
                  <a:gsLst>
                    <a:gs pos="94030">
                      <a:srgbClr val="FFFFFF"/>
                    </a:gs>
                    <a:gs pos="68000">
                      <a:srgbClr val="FFFFFF"/>
                    </a:gs>
                  </a:gsLst>
                  <a:lin ang="5400000" scaled="0"/>
                </a:gradFill>
              </a:defRPr>
            </a:lvl3pPr>
            <a:lvl4pPr>
              <a:defRPr sz="1175">
                <a:gradFill>
                  <a:gsLst>
                    <a:gs pos="94030">
                      <a:srgbClr val="FFFFFF"/>
                    </a:gs>
                    <a:gs pos="68000">
                      <a:srgbClr val="FFFFFF"/>
                    </a:gs>
                  </a:gsLst>
                  <a:lin ang="5400000" scaled="0"/>
                </a:gradFill>
              </a:defRPr>
            </a:lvl4pPr>
            <a:lvl5pPr>
              <a:defRPr sz="1175">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56971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9"/>
            <a:ext cx="8740376" cy="1344803"/>
          </a:xfrm>
        </p:spPr>
        <p:txBody>
          <a:bodyPr/>
          <a:lstStyle>
            <a:lvl1pPr>
              <a:defRPr sz="4264">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1" y="1909853"/>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4483824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9"/>
            <a:ext cx="8740376" cy="1344803"/>
          </a:xfrm>
        </p:spPr>
        <p:txBody>
          <a:bodyPr/>
          <a:lstStyle>
            <a:lvl1pPr>
              <a:defRPr sz="4264">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1" y="1909852"/>
            <a:ext cx="5378549" cy="429092"/>
          </a:xfrm>
        </p:spPr>
        <p:txBody>
          <a:bodyPr/>
          <a:lstStyle>
            <a:lvl1pPr marL="0" indent="0">
              <a:buNone/>
              <a:defRPr sz="1765">
                <a:gradFill>
                  <a:gsLst>
                    <a:gs pos="14159">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07038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9"/>
            <a:ext cx="8740376" cy="1344803"/>
          </a:xfrm>
        </p:spPr>
        <p:txBody>
          <a:bodyPr/>
          <a:lstStyle>
            <a:lvl1pPr>
              <a:defRPr sz="4264">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1" y="1909852"/>
            <a:ext cx="5378549" cy="429092"/>
          </a:xfrm>
        </p:spPr>
        <p:txBody>
          <a:bodyPr/>
          <a:lstStyle>
            <a:lvl1pPr marL="0" indent="0">
              <a:buNone/>
              <a:defRPr sz="1765">
                <a:gradFill>
                  <a:gsLst>
                    <a:gs pos="54867">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89754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0376" cy="672389"/>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29" y="1247955"/>
            <a:ext cx="8067824"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0678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4413259" cy="591829"/>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4235841" y="890717"/>
            <a:ext cx="4706231" cy="490199"/>
          </a:xfrm>
        </p:spPr>
        <p:txBody>
          <a:bodyPr/>
          <a:lstStyle>
            <a:lvl1pPr marL="0" indent="0">
              <a:buNone/>
              <a:defRPr sz="2206"/>
            </a:lvl1pPr>
          </a:lstStyle>
          <a:p>
            <a:pPr lvl="0"/>
            <a:r>
              <a:rPr lang="en-US"/>
              <a:t>Click to edit Master text styles</a:t>
            </a:r>
          </a:p>
        </p:txBody>
      </p:sp>
    </p:spTree>
    <p:extLst>
      <p:ext uri="{BB962C8B-B14F-4D97-AF65-F5344CB8AC3E}">
        <p14:creationId xmlns:p14="http://schemas.microsoft.com/office/powerpoint/2010/main" val="251067069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261183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7852855"/>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
        <p:nvSpPr>
          <p:cNvPr id="4" name="Content Placeholder 3"/>
          <p:cNvSpPr>
            <a:spLocks noGrp="1"/>
          </p:cNvSpPr>
          <p:nvPr>
            <p:ph sz="quarter" idx="10"/>
          </p:nvPr>
        </p:nvSpPr>
        <p:spPr>
          <a:xfrm>
            <a:off x="201929" y="1247936"/>
            <a:ext cx="6723186" cy="551113"/>
          </a:xfrm>
        </p:spPr>
        <p:txBody>
          <a:bodyPr/>
          <a:lstStyle>
            <a:lvl1pPr marL="0" indent="0">
              <a:buNone/>
              <a:defRPr sz="2646"/>
            </a:lvl1pPr>
            <a:lvl2pPr>
              <a:defRPr sz="2646"/>
            </a:lvl2pPr>
            <a:lvl3pPr>
              <a:defRPr sz="2646"/>
            </a:lvl3pPr>
            <a:lvl4pPr>
              <a:defRPr sz="2646"/>
            </a:lvl4pPr>
            <a:lvl5pPr>
              <a:defRPr sz="2646"/>
            </a:lvl5pPr>
          </a:lstStyle>
          <a:p>
            <a:pPr lvl="0"/>
            <a:r>
              <a:rPr lang="en-US"/>
              <a:t>Click to edit Master text styles</a:t>
            </a:r>
          </a:p>
        </p:txBody>
      </p:sp>
    </p:spTree>
    <p:extLst>
      <p:ext uri="{BB962C8B-B14F-4D97-AF65-F5344CB8AC3E}">
        <p14:creationId xmlns:p14="http://schemas.microsoft.com/office/powerpoint/2010/main" val="66240052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6"/>
            </a:lvl1pPr>
          </a:lstStyle>
          <a:p>
            <a:r>
              <a:rPr lang="en-US"/>
              <a:t>Click to edit Master title style</a:t>
            </a:r>
          </a:p>
        </p:txBody>
      </p:sp>
      <p:sp>
        <p:nvSpPr>
          <p:cNvPr id="4" name="Content Placeholder 3"/>
          <p:cNvSpPr>
            <a:spLocks noGrp="1"/>
          </p:cNvSpPr>
          <p:nvPr>
            <p:ph sz="quarter" idx="10"/>
          </p:nvPr>
        </p:nvSpPr>
        <p:spPr>
          <a:xfrm>
            <a:off x="201930" y="1247955"/>
            <a:ext cx="2689274" cy="368049"/>
          </a:xfrm>
        </p:spPr>
        <p:txBody>
          <a:bodyPr/>
          <a:lstStyle>
            <a:lvl1pPr marL="0" indent="0">
              <a:buNone/>
              <a:defRPr sz="1324">
                <a:latin typeface="+mn-lt"/>
              </a:defRPr>
            </a:lvl1pPr>
            <a:lvl2pPr>
              <a:defRPr sz="1324"/>
            </a:lvl2pPr>
            <a:lvl3pPr>
              <a:defRPr sz="1324"/>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3060650524"/>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9144000" cy="591829"/>
          </a:xfrm>
        </p:spPr>
        <p:txBody>
          <a:bodyPr/>
          <a:lstStyle/>
          <a:p>
            <a:r>
              <a:rPr lang="en-US"/>
              <a:t>Click icon to add picture</a:t>
            </a:r>
          </a:p>
        </p:txBody>
      </p:sp>
      <p:sp>
        <p:nvSpPr>
          <p:cNvPr id="2" name="Title 1"/>
          <p:cNvSpPr>
            <a:spLocks noGrp="1"/>
          </p:cNvSpPr>
          <p:nvPr>
            <p:ph type="title"/>
          </p:nvPr>
        </p:nvSpPr>
        <p:spPr/>
        <p:txBody>
          <a:bodyPr/>
          <a:lstStyle>
            <a:lvl1pPr>
              <a:defRPr sz="3528">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8689511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1880" cy="553060"/>
          </a:xfrm>
        </p:spPr>
        <p:txBody>
          <a:bodyPr/>
          <a:lstStyle>
            <a:lvl1pPr>
              <a:defRPr sz="2646"/>
            </a:lvl1pPr>
          </a:lstStyle>
          <a:p>
            <a:r>
              <a:rPr lang="en-US"/>
              <a:t>Click to edit Master title style</a:t>
            </a:r>
          </a:p>
        </p:txBody>
      </p:sp>
      <p:sp>
        <p:nvSpPr>
          <p:cNvPr id="4" name="Content Placeholder 3"/>
          <p:cNvSpPr>
            <a:spLocks noGrp="1"/>
          </p:cNvSpPr>
          <p:nvPr>
            <p:ph sz="quarter" idx="10"/>
          </p:nvPr>
        </p:nvSpPr>
        <p:spPr>
          <a:xfrm>
            <a:off x="201931" y="2235544"/>
            <a:ext cx="8740142" cy="429092"/>
          </a:xfrm>
        </p:spPr>
        <p:txBody>
          <a:bodyPr/>
          <a:lstStyle>
            <a:lvl1pPr marL="0" indent="0">
              <a:buNone/>
              <a:defRPr sz="1765"/>
            </a:lvl1pPr>
          </a:lstStyle>
          <a:p>
            <a:pPr lvl="0"/>
            <a:r>
              <a:rPr lang="en-US"/>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9" name="Content Placeholder 5"/>
          <p:cNvSpPr>
            <a:spLocks noGrp="1"/>
          </p:cNvSpPr>
          <p:nvPr>
            <p:ph sz="quarter" idx="14"/>
          </p:nvPr>
        </p:nvSpPr>
        <p:spPr>
          <a:xfrm>
            <a:off x="6923136"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62159853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6"/>
            </a:lvl1pPr>
          </a:lstStyle>
          <a:p>
            <a:r>
              <a:rPr lang="en-US"/>
              <a:t>Click to edit Master title style</a:t>
            </a:r>
          </a:p>
        </p:txBody>
      </p:sp>
      <p:sp>
        <p:nvSpPr>
          <p:cNvPr id="4" name="Content Placeholder 3"/>
          <p:cNvSpPr>
            <a:spLocks noGrp="1"/>
          </p:cNvSpPr>
          <p:nvPr>
            <p:ph sz="quarter" idx="10"/>
          </p:nvPr>
        </p:nvSpPr>
        <p:spPr>
          <a:xfrm>
            <a:off x="201930" y="1247935"/>
            <a:ext cx="4033912" cy="3677265"/>
          </a:xfrm>
          <a:solidFill>
            <a:schemeClr val="accent1">
              <a:alpha val="90000"/>
            </a:schemeClr>
          </a:solidFill>
        </p:spPr>
        <p:txBody>
          <a:bodyPr lIns="182880" tIns="146304" rIns="182880" bIns="146304">
            <a:noAutofit/>
          </a:bodyPr>
          <a:lstStyle>
            <a:lvl1pPr marL="0" indent="0">
              <a:buNone/>
              <a:defRPr sz="1765">
                <a:gradFill>
                  <a:gsLst>
                    <a:gs pos="10619">
                      <a:schemeClr val="bg1"/>
                    </a:gs>
                    <a:gs pos="33000">
                      <a:schemeClr val="bg1"/>
                    </a:gs>
                  </a:gsLst>
                  <a:lin ang="5400000" scaled="0"/>
                </a:gradFill>
              </a:defRPr>
            </a:lvl1pPr>
            <a:lvl2pPr>
              <a:defRPr sz="1471"/>
            </a:lvl2pPr>
            <a:lvl3pPr>
              <a:defRPr sz="1471"/>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179818886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Tree>
    <p:extLst>
      <p:ext uri="{BB962C8B-B14F-4D97-AF65-F5344CB8AC3E}">
        <p14:creationId xmlns:p14="http://schemas.microsoft.com/office/powerpoint/2010/main" val="124197410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5782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04850" y="218303"/>
            <a:ext cx="8740142" cy="4594309"/>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01696" y="1560796"/>
            <a:ext cx="8741880" cy="2019577"/>
          </a:xfrm>
        </p:spPr>
        <p:txBody>
          <a:bodyPr/>
          <a:lstStyle>
            <a:lvl1pPr>
              <a:defRPr sz="646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57778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1560796"/>
            <a:ext cx="8741880" cy="2019577"/>
          </a:xfrm>
        </p:spPr>
        <p:txBody>
          <a:bodyPr/>
          <a:lstStyle>
            <a:lvl1pPr>
              <a:defRPr sz="646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9777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02"/>
            <a:ext cx="8741880" cy="1344828"/>
          </a:xfrm>
        </p:spPr>
        <p:txBody>
          <a:bodyPr/>
          <a:lstStyle>
            <a:lvl1pPr>
              <a:defRPr sz="397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4639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840443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96" y="1565915"/>
            <a:ext cx="8741880" cy="674749"/>
          </a:xfrm>
        </p:spPr>
        <p:txBody>
          <a:bodyPr/>
          <a:lstStyle>
            <a:lvl1pPr>
              <a:defRPr sz="4411"/>
            </a:lvl1pPr>
          </a:lstStyle>
          <a:p>
            <a:r>
              <a:rPr lang="en-US"/>
              <a:t>Thank you</a:t>
            </a:r>
          </a:p>
        </p:txBody>
      </p:sp>
    </p:spTree>
    <p:extLst>
      <p:ext uri="{BB962C8B-B14F-4D97-AF65-F5344CB8AC3E}">
        <p14:creationId xmlns:p14="http://schemas.microsoft.com/office/powerpoint/2010/main" val="393572625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6"/>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311700" y="1152476"/>
            <a:ext cx="3999900" cy="378535"/>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4" name="Shape 134"/>
          <p:cNvSpPr txBox="1">
            <a:spLocks noGrp="1"/>
          </p:cNvSpPr>
          <p:nvPr>
            <p:ph type="body" idx="2"/>
          </p:nvPr>
        </p:nvSpPr>
        <p:spPr>
          <a:xfrm>
            <a:off x="4832400" y="1152476"/>
            <a:ext cx="3999900" cy="378535"/>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5" name="Shape 135"/>
          <p:cNvSpPr txBox="1">
            <a:spLocks noGrp="1"/>
          </p:cNvSpPr>
          <p:nvPr>
            <p:ph type="sldNum" idx="12"/>
          </p:nvPr>
        </p:nvSpPr>
        <p:spPr>
          <a:xfrm>
            <a:off x="8472457" y="4663217"/>
            <a:ext cx="548700" cy="393600"/>
          </a:xfrm>
          <a:prstGeom prst="rect">
            <a:avLst/>
          </a:prstGeom>
        </p:spPr>
        <p:txBody>
          <a:bodyPr lIns="91425" tIns="91425" rIns="91425" bIns="91425" anchor="ctr" anchorCtr="0">
            <a:noAutofit/>
          </a:bodyPr>
          <a:lstStyle/>
          <a:p>
            <a:fld id="{00000000-1234-1234-1234-123412341234}" type="slidenum">
              <a:rPr lang="en" sz="1400" kern="0">
                <a:solidFill>
                  <a:srgbClr val="000000"/>
                </a:solidFill>
                <a:latin typeface="Arial"/>
                <a:ea typeface="Arial"/>
                <a:cs typeface="Arial"/>
                <a:sym typeface="Arial"/>
              </a:rPr>
              <a:pPr/>
              <a:t>‹#›</a:t>
            </a:fld>
            <a:endParaRPr lang="en" sz="14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17226756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815452"/>
            <a:fld id="{350DE342-D4AC-4E23-8642-C9E9A95F063C}" type="datetimeFigureOut">
              <a:rPr lang="en-US" smtClean="0">
                <a:solidFill>
                  <a:prstClr val="black">
                    <a:tint val="75000"/>
                  </a:prstClr>
                </a:solidFill>
              </a:rPr>
              <a:pPr defTabSz="815452"/>
              <a:t>8/9/19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452"/>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452"/>
            <a:fld id="{66F619C3-7D96-4230-A702-E5C0C4C46E62}" type="slidenum">
              <a:rPr lang="en-US" smtClean="0">
                <a:solidFill>
                  <a:prstClr val="black">
                    <a:tint val="75000"/>
                  </a:prstClr>
                </a:solidFill>
              </a:rPr>
              <a:pPr defTabSz="815452"/>
              <a:t>‹#›</a:t>
            </a:fld>
            <a:endParaRPr lang="en-US">
              <a:solidFill>
                <a:prstClr val="black">
                  <a:tint val="75000"/>
                </a:prstClr>
              </a:solidFill>
            </a:endParaRPr>
          </a:p>
        </p:txBody>
      </p:sp>
    </p:spTree>
    <p:extLst>
      <p:ext uri="{BB962C8B-B14F-4D97-AF65-F5344CB8AC3E}">
        <p14:creationId xmlns:p14="http://schemas.microsoft.com/office/powerpoint/2010/main" val="135920486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01932" y="838183"/>
            <a:ext cx="8112178" cy="469872"/>
          </a:xfrm>
          <a:prstGeom prst="rect">
            <a:avLst/>
          </a:prstGeom>
        </p:spPr>
        <p:txBody>
          <a:bodyPr lIns="192024"/>
          <a:lstStyle>
            <a:lvl1pPr marL="0" indent="0">
              <a:buNone/>
              <a:defRPr lang="en-US" sz="2059"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01696" y="214786"/>
            <a:ext cx="8740142" cy="695955"/>
          </a:xfrm>
          <a:prstGeom prst="rect">
            <a:avLst/>
          </a:prstGeom>
        </p:spPr>
        <p:txBody>
          <a:bodyPr/>
          <a:lstStyle>
            <a:lvl1pPr algn="l">
              <a:defRPr sz="3822">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44147572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49628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53082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36481" cy="5143500"/>
          </a:xfrm>
          <a:prstGeom prst="rect">
            <a:avLst/>
          </a:prstGeom>
        </p:spPr>
      </p:pic>
      <p:sp>
        <p:nvSpPr>
          <p:cNvPr id="4" name="Date Placeholder 3"/>
          <p:cNvSpPr>
            <a:spLocks noGrp="1"/>
          </p:cNvSpPr>
          <p:nvPr>
            <p:ph type="dt" sz="half" idx="10"/>
          </p:nvPr>
        </p:nvSpPr>
        <p:spPr>
          <a:xfrm>
            <a:off x="376992" y="3756738"/>
            <a:ext cx="2133600" cy="273844"/>
          </a:xfrm>
          <a:prstGeom prst="rect">
            <a:avLst/>
          </a:prstGeom>
        </p:spPr>
        <p:txBody>
          <a:bodyPr lIns="121917" tIns="60958" rIns="121917" bIns="60958"/>
          <a:lstStyle>
            <a:lvl1pPr>
              <a:defRPr>
                <a:solidFill>
                  <a:schemeClr val="bg1"/>
                </a:solidFill>
              </a:defRPr>
            </a:lvl1pPr>
          </a:lstStyle>
          <a:p>
            <a:pPr defTabSz="685644"/>
            <a:fld id="{B9CFEEF2-ADE0-4B48-B5E9-FE1FDBC12385}" type="datetimeFigureOut">
              <a:rPr lang="en-US" smtClean="0">
                <a:solidFill>
                  <a:srgbClr val="FFFFFF"/>
                </a:solidFill>
              </a:rPr>
              <a:pPr defTabSz="685644"/>
              <a:t>8/9/19</a:t>
            </a:fld>
            <a:endParaRPr lang="en-US">
              <a:solidFill>
                <a:srgbClr val="FFFFFF"/>
              </a:solidFill>
            </a:endParaRPr>
          </a:p>
        </p:txBody>
      </p:sp>
      <p:sp>
        <p:nvSpPr>
          <p:cNvPr id="7" name="Title 1"/>
          <p:cNvSpPr>
            <a:spLocks noGrp="1"/>
          </p:cNvSpPr>
          <p:nvPr>
            <p:ph type="title" hasCustomPrompt="1"/>
          </p:nvPr>
        </p:nvSpPr>
        <p:spPr bwMode="auto">
          <a:xfrm>
            <a:off x="274705" y="1654098"/>
            <a:ext cx="6400736" cy="1828800"/>
          </a:xfrm>
          <a:noFill/>
        </p:spPr>
        <p:txBody>
          <a:bodyPr lIns="195067" tIns="121917" rIns="195067" bIns="121917" anchor="t" anchorCtr="0"/>
          <a:lstStyle>
            <a:lvl1pPr>
              <a:defRPr sz="5396" spc="-100"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273051" y="2689902"/>
            <a:ext cx="5487988" cy="792996"/>
          </a:xfrm>
          <a:noFill/>
        </p:spPr>
        <p:txBody>
          <a:bodyPr tIns="146300" bIns="146300">
            <a:noAutofit/>
          </a:bodyPr>
          <a:lstStyle>
            <a:lvl1pPr marL="0" indent="0">
              <a:spcBef>
                <a:spcPts val="0"/>
              </a:spcBef>
              <a:buNone/>
              <a:defRPr sz="3225">
                <a:solidFill>
                  <a:srgbClr val="FFFFFF"/>
                </a:solidFill>
              </a:defRPr>
            </a:lvl1pPr>
          </a:lstStyle>
          <a:p>
            <a:pPr lvl="0"/>
            <a:r>
              <a:rPr lang="en-US"/>
              <a:t>Speaker Name</a:t>
            </a:r>
          </a:p>
        </p:txBody>
      </p:sp>
    </p:spTree>
    <p:extLst>
      <p:ext uri="{BB962C8B-B14F-4D97-AF65-F5344CB8AC3E}">
        <p14:creationId xmlns:p14="http://schemas.microsoft.com/office/powerpoint/2010/main" val="247365529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481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1696" y="214786"/>
            <a:ext cx="8740142" cy="695955"/>
          </a:xfrm>
          <a:prstGeom prst="rect">
            <a:avLst/>
          </a:prstGeom>
        </p:spPr>
        <p:txBody>
          <a:bodyPr/>
          <a:lstStyle>
            <a:lvl1pPr algn="l">
              <a:defRPr sz="3821">
                <a:solidFill>
                  <a:schemeClr val="tx2"/>
                </a:solidFill>
              </a:defRPr>
            </a:lvl1pPr>
          </a:lstStyle>
          <a:p>
            <a:r>
              <a:rPr lang="en-US"/>
              <a:t>Click to edit Master title style</a:t>
            </a:r>
          </a:p>
        </p:txBody>
      </p:sp>
    </p:spTree>
    <p:extLst>
      <p:ext uri="{BB962C8B-B14F-4D97-AF65-F5344CB8AC3E}">
        <p14:creationId xmlns:p14="http://schemas.microsoft.com/office/powerpoint/2010/main" val="896347403"/>
      </p:ext>
    </p:extLst>
  </p:cSld>
  <p:clrMapOvr>
    <a:masterClrMapping/>
  </p:clrMapOvr>
  <p:transition spd="med">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6251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4480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073452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891884"/>
            <a:ext cx="8740142" cy="163750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121505"/>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3"/>
            <a:ext cx="8741309" cy="1697451"/>
          </a:xfrm>
        </p:spPr>
        <p:txBody>
          <a:bodyPr>
            <a:spAutoFit/>
          </a:bodyPr>
          <a:lstStyle>
            <a:lvl1pPr marL="0" indent="0">
              <a:buNone/>
              <a:defRPr/>
            </a:lvl1pPr>
            <a:lvl2pPr marL="168041" indent="0">
              <a:buNone/>
              <a:defRPr/>
            </a:lvl2pPr>
            <a:lvl3pPr marL="336080" indent="0">
              <a:buNone/>
              <a:defRPr/>
            </a:lvl3pPr>
            <a:lvl4pPr marL="504121"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50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264585876"/>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76649240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412232746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AB3697-800E-1046-96E2-975B9C6E112B}"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213259351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AB3697-800E-1046-96E2-975B9C6E112B}"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20270213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AB3697-800E-1046-96E2-975B9C6E112B}" type="datetimeFigureOut">
              <a:rPr lang="en-US" smtClean="0"/>
              <a:t>8/9/19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04180238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B3697-800E-1046-96E2-975B9C6E112B}" type="datetimeFigureOut">
              <a:rPr lang="en-US" smtClean="0"/>
              <a:t>8/9/19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276088377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AB3697-800E-1046-96E2-975B9C6E112B}"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13968283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870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AB3697-800E-1046-96E2-975B9C6E112B}"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63697037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132078477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215651995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9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01696" y="214786"/>
            <a:ext cx="8740142" cy="695955"/>
          </a:xfrm>
          <a:prstGeom prst="rect">
            <a:avLst/>
          </a:prstGeom>
        </p:spPr>
        <p:txBody>
          <a:bodyPr/>
          <a:lstStyle>
            <a:lvl1pPr algn="l">
              <a:defRPr sz="3822">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558920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4492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12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2"/>
            <a:ext cx="8740142" cy="1488741"/>
          </a:xfrm>
        </p:spPr>
        <p:txBody>
          <a:bodyPr>
            <a:spAutoFit/>
          </a:bodyPr>
          <a:lstStyle>
            <a:lvl1pPr marL="0" indent="0">
              <a:buClr>
                <a:schemeClr val="bg1"/>
              </a:buClr>
              <a:buFontTx/>
              <a:buNone/>
              <a:defRPr>
                <a:solidFill>
                  <a:srgbClr val="0072C6"/>
                </a:solidFill>
              </a:defRPr>
            </a:lvl1pPr>
            <a:lvl2pPr marL="429044" indent="-177214">
              <a:buClr>
                <a:schemeClr val="bg1"/>
              </a:buClr>
              <a:buFont typeface="Symbol" panose="05050102010706020507" pitchFamily="18" charset="2"/>
              <a:buChar char="-"/>
              <a:defRPr/>
            </a:lvl2pPr>
            <a:lvl3pPr marL="587603" indent="-167887">
              <a:buClr>
                <a:schemeClr val="bg1"/>
              </a:buClr>
              <a:buFont typeface="Segoe UI" panose="020B0502040204020203" pitchFamily="34" charset="0"/>
              <a:buChar char="&gt;"/>
              <a:defRPr sz="1763"/>
            </a:lvl3pPr>
            <a:lvl4pPr marL="755489" indent="-167887">
              <a:buClr>
                <a:schemeClr val="bg1"/>
              </a:buClr>
              <a:buFont typeface="Segoe UI" panose="020B0502040204020203" pitchFamily="34" charset="0"/>
              <a:buChar char="-"/>
              <a:defRPr sz="1469"/>
            </a:lvl4pPr>
            <a:lvl5pPr marL="923376" indent="-167887">
              <a:buClr>
                <a:schemeClr val="bg1"/>
              </a:buClr>
              <a:buFont typeface="Arial" panose="020B0604020202020204" pitchFamily="34" charset="0"/>
              <a:buChar char="•"/>
              <a:defRPr sz="146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34053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504" t="18112" r="51" b="323"/>
          <a:stretch/>
        </p:blipFill>
        <p:spPr>
          <a:xfrm>
            <a:off x="0" y="-19465"/>
            <a:ext cx="9144000" cy="5162966"/>
          </a:xfrm>
          <a:prstGeom prst="rect">
            <a:avLst/>
          </a:prstGeom>
        </p:spPr>
      </p:pic>
      <p:pic>
        <p:nvPicPr>
          <p:cNvPr id="5" name="Picture 4"/>
          <p:cNvPicPr>
            <a:picLocks noChangeAspect="1"/>
          </p:cNvPicPr>
          <p:nvPr userDrawn="1"/>
        </p:nvPicPr>
        <p:blipFill>
          <a:blip r:embed="rId3"/>
          <a:stretch>
            <a:fillRect/>
          </a:stretch>
        </p:blipFill>
        <p:spPr>
          <a:xfrm>
            <a:off x="337654" y="2350382"/>
            <a:ext cx="2244813" cy="481400"/>
          </a:xfrm>
          <a:prstGeom prst="rect">
            <a:avLst/>
          </a:prstGeom>
        </p:spPr>
      </p:pic>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marL="0" marR="0" lvl="0" indent="0" algn="l" defTabSz="68531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384954330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1204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7603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4733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87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315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01901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570189"/>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17320096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6778614"/>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014954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spTree>
    <p:extLst>
      <p:ext uri="{BB962C8B-B14F-4D97-AF65-F5344CB8AC3E}">
        <p14:creationId xmlns:p14="http://schemas.microsoft.com/office/powerpoint/2010/main" val="12920752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spTree>
    <p:extLst>
      <p:ext uri="{BB962C8B-B14F-4D97-AF65-F5344CB8AC3E}">
        <p14:creationId xmlns:p14="http://schemas.microsoft.com/office/powerpoint/2010/main" val="2483626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688430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rgbClr val="003B55"/>
        </a:solidFill>
        <a:effectLst/>
      </p:bgPr>
    </p:bg>
    <p:spTree>
      <p:nvGrpSpPr>
        <p:cNvPr id="1" name="Shape 3230"/>
        <p:cNvGrpSpPr/>
        <p:nvPr/>
      </p:nvGrpSpPr>
      <p:grpSpPr>
        <a:xfrm>
          <a:off x="0" y="0"/>
          <a:ext cx="0" cy="0"/>
          <a:chOff x="0" y="0"/>
          <a:chExt cx="0" cy="0"/>
        </a:xfrm>
      </p:grpSpPr>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162917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B87A1"/>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a:p>
        </p:txBody>
      </p:sp>
      <p:sp>
        <p:nvSpPr>
          <p:cNvPr id="1562" name="Google Shape;1562;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1039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2119" name="Google Shape;2119;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782558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399" name="Google Shape;2399;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00783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1D1D1B"/>
        </a:solidFill>
        <a:effectLst/>
      </p:bgPr>
    </p:bg>
    <p:spTree>
      <p:nvGrpSpPr>
        <p:cNvPr id="1" name="Shape 3506"/>
        <p:cNvGrpSpPr/>
        <p:nvPr/>
      </p:nvGrpSpPr>
      <p:grpSpPr>
        <a:xfrm>
          <a:off x="0" y="0"/>
          <a:ext cx="0" cy="0"/>
          <a:chOff x="0" y="0"/>
          <a:chExt cx="0" cy="0"/>
        </a:xfrm>
      </p:grpSpPr>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64500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76" name="Google Shape;2676;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1071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2954"/>
        <p:cNvGrpSpPr/>
        <p:nvPr/>
      </p:nvGrpSpPr>
      <p:grpSpPr>
        <a:xfrm>
          <a:off x="0" y="0"/>
          <a:ext cx="0" cy="0"/>
          <a:chOff x="0" y="0"/>
          <a:chExt cx="0" cy="0"/>
        </a:xfrm>
      </p:grpSpPr>
      <p:sp>
        <p:nvSpPr>
          <p:cNvPr id="3229" name="Google Shape;3229;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8661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1939199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lstStyle>
            <a:lvl1pPr marL="457200" lvl="0" indent="-228600">
              <a:spcBef>
                <a:spcPts val="360"/>
              </a:spcBef>
              <a:spcAft>
                <a:spcPts val="0"/>
              </a:spcAft>
              <a:buSzPts val="1800"/>
              <a:buNone/>
              <a:defRPr sz="1800"/>
            </a:lvl1pPr>
          </a:lstStyle>
          <a:p>
            <a:endParaRPr/>
          </a:p>
        </p:txBody>
      </p:sp>
      <p:sp>
        <p:nvSpPr>
          <p:cNvPr id="2953" name="Google Shape;2953;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7204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srcRect t="274" b="274"/>
          <a:stretch/>
        </p:blipFill>
        <p:spPr>
          <a:xfrm>
            <a:off x="0" y="645"/>
            <a:ext cx="9141708" cy="514221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stretch>
            <a:fillRect/>
          </a:stretch>
        </p:blipFill>
        <p:spPr>
          <a:xfrm>
            <a:off x="438817" y="1719569"/>
            <a:ext cx="3127628" cy="863088"/>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0340634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a:blip r:embed="rId2"/>
          <a:stretch>
            <a:fillRect/>
          </a:stretch>
        </p:blipFill>
        <p:spPr>
          <a:xfrm>
            <a:off x="2531745" y="0"/>
            <a:ext cx="6612255" cy="51435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83198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499703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691699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532053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4177766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1662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172558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273660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150560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786563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507259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23381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274632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758290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171261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21246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2140978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7566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srcRect t="274" b="274"/>
          <a:stretch/>
        </p:blipFill>
        <p:spPr>
          <a:xfrm>
            <a:off x="0" y="645"/>
            <a:ext cx="9141708" cy="514221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2535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982833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63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378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475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325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24613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785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9201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79753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3161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708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1348771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74686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03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669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199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0644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545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061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20077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35079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438817" y="1719570"/>
            <a:ext cx="3127628" cy="863089"/>
          </a:xfrm>
          <a:prstGeom prst="rect">
            <a:avLst/>
          </a:prstGeom>
        </p:spPr>
      </p:pic>
    </p:spTree>
    <p:extLst>
      <p:ext uri="{BB962C8B-B14F-4D97-AF65-F5344CB8AC3E}">
        <p14:creationId xmlns:p14="http://schemas.microsoft.com/office/powerpoint/2010/main" val="3484524122"/>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229024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2531745" y="0"/>
            <a:ext cx="6612255"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1425397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984516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60644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71396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72444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762575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384173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290355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252861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13312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theme" Target="../theme/theme10.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8" Type="http://schemas.openxmlformats.org/officeDocument/2006/relationships/slideLayout" Target="../slideLayouts/slideLayout272.xml"/><Relationship Id="rId3" Type="http://schemas.openxmlformats.org/officeDocument/2006/relationships/slideLayout" Target="../slideLayouts/slideLayout2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10" Type="http://schemas.openxmlformats.org/officeDocument/2006/relationships/slideLayout" Target="../slideLayouts/slideLayout311.xml"/><Relationship Id="rId19" Type="http://schemas.openxmlformats.org/officeDocument/2006/relationships/theme" Target="../theme/theme11.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theme" Target="../theme/theme2.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image" Target="../media/image1.emf"/><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8" Type="http://schemas.openxmlformats.org/officeDocument/2006/relationships/slideLayout" Target="../slideLayouts/slideLayout58.xml"/><Relationship Id="rId3"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theme" Target="../theme/theme3.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image" Target="../media/image1.emf"/><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8" Type="http://schemas.openxmlformats.org/officeDocument/2006/relationships/slideLayout" Target="../slideLayouts/slideLayout96.xml"/><Relationship Id="rId3"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theme" Target="../theme/theme4.xml"/><Relationship Id="rId1"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10"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theme" Target="../theme/theme6.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theme" Target="../theme/theme7.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8" Type="http://schemas.openxmlformats.org/officeDocument/2006/relationships/slideLayout" Target="../slideLayouts/slideLayout167.xml"/><Relationship Id="rId3" Type="http://schemas.openxmlformats.org/officeDocument/2006/relationships/slideLayout" Target="../slideLayouts/slideLayout16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slideLayout" Target="../slideLayouts/slideLayout236.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theme" Target="../theme/theme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8" Type="http://schemas.openxmlformats.org/officeDocument/2006/relationships/slideLayout" Target="../slideLayouts/slideLayout205.xml"/><Relationship Id="rId3"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theme" Target="../theme/theme9.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7561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ransition>
    <p:fade/>
  </p:transition>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28"/>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891884"/>
            <a:ext cx="8740141" cy="168725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01930" y="4919098"/>
            <a:ext cx="2894705" cy="100862"/>
          </a:xfrm>
          <a:prstGeom prst="rect">
            <a:avLst/>
          </a:prstGeom>
        </p:spPr>
        <p:txBody>
          <a:bodyPr vert="horz" lIns="0" tIns="0" rIns="91440" bIns="0" rtlCol="0" anchor="ctr"/>
          <a:lstStyle>
            <a:lvl1pPr marL="0" algn="l" defTabSz="685644"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8525375" y="4919098"/>
            <a:ext cx="416697" cy="100862"/>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14513864"/>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 id="2147483977" r:id="rId26"/>
    <p:sldLayoutId id="2147483978" r:id="rId27"/>
    <p:sldLayoutId id="2147483979" r:id="rId28"/>
    <p:sldLayoutId id="2147483980" r:id="rId29"/>
    <p:sldLayoutId id="2147483981" r:id="rId30"/>
    <p:sldLayoutId id="2147483982" r:id="rId31"/>
    <p:sldLayoutId id="2147483983" r:id="rId32"/>
    <p:sldLayoutId id="2147483984" r:id="rId33"/>
    <p:sldLayoutId id="2147483985" r:id="rId34"/>
    <p:sldLayoutId id="2147483986" r:id="rId35"/>
    <p:sldLayoutId id="2147483987" r:id="rId36"/>
    <p:sldLayoutId id="2147483988" r:id="rId37"/>
  </p:sldLayoutIdLst>
  <p:transition>
    <p:fade/>
  </p:transition>
  <p:hf sldNum="0" hdr="0" dt="0"/>
  <p:txStyles>
    <p:titleStyle>
      <a:lvl1pPr algn="l" defTabSz="68564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3AB3697-800E-1046-96E2-975B9C6E112B}" type="datetimeFigureOut">
              <a:rPr lang="en-US" smtClean="0"/>
              <a:t>8/9/19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E5645AE-FBE2-CC4D-9CA2-7760EBBDF27C}" type="slidenum">
              <a:rPr lang="en-US" smtClean="0"/>
              <a:t>‹#›</a:t>
            </a:fld>
            <a:endParaRPr lang="en-US"/>
          </a:p>
        </p:txBody>
      </p:sp>
    </p:spTree>
    <p:extLst>
      <p:ext uri="{BB962C8B-B14F-4D97-AF65-F5344CB8AC3E}">
        <p14:creationId xmlns:p14="http://schemas.microsoft.com/office/powerpoint/2010/main" val="820010860"/>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387110"/>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22959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Lst>
  <p:transition>
    <p:fade/>
  </p:transition>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7071920" y="2131545"/>
            <a:ext cx="5137029" cy="873583"/>
          </a:xfrm>
          <a:prstGeom prst="rect">
            <a:avLst/>
          </a:prstGeom>
        </p:spPr>
      </p:pic>
    </p:spTree>
    <p:extLst>
      <p:ext uri="{BB962C8B-B14F-4D97-AF65-F5344CB8AC3E}">
        <p14:creationId xmlns:p14="http://schemas.microsoft.com/office/powerpoint/2010/main" val="1667545530"/>
      </p:ext>
    </p:extLst>
  </p:cSld>
  <p:clrMap bg1="lt1" tx1="dk1" bg2="lt2" tx2="dk2" accent1="accent1" accent2="accent2" accent3="accent3" accent4="accent4" accent5="accent5" accent6="accent6" hlink="hlink" folHlink="folHlink"/>
  <p:sldLayoutIdLst>
    <p:sldLayoutId id="2147483808" r:id="rId1"/>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9278179" y="-22644"/>
            <a:ext cx="724699" cy="4263445"/>
            <a:chOff x="12618967" y="-30794"/>
            <a:chExt cx="985640" cy="579775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a:t>
                </a:r>
                <a:r>
                  <a:rPr lang="en-US" sz="368" baseline="0">
                    <a:gradFill>
                      <a:gsLst>
                        <a:gs pos="0">
                          <a:srgbClr val="FFFFFF"/>
                        </a:gs>
                        <a:gs pos="100000">
                          <a:srgbClr val="FFFFFF"/>
                        </a:gs>
                      </a:gsLst>
                      <a:lin ang="5400000" scaled="0"/>
                    </a:gradFill>
                    <a:ea typeface="Segoe UI" pitchFamily="34" charset="0"/>
                    <a:cs typeface="Segoe UI" pitchFamily="34" charset="0"/>
                  </a:rPr>
                  <a:t>0 G:32 B:80</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a:t>
                </a:r>
                <a:r>
                  <a:rPr lang="en-US" sz="368" baseline="0">
                    <a:gradFill>
                      <a:gsLst>
                        <a:gs pos="0">
                          <a:srgbClr val="FFFFFF"/>
                        </a:gs>
                        <a:gs pos="100000">
                          <a:srgbClr val="FFFFFF"/>
                        </a:gs>
                      </a:gsLst>
                      <a:lin ang="5400000" scaled="0"/>
                    </a:gradFill>
                    <a:ea typeface="Segoe UI" pitchFamily="34" charset="0"/>
                    <a:cs typeface="Segoe UI" pitchFamily="34" charset="0"/>
                  </a:rPr>
                  <a:t>16 G:124 B:16</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85577" fontAlgn="base">
                  <a:lnSpc>
                    <a:spcPct val="100000"/>
                  </a:lnSpc>
                  <a:spcBef>
                    <a:spcPct val="0"/>
                  </a:spcBef>
                  <a:spcAft>
                    <a:spcPct val="0"/>
                  </a:spcAft>
                </a:pPr>
                <a:r>
                  <a:rPr lang="en-US" sz="368">
                    <a:gradFill>
                      <a:gsLst>
                        <a:gs pos="10042">
                          <a:schemeClr val="tx1"/>
                        </a:gs>
                        <a:gs pos="39000">
                          <a:schemeClr val="tx1"/>
                        </a:gs>
                      </a:gsLst>
                      <a:lin ang="5400000" scaled="0"/>
                    </a:gradFill>
                    <a:ea typeface="Segoe UI" pitchFamily="34" charset="0"/>
                    <a:cs typeface="Segoe UI" pitchFamily="34" charset="0"/>
                  </a:rPr>
                  <a:t>R:</a:t>
                </a:r>
                <a:r>
                  <a:rPr lang="en-US" sz="368" baseline="0">
                    <a:gradFill>
                      <a:gsLst>
                        <a:gs pos="10042">
                          <a:schemeClr val="tx1"/>
                        </a:gs>
                        <a:gs pos="39000">
                          <a:schemeClr val="tx1"/>
                        </a:gs>
                      </a:gsLst>
                      <a:lin ang="5400000" scaled="0"/>
                    </a:gradFill>
                    <a:ea typeface="Segoe UI" pitchFamily="34" charset="0"/>
                    <a:cs typeface="Segoe UI" pitchFamily="34" charset="0"/>
                  </a:rPr>
                  <a:t>186 G:216 B:10</a:t>
                </a:r>
                <a:endParaRPr lang="en-US" sz="368">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80 G:80 B:80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115 G:115 B:115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G:120 B:215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685577" fontAlgn="base">
                  <a:lnSpc>
                    <a:spcPct val="100000"/>
                  </a:lnSpc>
                  <a:spcBef>
                    <a:spcPct val="0"/>
                  </a:spcBef>
                  <a:spcAft>
                    <a:spcPct val="0"/>
                  </a:spcAft>
                </a:pPr>
                <a:r>
                  <a:rPr lang="en-US" sz="368">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368"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368">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G:75 B:28</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0"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1"/>
              <a:ext cx="2705674"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Secondary colors (use only when</a:t>
              </a:r>
              <a:r>
                <a:rPr lang="en-US" sz="735" baseline="0">
                  <a:gradFill>
                    <a:gsLst>
                      <a:gs pos="2917">
                        <a:schemeClr val="tx1"/>
                      </a:gs>
                      <a:gs pos="30000">
                        <a:schemeClr val="tx1"/>
                      </a:gs>
                    </a:gsLst>
                    <a:lin ang="5400000" scaled="0"/>
                  </a:gradFill>
                </a:rPr>
                <a:t> necessary)</a:t>
              </a:r>
              <a:endParaRPr lang="en-US" sz="735">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76580803"/>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75" y="-22644"/>
            <a:ext cx="724700" cy="4263447"/>
            <a:chOff x="12618967" y="-30794"/>
            <a:chExt cx="985643" cy="5797761"/>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68557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dirty="0">
                    <a:gradFill>
                      <a:gsLst>
                        <a:gs pos="37168">
                          <a:srgbClr val="292929"/>
                        </a:gs>
                        <a:gs pos="72000">
                          <a:srgbClr val="292929"/>
                        </a:gs>
                      </a:gsLst>
                      <a:lin ang="5400000" scaled="0"/>
                    </a:gradFill>
                    <a:ea typeface="Segoe UI" pitchFamily="34" charset="0"/>
                    <a:cs typeface="Segoe UI" pitchFamily="34" charset="0"/>
                  </a:rPr>
                  <a:t>R:</a:t>
                </a:r>
                <a:r>
                  <a:rPr lang="en-US" sz="368"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368"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3" y="226928"/>
              <a:ext cx="905089"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7482" y="4197340"/>
              <a:ext cx="2705674"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R:16</a:t>
              </a:r>
              <a:r>
                <a:rPr lang="en-US" sz="368"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094286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1" cy="158787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9278179" y="-22643"/>
            <a:ext cx="724699" cy="4263445"/>
            <a:chOff x="12618967" y="-30794"/>
            <a:chExt cx="985641" cy="579775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445"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445"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0 G:32 B:80</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445"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445"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85445" fontAlgn="base">
                  <a:lnSpc>
                    <a:spcPct val="100000"/>
                  </a:lnSpc>
                  <a:spcBef>
                    <a:spcPct val="0"/>
                  </a:spcBef>
                  <a:spcAft>
                    <a:spcPct val="0"/>
                  </a:spcAft>
                </a:pPr>
                <a:r>
                  <a:rPr lang="en-US" sz="368" dirty="0">
                    <a:gradFill>
                      <a:gsLst>
                        <a:gs pos="10042">
                          <a:schemeClr val="tx1"/>
                        </a:gs>
                        <a:gs pos="39000">
                          <a:schemeClr val="tx1"/>
                        </a:gs>
                      </a:gsLst>
                      <a:lin ang="5400000" scaled="0"/>
                    </a:gradFill>
                    <a:ea typeface="Segoe UI" pitchFamily="34" charset="0"/>
                    <a:cs typeface="Segoe UI" pitchFamily="34" charset="0"/>
                  </a:rPr>
                  <a:t>R:</a:t>
                </a:r>
                <a:r>
                  <a:rPr lang="en-US" sz="368"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368"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685445" fontAlgn="base">
                  <a:lnSpc>
                    <a:spcPct val="100000"/>
                  </a:lnSpc>
                  <a:spcBef>
                    <a:spcPct val="0"/>
                  </a:spcBef>
                  <a:spcAft>
                    <a:spcPct val="0"/>
                  </a:spcAft>
                </a:pPr>
                <a:r>
                  <a:rPr lang="en-US" sz="368"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368"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368"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1"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1"/>
              <a:ext cx="2705674"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Secondary colors (use only when</a:t>
              </a:r>
              <a:r>
                <a:rPr lang="en-US" sz="735" baseline="0" dirty="0">
                  <a:gradFill>
                    <a:gsLst>
                      <a:gs pos="2917">
                        <a:schemeClr val="tx1"/>
                      </a:gs>
                      <a:gs pos="30000">
                        <a:schemeClr val="tx1"/>
                      </a:gs>
                    </a:gsLst>
                    <a:lin ang="5400000" scaled="0"/>
                  </a:gradFill>
                </a:rPr>
                <a:t> necessary)</a:t>
              </a:r>
              <a:endParaRPr lang="en-US" sz="735"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5744364"/>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Lst>
  <p:transition>
    <p:fade/>
  </p:transition>
  <p:txStyles>
    <p:titleStyle>
      <a:lvl1pPr algn="l" defTabSz="685644"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1" cy="158787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9278179" y="-22643"/>
            <a:ext cx="724699" cy="4263445"/>
            <a:chOff x="12618967" y="-30794"/>
            <a:chExt cx="985641" cy="579775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445"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445"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0 G:32 B:80</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445"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445"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85445" fontAlgn="base">
                  <a:lnSpc>
                    <a:spcPct val="100000"/>
                  </a:lnSpc>
                  <a:spcBef>
                    <a:spcPct val="0"/>
                  </a:spcBef>
                  <a:spcAft>
                    <a:spcPct val="0"/>
                  </a:spcAft>
                </a:pPr>
                <a:r>
                  <a:rPr lang="en-US" sz="368" dirty="0">
                    <a:gradFill>
                      <a:gsLst>
                        <a:gs pos="10042">
                          <a:schemeClr val="tx1"/>
                        </a:gs>
                        <a:gs pos="39000">
                          <a:schemeClr val="tx1"/>
                        </a:gs>
                      </a:gsLst>
                      <a:lin ang="5400000" scaled="0"/>
                    </a:gradFill>
                    <a:ea typeface="Segoe UI" pitchFamily="34" charset="0"/>
                    <a:cs typeface="Segoe UI" pitchFamily="34" charset="0"/>
                  </a:rPr>
                  <a:t>R:</a:t>
                </a:r>
                <a:r>
                  <a:rPr lang="en-US" sz="368"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368"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685445" fontAlgn="base">
                  <a:lnSpc>
                    <a:spcPct val="100000"/>
                  </a:lnSpc>
                  <a:spcBef>
                    <a:spcPct val="0"/>
                  </a:spcBef>
                  <a:spcAft>
                    <a:spcPct val="0"/>
                  </a:spcAft>
                </a:pPr>
                <a:r>
                  <a:rPr lang="en-US" sz="368"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368"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368"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1"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1"/>
              <a:ext cx="2705674"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Secondary colors (use only when</a:t>
              </a:r>
              <a:r>
                <a:rPr lang="en-US" sz="735" baseline="0" dirty="0">
                  <a:gradFill>
                    <a:gsLst>
                      <a:gs pos="2917">
                        <a:schemeClr val="tx1"/>
                      </a:gs>
                      <a:gs pos="30000">
                        <a:schemeClr val="tx1"/>
                      </a:gs>
                    </a:gsLst>
                    <a:lin ang="5400000" scaled="0"/>
                  </a:gradFill>
                </a:rPr>
                <a:t> necessary)</a:t>
              </a:r>
              <a:endParaRPr lang="en-US" sz="735"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653685993"/>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Lst>
  <p:transition>
    <p:fade/>
  </p:transition>
  <p:txStyles>
    <p:titleStyle>
      <a:lvl1pPr algn="l" defTabSz="685644"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27"/>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4"/>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01930" y="4919098"/>
            <a:ext cx="2894705" cy="100862"/>
          </a:xfrm>
          <a:prstGeom prst="rect">
            <a:avLst/>
          </a:prstGeom>
        </p:spPr>
        <p:txBody>
          <a:bodyPr vert="horz" lIns="0" tIns="0" rIns="91440" bIns="0" rtlCol="0" anchor="ctr"/>
          <a:lstStyle>
            <a:lvl1pPr marL="0" algn="l" defTabSz="685775"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8525375" y="4919098"/>
            <a:ext cx="416697" cy="100862"/>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495771A2-A947-4D47-90FE-F5EE53B086C6}"/>
              </a:ext>
            </a:extLst>
          </p:cNvPr>
          <p:cNvGrpSpPr/>
          <p:nvPr userDrawn="1"/>
        </p:nvGrpSpPr>
        <p:grpSpPr>
          <a:xfrm rot="5400000">
            <a:off x="8986631" y="229365"/>
            <a:ext cx="1184249" cy="725521"/>
            <a:chOff x="3180253" y="3669219"/>
            <a:chExt cx="1578999" cy="967361"/>
          </a:xfrm>
        </p:grpSpPr>
        <p:sp>
          <p:nvSpPr>
            <p:cNvPr id="8" name="Rectangle 7">
              <a:extLst>
                <a:ext uri="{FF2B5EF4-FFF2-40B4-BE49-F238E27FC236}">
                  <a16:creationId xmlns:a16="http://schemas.microsoft.com/office/drawing/2014/main" id="{1068CBC6-7E2D-4DB6-BE04-D847B3891E3B}"/>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7E10A53-C1EB-4081-A6EF-CF4DB5E89170}"/>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D38390E-5E65-417C-BA64-6768DC57970F}"/>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0FED60C-FD50-4A56-9BEA-251EC1F14361}"/>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3D474FC-2C15-45F0-8485-A969D5DDD021}"/>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810B5E9-D6D9-4AF1-A2BC-55765990D56E}"/>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0703E5C-EA56-4097-ADBF-57B2FF0365E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74211675"/>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Lst>
  <p:transition>
    <p:fade/>
  </p:transition>
  <p:hf sldNum="0" hdr="0" dt="0"/>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83.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8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registry" TargetMode="External"/><Relationship Id="rId2" Type="http://schemas.openxmlformats.org/officeDocument/2006/relationships/notesSlide" Target="../notesSlides/notesSlide17.xml"/><Relationship Id="rId1" Type="http://schemas.openxmlformats.org/officeDocument/2006/relationships/slideLayout" Target="../slideLayouts/slideLayout183.xml"/><Relationship Id="rId5" Type="http://schemas.openxmlformats.org/officeDocument/2006/relationships/image" Target="../media/image73.png"/><Relationship Id="rId4" Type="http://schemas.openxmlformats.org/officeDocument/2006/relationships/hyperlink" Target="https://github.com/docker/distribution" TargetMode="Externa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microsoft.com/office/2007/relationships/hdphoto" Target="../media/hdphoto3.wdp"/><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18.xml"/><Relationship Id="rId16" Type="http://schemas.openxmlformats.org/officeDocument/2006/relationships/image" Target="../media/image87.png"/><Relationship Id="rId1" Type="http://schemas.openxmlformats.org/officeDocument/2006/relationships/slideLayout" Target="../slideLayouts/slideLayout183.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89.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notesSlide" Target="../notesSlides/notesSlide19.xml"/><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4.tiff"/><Relationship Id="rId1" Type="http://schemas.openxmlformats.org/officeDocument/2006/relationships/slideLayout" Target="../slideLayouts/slideLayout183.xml"/><Relationship Id="rId6" Type="http://schemas.microsoft.com/office/2007/relationships/hdphoto" Target="../media/hdphoto4.wdp"/><Relationship Id="rId11" Type="http://schemas.openxmlformats.org/officeDocument/2006/relationships/image" Target="../media/image96.png"/><Relationship Id="rId24" Type="http://schemas.openxmlformats.org/officeDocument/2006/relationships/image" Target="../media/image109.svg"/><Relationship Id="rId32" Type="http://schemas.openxmlformats.org/officeDocument/2006/relationships/image" Target="../media/image117.tiff"/><Relationship Id="rId5" Type="http://schemas.openxmlformats.org/officeDocument/2006/relationships/image" Target="../media/image91.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tiff"/><Relationship Id="rId4" Type="http://schemas.openxmlformats.org/officeDocument/2006/relationships/image" Target="../media/image90.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tiff"/></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blog/azure-container-registry-makes-geo-replication-generally-available-adding-lifecycle-management-capabilities/" TargetMode="External"/><Relationship Id="rId2" Type="http://schemas.openxmlformats.org/officeDocument/2006/relationships/notesSlide" Target="../notesSlides/notesSlide20.xml"/><Relationship Id="rId1" Type="http://schemas.openxmlformats.org/officeDocument/2006/relationships/slideLayout" Target="../slideLayouts/slideLayout235.xml"/><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6.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blog/azure-container-instances-now-generally-available/" TargetMode="External"/><Relationship Id="rId2" Type="http://schemas.openxmlformats.org/officeDocument/2006/relationships/notesSlide" Target="../notesSlides/notesSlide22.xml"/><Relationship Id="rId1" Type="http://schemas.openxmlformats.org/officeDocument/2006/relationships/slideLayout" Target="../slideLayouts/slideLayout135.xml"/><Relationship Id="rId4" Type="http://schemas.openxmlformats.org/officeDocument/2006/relationships/image" Target="../media/image119.png"/></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135.xml"/></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4.xml"/><Relationship Id="rId1" Type="http://schemas.openxmlformats.org/officeDocument/2006/relationships/slideLayout" Target="../slideLayouts/slideLayout129.xml"/></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129.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8.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6.xml"/><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27.xml"/><Relationship Id="rId1" Type="http://schemas.openxmlformats.org/officeDocument/2006/relationships/slideLayout" Target="../slideLayouts/slideLayout216.xml"/></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21.xm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2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3.xml"/></Relationships>
</file>

<file path=ppt/slides/_rels/slide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29.xml"/></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229.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5.xml"/><Relationship Id="rId1" Type="http://schemas.openxmlformats.org/officeDocument/2006/relationships/slideLayout" Target="../slideLayouts/slideLayout2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1.xml"/></Relationships>
</file>

<file path=ppt/slides/_rels/slide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229.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229.xml"/></Relationships>
</file>

<file path=ppt/slides/_rels/slide45.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86.xml"/><Relationship Id="rId5" Type="http://schemas.openxmlformats.org/officeDocument/2006/relationships/image" Target="../media/image133.svg"/><Relationship Id="rId4" Type="http://schemas.openxmlformats.org/officeDocument/2006/relationships/image" Target="../media/image132.png"/></Relationships>
</file>

<file path=ppt/slides/_rels/slide46.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301.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 Id="rId9" Type="http://schemas.openxmlformats.org/officeDocument/2006/relationships/image" Target="../media/image140.png"/></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221.xml"/><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0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6.xml"/></Relationships>
</file>

<file path=ppt/slides/_rels/slide5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svg"/><Relationship Id="rId12" Type="http://schemas.openxmlformats.org/officeDocument/2006/relationships/slide" Target="slide52.xml"/><Relationship Id="rId2" Type="http://schemas.openxmlformats.org/officeDocument/2006/relationships/notesSlide" Target="../notesSlides/notesSlide43.xml"/><Relationship Id="rId1" Type="http://schemas.openxmlformats.org/officeDocument/2006/relationships/slideLayout" Target="../slideLayouts/slideLayout307.xml"/><Relationship Id="rId6" Type="http://schemas.openxmlformats.org/officeDocument/2006/relationships/image" Target="../media/image148.png"/><Relationship Id="rId11" Type="http://schemas.openxmlformats.org/officeDocument/2006/relationships/slide" Target="slide20.xml"/><Relationship Id="rId5" Type="http://schemas.openxmlformats.org/officeDocument/2006/relationships/image" Target="../media/image147.png"/><Relationship Id="rId10" Type="http://schemas.openxmlformats.org/officeDocument/2006/relationships/slide" Target="slide50.xml"/><Relationship Id="rId4" Type="http://schemas.openxmlformats.org/officeDocument/2006/relationships/image" Target="../media/image146.png"/><Relationship Id="rId9" Type="http://schemas.openxmlformats.org/officeDocument/2006/relationships/image" Target="../media/image151.svg"/></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slide" Target="slide52.xml"/><Relationship Id="rId2" Type="http://schemas.openxmlformats.org/officeDocument/2006/relationships/notesSlide" Target="../notesSlides/notesSlide44.xml"/><Relationship Id="rId1" Type="http://schemas.openxmlformats.org/officeDocument/2006/relationships/slideLayout" Target="../slideLayouts/slideLayout307.xml"/><Relationship Id="rId6" Type="http://schemas.openxmlformats.org/officeDocument/2006/relationships/slide" Target="slide20.xml"/><Relationship Id="rId5" Type="http://schemas.openxmlformats.org/officeDocument/2006/relationships/slide" Target="slide50.xml"/><Relationship Id="rId4" Type="http://schemas.openxmlformats.org/officeDocument/2006/relationships/image" Target="../media/image151.svg"/></Relationships>
</file>

<file path=ppt/slides/_rels/slide5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150.png"/><Relationship Id="rId7" Type="http://schemas.openxmlformats.org/officeDocument/2006/relationships/slide" Target="slide50.xml"/><Relationship Id="rId2" Type="http://schemas.openxmlformats.org/officeDocument/2006/relationships/notesSlide" Target="../notesSlides/notesSlide45.xml"/><Relationship Id="rId1" Type="http://schemas.openxmlformats.org/officeDocument/2006/relationships/slideLayout" Target="../slideLayouts/slideLayout307.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 Id="rId9" Type="http://schemas.openxmlformats.org/officeDocument/2006/relationships/slide" Target="slide52.xml"/></Relationships>
</file>

<file path=ppt/slides/_rels/slide53.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150.png"/><Relationship Id="rId7" Type="http://schemas.openxmlformats.org/officeDocument/2006/relationships/slide" Target="slide15.xml"/><Relationship Id="rId2" Type="http://schemas.openxmlformats.org/officeDocument/2006/relationships/notesSlide" Target="../notesSlides/notesSlide46.xml"/><Relationship Id="rId1" Type="http://schemas.openxmlformats.org/officeDocument/2006/relationships/slideLayout" Target="../slideLayouts/slideLayout307.xml"/><Relationship Id="rId6" Type="http://schemas.openxmlformats.org/officeDocument/2006/relationships/image" Target="../media/image155.svg"/><Relationship Id="rId5" Type="http://schemas.openxmlformats.org/officeDocument/2006/relationships/image" Target="../media/image154.png"/><Relationship Id="rId10" Type="http://schemas.openxmlformats.org/officeDocument/2006/relationships/slide" Target="slide13.xml"/><Relationship Id="rId4" Type="http://schemas.openxmlformats.org/officeDocument/2006/relationships/image" Target="../media/image151.svg"/><Relationship Id="rId9" Type="http://schemas.openxmlformats.org/officeDocument/2006/relationships/slide" Target="slide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6.xml"/></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8.xml"/><Relationship Id="rId1" Type="http://schemas.openxmlformats.org/officeDocument/2006/relationships/slideLayout" Target="../slideLayouts/slideLayout307.xml"/><Relationship Id="rId5" Type="http://schemas.openxmlformats.org/officeDocument/2006/relationships/image" Target="../media/image158.png"/><Relationship Id="rId4" Type="http://schemas.openxmlformats.org/officeDocument/2006/relationships/image" Target="../media/image15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7.xml"/></Relationships>
</file>

<file path=ppt/slides/_rels/slide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0.xml"/><Relationship Id="rId1" Type="http://schemas.openxmlformats.org/officeDocument/2006/relationships/slideLayout" Target="../slideLayouts/slideLayout307.xml"/></Relationships>
</file>

<file path=ppt/slides/_rels/slide58.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image" Target="../media/image161.svg"/><Relationship Id="rId7" Type="http://schemas.openxmlformats.org/officeDocument/2006/relationships/image" Target="../media/image165.png"/><Relationship Id="rId12" Type="http://schemas.openxmlformats.org/officeDocument/2006/relationships/image" Target="../media/image135.svg"/><Relationship Id="rId2" Type="http://schemas.openxmlformats.org/officeDocument/2006/relationships/image" Target="../media/image160.png"/><Relationship Id="rId1" Type="http://schemas.openxmlformats.org/officeDocument/2006/relationships/slideLayout" Target="../slideLayouts/slideLayout307.xml"/><Relationship Id="rId6" Type="http://schemas.openxmlformats.org/officeDocument/2006/relationships/image" Target="../media/image164.svg"/><Relationship Id="rId11" Type="http://schemas.openxmlformats.org/officeDocument/2006/relationships/image" Target="../media/image134.png"/><Relationship Id="rId5" Type="http://schemas.openxmlformats.org/officeDocument/2006/relationships/image" Target="../media/image163.png"/><Relationship Id="rId10" Type="http://schemas.openxmlformats.org/officeDocument/2006/relationships/image" Target="../media/image168.svg"/><Relationship Id="rId4" Type="http://schemas.openxmlformats.org/officeDocument/2006/relationships/image" Target="../media/image162.png"/><Relationship Id="rId9" Type="http://schemas.openxmlformats.org/officeDocument/2006/relationships/image" Target="../media/image167.png"/></Relationships>
</file>

<file path=ppt/slides/_rels/slide59.xml.rels><?xml version="1.0" encoding="UTF-8" standalone="yes"?>
<Relationships xmlns="http://schemas.openxmlformats.org/package/2006/relationships"><Relationship Id="rId3" Type="http://schemas.openxmlformats.org/officeDocument/2006/relationships/hyperlink" Target="http://aka.ms/get-azds" TargetMode="External"/><Relationship Id="rId2" Type="http://schemas.openxmlformats.org/officeDocument/2006/relationships/notesSlide" Target="../notesSlides/notesSlide51.xml"/><Relationship Id="rId1" Type="http://schemas.openxmlformats.org/officeDocument/2006/relationships/slideLayout" Target="../slideLayouts/slideLayout319.xml"/><Relationship Id="rId5" Type="http://schemas.openxmlformats.org/officeDocument/2006/relationships/image" Target="../media/image170.png"/><Relationship Id="rId4" Type="http://schemas.openxmlformats.org/officeDocument/2006/relationships/image" Target="../media/image169.png"/></Relationships>
</file>

<file path=ppt/slides/_rels/slide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xml"/><Relationship Id="rId1" Type="http://schemas.openxmlformats.org/officeDocument/2006/relationships/slideLayout" Target="../slideLayouts/slideLayout14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46.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46.xml"/><Relationship Id="rId5" Type="http://schemas.openxmlformats.org/officeDocument/2006/relationships/image" Target="../media/image66.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3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281865" y="2571750"/>
            <a:ext cx="4710464" cy="1344638"/>
          </a:xfrm>
          <a:prstGeom prst="rect">
            <a:avLst/>
          </a:prstGeom>
          <a:noFill/>
        </p:spPr>
        <p:txBody>
          <a:bodyPr vert="horz" wrap="square" lIns="0" tIns="0" rIns="0" bIns="134464"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685775">
              <a:defRPr/>
            </a:pPr>
            <a:endParaRPr lang="en-US" sz="3677" spc="-37" dirty="0">
              <a:solidFill>
                <a:srgbClr val="FFFFFF"/>
              </a:solidFill>
              <a:latin typeface="Segoe UI Semibold"/>
            </a:endParaRPr>
          </a:p>
          <a:p>
            <a:pPr defTabSz="685775">
              <a:defRPr/>
            </a:pPr>
            <a:endParaRPr lang="en-US" sz="3677" spc="-37" dirty="0">
              <a:solidFill>
                <a:srgbClr val="FFFFFF"/>
              </a:solidFill>
              <a:latin typeface="Segoe UI Semibold"/>
            </a:endParaRPr>
          </a:p>
          <a:p>
            <a:pPr defTabSz="685775">
              <a:defRPr/>
            </a:pPr>
            <a:endParaRPr lang="en-US" sz="3677" spc="-37" dirty="0">
              <a:solidFill>
                <a:srgbClr val="FFFFFF"/>
              </a:solidFill>
              <a:latin typeface="Segoe UI Semibold"/>
            </a:endParaRPr>
          </a:p>
          <a:p>
            <a:pPr defTabSz="685775">
              <a:defRPr/>
            </a:pPr>
            <a:r>
              <a:rPr lang="en-US" sz="3677" spc="-37" dirty="0">
                <a:solidFill>
                  <a:srgbClr val="FFFFFF"/>
                </a:solidFill>
                <a:latin typeface="Segoe UI Semibold"/>
              </a:rPr>
              <a:t>Microsoft Azure Training Day: </a:t>
            </a:r>
            <a:br>
              <a:rPr lang="en-US" sz="3677" spc="-37" dirty="0">
                <a:solidFill>
                  <a:srgbClr val="0078D3"/>
                </a:solidFill>
                <a:latin typeface="Segoe UI Semibold"/>
              </a:rPr>
            </a:br>
            <a:r>
              <a:rPr lang="en-US" sz="3677" spc="-37" dirty="0">
                <a:solidFill>
                  <a:srgbClr val="50E6FF"/>
                </a:solidFill>
                <a:latin typeface="Segoe UI Semibold"/>
              </a:rPr>
              <a:t>Containerization &amp; Orchestration on Azure</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gradFill>
                  <a:gsLst>
                    <a:gs pos="1250">
                      <a:schemeClr val="tx1"/>
                    </a:gs>
                    <a:gs pos="100000">
                      <a:schemeClr val="tx1"/>
                    </a:gs>
                  </a:gsLst>
                  <a:lin ang="5400000" scaled="0"/>
                </a:gradFill>
              </a:rPr>
              <a:t>Why containers?</a:t>
            </a:r>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82783" y="1468052"/>
            <a:ext cx="4239827" cy="3179871"/>
          </a:xfrm>
          <a:prstGeom prst="rect">
            <a:avLst/>
          </a:prstGeom>
        </p:spPr>
      </p:pic>
      <p:sp>
        <p:nvSpPr>
          <p:cNvPr id="5" name="Rectangle 4"/>
          <p:cNvSpPr/>
          <p:nvPr/>
        </p:nvSpPr>
        <p:spPr bwMode="auto">
          <a:xfrm>
            <a:off x="4852134" y="1468052"/>
            <a:ext cx="3832216" cy="151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Transforming Existing Applications into Cloud Applications </a:t>
            </a:r>
          </a:p>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Is Hard!</a:t>
            </a:r>
          </a:p>
        </p:txBody>
      </p:sp>
      <p:sp>
        <p:nvSpPr>
          <p:cNvPr id="8" name="Rectangle 7"/>
          <p:cNvSpPr/>
          <p:nvPr/>
        </p:nvSpPr>
        <p:spPr bwMode="auto">
          <a:xfrm>
            <a:off x="4848631" y="3135206"/>
            <a:ext cx="3832216" cy="151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Building Hybrid Cloud </a:t>
            </a:r>
          </a:p>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Applications </a:t>
            </a:r>
          </a:p>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Is Hard!</a:t>
            </a:r>
          </a:p>
        </p:txBody>
      </p:sp>
    </p:spTree>
    <p:extLst>
      <p:ext uri="{BB962C8B-B14F-4D97-AF65-F5344CB8AC3E}">
        <p14:creationId xmlns:p14="http://schemas.microsoft.com/office/powerpoint/2010/main" val="219342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Containers vs. VMs</a:t>
            </a:r>
          </a:p>
        </p:txBody>
      </p:sp>
      <p:pic>
        <p:nvPicPr>
          <p:cNvPr id="3" name="Picture 2"/>
          <p:cNvPicPr>
            <a:picLocks noChangeAspect="1"/>
          </p:cNvPicPr>
          <p:nvPr/>
        </p:nvPicPr>
        <p:blipFill>
          <a:blip r:embed="rId3"/>
          <a:stretch>
            <a:fillRect/>
          </a:stretch>
        </p:blipFill>
        <p:spPr>
          <a:xfrm>
            <a:off x="650" y="1226395"/>
            <a:ext cx="9144000" cy="3824409"/>
          </a:xfrm>
          <a:prstGeom prst="rect">
            <a:avLst/>
          </a:prstGeom>
        </p:spPr>
      </p:pic>
    </p:spTree>
    <p:extLst>
      <p:ext uri="{BB962C8B-B14F-4D97-AF65-F5344CB8AC3E}">
        <p14:creationId xmlns:p14="http://schemas.microsoft.com/office/powerpoint/2010/main" val="494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Image Anatomy</a:t>
            </a:r>
          </a:p>
        </p:txBody>
      </p:sp>
      <p:sp>
        <p:nvSpPr>
          <p:cNvPr id="101" name="Right Triangle 100"/>
          <p:cNvSpPr/>
          <p:nvPr/>
        </p:nvSpPr>
        <p:spPr bwMode="auto">
          <a:xfrm rot="2340000">
            <a:off x="5277533" y="1509210"/>
            <a:ext cx="1079732" cy="1316441"/>
          </a:xfrm>
          <a:prstGeom prst="rtTriangle">
            <a:avLst/>
          </a:prstGeom>
          <a:gradFill flip="none" rotWithShape="1">
            <a:gsLst>
              <a:gs pos="0">
                <a:srgbClr val="D83B01"/>
              </a:gs>
              <a:gs pos="60000">
                <a:srgbClr val="D83B01">
                  <a:tint val="44500"/>
                  <a:satMod val="160000"/>
                </a:srgbClr>
              </a:gs>
              <a:gs pos="100000">
                <a:srgbClr val="D83B01">
                  <a:tint val="23500"/>
                  <a:satMod val="160000"/>
                  <a:lumMod val="45000"/>
                  <a:lumOff val="55000"/>
                </a:srgbClr>
              </a:gs>
            </a:gsLst>
            <a:lin ang="8100000" scaled="1"/>
            <a:tileRect/>
          </a:gradFill>
          <a:ln w="952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103" name="Right Triangle 102"/>
          <p:cNvSpPr/>
          <p:nvPr/>
        </p:nvSpPr>
        <p:spPr bwMode="auto">
          <a:xfrm rot="2340000">
            <a:off x="5187946" y="3330249"/>
            <a:ext cx="1237067" cy="1532887"/>
          </a:xfrm>
          <a:prstGeom prst="rtTriangle">
            <a:avLst/>
          </a:prstGeom>
          <a:gradFill flip="none" rotWithShape="1">
            <a:gsLst>
              <a:gs pos="0">
                <a:srgbClr val="D83B01"/>
              </a:gs>
              <a:gs pos="60000">
                <a:srgbClr val="D83B01">
                  <a:tint val="44500"/>
                  <a:satMod val="160000"/>
                </a:srgbClr>
              </a:gs>
              <a:gs pos="100000">
                <a:srgbClr val="D83B01">
                  <a:tint val="23500"/>
                  <a:satMod val="160000"/>
                  <a:lumMod val="45000"/>
                  <a:lumOff val="55000"/>
                </a:srgbClr>
              </a:gs>
            </a:gsLst>
            <a:lin ang="8100000" scaled="1"/>
            <a:tileRect/>
          </a:gradFill>
          <a:ln w="952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104" name="Group 103"/>
          <p:cNvGrpSpPr/>
          <p:nvPr/>
        </p:nvGrpSpPr>
        <p:grpSpPr>
          <a:xfrm>
            <a:off x="3138232" y="3906279"/>
            <a:ext cx="1977730" cy="1036440"/>
            <a:chOff x="1951037" y="4049747"/>
            <a:chExt cx="2689850" cy="1409630"/>
          </a:xfrm>
        </p:grpSpPr>
        <p:sp>
          <p:nvSpPr>
            <p:cNvPr id="106" name="Rectangle 105"/>
            <p:cNvSpPr/>
            <p:nvPr/>
          </p:nvSpPr>
          <p:spPr bwMode="auto">
            <a:xfrm>
              <a:off x="1995803" y="4090922"/>
              <a:ext cx="2602474" cy="1326678"/>
            </a:xfrm>
            <a:prstGeom prst="rect">
              <a:avLst/>
            </a:prstGeom>
            <a:solidFill>
              <a:srgbClr val="D83B01"/>
            </a:solidFill>
            <a:ln w="76200" cap="flat" cmpd="sng" algn="ctr">
              <a:solidFill>
                <a:srgbClr val="F2F2F2"/>
              </a:solid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ight Bracket 106"/>
            <p:cNvSpPr/>
            <p:nvPr/>
          </p:nvSpPr>
          <p:spPr>
            <a:xfrm>
              <a:off x="4447142" y="4049747"/>
              <a:ext cx="193745" cy="1409630"/>
            </a:xfrm>
            <a:prstGeom prst="righ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108" name="Left Bracket 107"/>
            <p:cNvSpPr/>
            <p:nvPr/>
          </p:nvSpPr>
          <p:spPr>
            <a:xfrm>
              <a:off x="1951037" y="4049747"/>
              <a:ext cx="193745" cy="1409630"/>
            </a:xfrm>
            <a:prstGeom prst="lef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110" name="Group 109"/>
          <p:cNvGrpSpPr/>
          <p:nvPr/>
        </p:nvGrpSpPr>
        <p:grpSpPr>
          <a:xfrm>
            <a:off x="3138232" y="2721851"/>
            <a:ext cx="1977730" cy="1036440"/>
            <a:chOff x="1951037" y="4049747"/>
            <a:chExt cx="2689850" cy="1409630"/>
          </a:xfrm>
        </p:grpSpPr>
        <p:sp>
          <p:nvSpPr>
            <p:cNvPr id="111" name="Rectangle 110"/>
            <p:cNvSpPr/>
            <p:nvPr/>
          </p:nvSpPr>
          <p:spPr bwMode="auto">
            <a:xfrm>
              <a:off x="1995803" y="4090922"/>
              <a:ext cx="2602474" cy="1326678"/>
            </a:xfrm>
            <a:prstGeom prst="rect">
              <a:avLst/>
            </a:prstGeom>
            <a:solidFill>
              <a:srgbClr val="D83B01"/>
            </a:solidFill>
            <a:ln w="76200" cap="flat" cmpd="sng" algn="ctr">
              <a:solidFill>
                <a:srgbClr val="F2F2F2"/>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IIS</a:t>
              </a:r>
            </a:p>
          </p:txBody>
        </p:sp>
        <p:sp>
          <p:nvSpPr>
            <p:cNvPr id="112" name="Right Bracket 111"/>
            <p:cNvSpPr/>
            <p:nvPr/>
          </p:nvSpPr>
          <p:spPr>
            <a:xfrm>
              <a:off x="4447142" y="4049747"/>
              <a:ext cx="193745" cy="1409630"/>
            </a:xfrm>
            <a:prstGeom prst="righ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113" name="Left Bracket 112"/>
            <p:cNvSpPr/>
            <p:nvPr/>
          </p:nvSpPr>
          <p:spPr>
            <a:xfrm>
              <a:off x="1951037" y="4049747"/>
              <a:ext cx="193745" cy="1409630"/>
            </a:xfrm>
            <a:prstGeom prst="lef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114" name="Group 113"/>
          <p:cNvGrpSpPr/>
          <p:nvPr/>
        </p:nvGrpSpPr>
        <p:grpSpPr>
          <a:xfrm>
            <a:off x="3141675" y="1536981"/>
            <a:ext cx="1977730" cy="1036440"/>
            <a:chOff x="1951037" y="4049747"/>
            <a:chExt cx="2689850" cy="1409630"/>
          </a:xfrm>
        </p:grpSpPr>
        <p:sp>
          <p:nvSpPr>
            <p:cNvPr id="115" name="Rectangle 114"/>
            <p:cNvSpPr/>
            <p:nvPr/>
          </p:nvSpPr>
          <p:spPr bwMode="auto">
            <a:xfrm>
              <a:off x="1995803" y="4090922"/>
              <a:ext cx="2602474" cy="1326678"/>
            </a:xfrm>
            <a:prstGeom prst="rect">
              <a:avLst/>
            </a:prstGeom>
            <a:solidFill>
              <a:srgbClr val="D83B01"/>
            </a:solidFill>
            <a:ln w="76200" cap="flat" cmpd="sng" algn="ctr">
              <a:solidFill>
                <a:srgbClr val="F2F2F2"/>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My Website</a:t>
              </a:r>
            </a:p>
          </p:txBody>
        </p:sp>
        <p:sp>
          <p:nvSpPr>
            <p:cNvPr id="116" name="Right Bracket 115"/>
            <p:cNvSpPr/>
            <p:nvPr/>
          </p:nvSpPr>
          <p:spPr>
            <a:xfrm>
              <a:off x="4447142" y="4049747"/>
              <a:ext cx="193745" cy="1409630"/>
            </a:xfrm>
            <a:prstGeom prst="righ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117" name="Left Bracket 116"/>
            <p:cNvSpPr/>
            <p:nvPr/>
          </p:nvSpPr>
          <p:spPr>
            <a:xfrm>
              <a:off x="1951037" y="4049747"/>
              <a:ext cx="193745" cy="1409630"/>
            </a:xfrm>
            <a:prstGeom prst="lef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sp>
        <p:nvSpPr>
          <p:cNvPr id="118" name="Arrow: Right 117"/>
          <p:cNvSpPr/>
          <p:nvPr/>
        </p:nvSpPr>
        <p:spPr bwMode="auto">
          <a:xfrm>
            <a:off x="2693645" y="1831095"/>
            <a:ext cx="392186" cy="448213"/>
          </a:xfrm>
          <a:prstGeom prst="rightArrow">
            <a:avLst/>
          </a:prstGeom>
          <a:solidFill>
            <a:srgbClr val="D83B01"/>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119" name="Arrow: Right 118"/>
          <p:cNvSpPr/>
          <p:nvPr/>
        </p:nvSpPr>
        <p:spPr bwMode="auto">
          <a:xfrm>
            <a:off x="2679528" y="3015965"/>
            <a:ext cx="392186" cy="448213"/>
          </a:xfrm>
          <a:prstGeom prst="rightArrow">
            <a:avLst/>
          </a:prstGeom>
          <a:solidFill>
            <a:srgbClr val="D83B01"/>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120" name="Arrow: Right 119"/>
          <p:cNvSpPr/>
          <p:nvPr/>
        </p:nvSpPr>
        <p:spPr bwMode="auto">
          <a:xfrm>
            <a:off x="2678339" y="4200393"/>
            <a:ext cx="392186" cy="448213"/>
          </a:xfrm>
          <a:prstGeom prst="rightArrow">
            <a:avLst/>
          </a:prstGeom>
          <a:solidFill>
            <a:srgbClr val="D83B01"/>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121" name="Rectangle 120"/>
          <p:cNvSpPr/>
          <p:nvPr/>
        </p:nvSpPr>
        <p:spPr bwMode="auto">
          <a:xfrm>
            <a:off x="5807069" y="3121908"/>
            <a:ext cx="3249540" cy="1947521"/>
          </a:xfrm>
          <a:prstGeom prst="rect">
            <a:avLst/>
          </a:prstGeom>
          <a:solidFill>
            <a:srgbClr val="FFFFFF"/>
          </a:solidFill>
          <a:ln w="10795" cap="flat" cmpd="sng" algn="ctr">
            <a:solidFill>
              <a:srgbClr val="D83B01"/>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a:solidFill>
                  <a:srgbClr val="505050"/>
                </a:solidFill>
                <a:latin typeface="Segoe UI"/>
                <a:ea typeface="Segoe UI" pitchFamily="34" charset="0"/>
                <a:cs typeface="Segoe UI" pitchFamily="34" charset="0"/>
              </a:rPr>
              <a:t>Image Contents</a:t>
            </a:r>
            <a:endParaRPr lang="en-US" kern="0" dirty="0">
              <a:solidFill>
                <a:srgbClr val="505050"/>
              </a:solidFill>
              <a:latin typeface="Segoe UI"/>
              <a:ea typeface="Segoe UI" pitchFamily="34" charset="0"/>
              <a:cs typeface="Segoe UI" pitchFamily="34" charset="0"/>
            </a:endParaRPr>
          </a:p>
        </p:txBody>
      </p:sp>
      <p:sp>
        <p:nvSpPr>
          <p:cNvPr id="122" name="Rectangle: Rounded Corners 121"/>
          <p:cNvSpPr/>
          <p:nvPr/>
        </p:nvSpPr>
        <p:spPr bwMode="auto">
          <a:xfrm>
            <a:off x="6871573" y="3513110"/>
            <a:ext cx="2131228" cy="1527128"/>
          </a:xfrm>
          <a:prstGeom prst="roundRect">
            <a:avLst/>
          </a:prstGeom>
          <a:solidFill>
            <a:srgbClr val="D83B01"/>
          </a:solidFill>
          <a:ln w="10795" cap="flat" cmpd="sng" algn="ctr">
            <a:noFill/>
            <a:prstDash val="solid"/>
            <a:headEnd type="none" w="med" len="med"/>
            <a:tailEnd type="none" w="med" len="med"/>
          </a:ln>
          <a:effectLst/>
        </p:spPr>
        <p:txBody>
          <a:bodyPr vert="horz" wrap="square" lIns="0" tIns="0" rIns="0" bIns="34290" numCol="1" rtlCol="0" anchor="t" anchorCtr="0" compatLnSpc="1">
            <a:prstTxWarp prst="textNoShape">
              <a:avLst/>
            </a:prstTxWarp>
          </a:bodyPr>
          <a:lstStyle/>
          <a:p>
            <a:pPr algn="ctr" defTabSz="68557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Folders and Files</a:t>
            </a:r>
          </a:p>
        </p:txBody>
      </p:sp>
      <p:sp>
        <p:nvSpPr>
          <p:cNvPr id="123" name="TextBox 122"/>
          <p:cNvSpPr txBox="1"/>
          <p:nvPr/>
        </p:nvSpPr>
        <p:spPr>
          <a:xfrm>
            <a:off x="6999248" y="4065815"/>
            <a:ext cx="702763"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License.txt</a:t>
            </a:r>
          </a:p>
        </p:txBody>
      </p:sp>
      <p:sp>
        <p:nvSpPr>
          <p:cNvPr id="124" name="Freeform 5"/>
          <p:cNvSpPr>
            <a:spLocks noChangeAspect="1" noEditPoints="1"/>
          </p:cNvSpPr>
          <p:nvPr/>
        </p:nvSpPr>
        <p:spPr bwMode="black">
          <a:xfrm>
            <a:off x="7239177" y="3857336"/>
            <a:ext cx="238108" cy="308028"/>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029" kern="0" dirty="0">
              <a:solidFill>
                <a:srgbClr val="505050"/>
              </a:solidFill>
              <a:latin typeface="Segoe UI"/>
            </a:endParaRPr>
          </a:p>
        </p:txBody>
      </p:sp>
      <p:sp>
        <p:nvSpPr>
          <p:cNvPr id="125" name="Freeform 79"/>
          <p:cNvSpPr>
            <a:spLocks noChangeAspect="1" noEditPoints="1"/>
          </p:cNvSpPr>
          <p:nvPr/>
        </p:nvSpPr>
        <p:spPr bwMode="black">
          <a:xfrm>
            <a:off x="7827071" y="3857336"/>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TextBox 125"/>
          <p:cNvSpPr txBox="1"/>
          <p:nvPr/>
        </p:nvSpPr>
        <p:spPr>
          <a:xfrm>
            <a:off x="7642021" y="4066195"/>
            <a:ext cx="630627"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err="1">
                <a:solidFill>
                  <a:srgbClr val="FFFFFF"/>
                </a:solidFill>
                <a:latin typeface="Segoe UI"/>
              </a:rPr>
              <a:t>PerfLogs</a:t>
            </a:r>
            <a:endParaRPr lang="en-US" sz="735" kern="0" dirty="0">
              <a:solidFill>
                <a:srgbClr val="FFFFFF"/>
              </a:solidFill>
              <a:latin typeface="Segoe UI"/>
            </a:endParaRPr>
          </a:p>
        </p:txBody>
      </p:sp>
      <p:sp>
        <p:nvSpPr>
          <p:cNvPr id="127" name="Freeform 79"/>
          <p:cNvSpPr>
            <a:spLocks noChangeAspect="1" noEditPoints="1"/>
          </p:cNvSpPr>
          <p:nvPr/>
        </p:nvSpPr>
        <p:spPr bwMode="black">
          <a:xfrm>
            <a:off x="8405683" y="3857336"/>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p:cNvSpPr txBox="1"/>
          <p:nvPr/>
        </p:nvSpPr>
        <p:spPr>
          <a:xfrm>
            <a:off x="8110225" y="4069880"/>
            <a:ext cx="835811"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Program Files</a:t>
            </a:r>
          </a:p>
        </p:txBody>
      </p:sp>
      <p:sp>
        <p:nvSpPr>
          <p:cNvPr id="129" name="Freeform 79"/>
          <p:cNvSpPr>
            <a:spLocks noChangeAspect="1" noEditPoints="1"/>
          </p:cNvSpPr>
          <p:nvPr/>
        </p:nvSpPr>
        <p:spPr bwMode="black">
          <a:xfrm>
            <a:off x="7235782" y="4436606"/>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p:cNvSpPr txBox="1"/>
          <p:nvPr/>
        </p:nvSpPr>
        <p:spPr>
          <a:xfrm>
            <a:off x="6816679" y="4650365"/>
            <a:ext cx="1065041"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Program Files (x86)</a:t>
            </a:r>
          </a:p>
        </p:txBody>
      </p:sp>
      <p:sp>
        <p:nvSpPr>
          <p:cNvPr id="131" name="Freeform 79"/>
          <p:cNvSpPr>
            <a:spLocks noChangeAspect="1" noEditPoints="1"/>
          </p:cNvSpPr>
          <p:nvPr/>
        </p:nvSpPr>
        <p:spPr bwMode="black">
          <a:xfrm>
            <a:off x="7827071" y="4434011"/>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TextBox 131"/>
          <p:cNvSpPr txBox="1"/>
          <p:nvPr/>
        </p:nvSpPr>
        <p:spPr>
          <a:xfrm>
            <a:off x="7708544" y="4644836"/>
            <a:ext cx="497578"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Users</a:t>
            </a:r>
          </a:p>
        </p:txBody>
      </p:sp>
      <p:sp>
        <p:nvSpPr>
          <p:cNvPr id="133" name="Freeform 79"/>
          <p:cNvSpPr>
            <a:spLocks noChangeAspect="1" noEditPoints="1"/>
          </p:cNvSpPr>
          <p:nvPr/>
        </p:nvSpPr>
        <p:spPr bwMode="black">
          <a:xfrm>
            <a:off x="8405683" y="4434011"/>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199402" y="4648522"/>
            <a:ext cx="653069"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Windows</a:t>
            </a:r>
          </a:p>
        </p:txBody>
      </p:sp>
      <p:sp>
        <p:nvSpPr>
          <p:cNvPr id="135" name="Rectangle: Rounded Corners 134"/>
          <p:cNvSpPr/>
          <p:nvPr/>
        </p:nvSpPr>
        <p:spPr bwMode="auto">
          <a:xfrm>
            <a:off x="5866859" y="3513110"/>
            <a:ext cx="945089" cy="1527128"/>
          </a:xfrm>
          <a:prstGeom prst="roundRect">
            <a:avLst/>
          </a:prstGeom>
          <a:solidFill>
            <a:srgbClr val="D83B01"/>
          </a:solidFill>
          <a:ln w="10795" cap="flat" cmpd="sng" algn="ctr">
            <a:noFill/>
            <a:prstDash val="solid"/>
            <a:headEnd type="none" w="med" len="med"/>
            <a:tailEnd type="none" w="med" len="med"/>
          </a:ln>
          <a:effectLst/>
        </p:spPr>
        <p:txBody>
          <a:bodyPr vert="horz" wrap="square" lIns="0" tIns="0" rIns="0" bIns="34290" numCol="1" rtlCol="0" anchor="t" anchorCtr="0" compatLnSpc="1">
            <a:prstTxWarp prst="textNoShape">
              <a:avLst/>
            </a:prstTxWarp>
          </a:bodyPr>
          <a:lstStyle/>
          <a:p>
            <a:pPr algn="ctr" defTabSz="68557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Registry</a:t>
            </a:r>
          </a:p>
        </p:txBody>
      </p:sp>
      <p:grpSp>
        <p:nvGrpSpPr>
          <p:cNvPr id="136" name="Group 135"/>
          <p:cNvGrpSpPr/>
          <p:nvPr/>
        </p:nvGrpSpPr>
        <p:grpSpPr>
          <a:xfrm>
            <a:off x="5843189" y="3915226"/>
            <a:ext cx="523226" cy="557616"/>
            <a:chOff x="6648363" y="5033428"/>
            <a:chExt cx="711623" cy="758397"/>
          </a:xfrm>
        </p:grpSpPr>
        <p:sp>
          <p:nvSpPr>
            <p:cNvPr id="13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38" name="TextBox 137"/>
            <p:cNvSpPr txBox="1"/>
            <p:nvPr/>
          </p:nvSpPr>
          <p:spPr>
            <a:xfrm>
              <a:off x="6648363" y="5357873"/>
              <a:ext cx="711623" cy="433952"/>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HKLM</a:t>
              </a:r>
            </a:p>
          </p:txBody>
        </p:sp>
      </p:grpSp>
      <p:grpSp>
        <p:nvGrpSpPr>
          <p:cNvPr id="139" name="Group 138"/>
          <p:cNvGrpSpPr/>
          <p:nvPr/>
        </p:nvGrpSpPr>
        <p:grpSpPr>
          <a:xfrm>
            <a:off x="6251580" y="3915226"/>
            <a:ext cx="515211" cy="557616"/>
            <a:chOff x="6653814" y="5033428"/>
            <a:chExt cx="700723" cy="758397"/>
          </a:xfrm>
        </p:grpSpPr>
        <p:sp>
          <p:nvSpPr>
            <p:cNvPr id="14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41" name="TextBox 140"/>
            <p:cNvSpPr txBox="1"/>
            <p:nvPr/>
          </p:nvSpPr>
          <p:spPr>
            <a:xfrm>
              <a:off x="6653814" y="5357873"/>
              <a:ext cx="700723" cy="433952"/>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HKCU</a:t>
              </a:r>
            </a:p>
          </p:txBody>
        </p:sp>
      </p:grpSp>
      <p:grpSp>
        <p:nvGrpSpPr>
          <p:cNvPr id="142" name="Group 141"/>
          <p:cNvGrpSpPr/>
          <p:nvPr/>
        </p:nvGrpSpPr>
        <p:grpSpPr>
          <a:xfrm>
            <a:off x="5865645" y="4472852"/>
            <a:ext cx="507196" cy="557616"/>
            <a:chOff x="6659264" y="5033428"/>
            <a:chExt cx="689822" cy="758397"/>
          </a:xfrm>
        </p:grpSpPr>
        <p:sp>
          <p:nvSpPr>
            <p:cNvPr id="143"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44" name="TextBox 143"/>
            <p:cNvSpPr txBox="1"/>
            <p:nvPr/>
          </p:nvSpPr>
          <p:spPr>
            <a:xfrm>
              <a:off x="6659264" y="5357873"/>
              <a:ext cx="689822" cy="433952"/>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HKCR</a:t>
              </a:r>
            </a:p>
          </p:txBody>
        </p:sp>
      </p:grpSp>
      <p:grpSp>
        <p:nvGrpSpPr>
          <p:cNvPr id="145" name="Group 144"/>
          <p:cNvGrpSpPr/>
          <p:nvPr/>
        </p:nvGrpSpPr>
        <p:grpSpPr>
          <a:xfrm>
            <a:off x="6270509" y="4466293"/>
            <a:ext cx="457504" cy="557616"/>
            <a:chOff x="6693057" y="5033428"/>
            <a:chExt cx="622237" cy="758397"/>
          </a:xfrm>
        </p:grpSpPr>
        <p:sp>
          <p:nvSpPr>
            <p:cNvPr id="146"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47" name="TextBox 146"/>
            <p:cNvSpPr txBox="1"/>
            <p:nvPr/>
          </p:nvSpPr>
          <p:spPr>
            <a:xfrm>
              <a:off x="6693057" y="5357873"/>
              <a:ext cx="622237" cy="433952"/>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HKU</a:t>
              </a:r>
            </a:p>
          </p:txBody>
        </p:sp>
      </p:grpSp>
      <p:sp>
        <p:nvSpPr>
          <p:cNvPr id="148" name="Rectangle 147"/>
          <p:cNvSpPr/>
          <p:nvPr/>
        </p:nvSpPr>
        <p:spPr bwMode="auto">
          <a:xfrm>
            <a:off x="5804584" y="1261247"/>
            <a:ext cx="3249540" cy="1745308"/>
          </a:xfrm>
          <a:prstGeom prst="rect">
            <a:avLst/>
          </a:prstGeom>
          <a:solidFill>
            <a:srgbClr val="FFFFFF"/>
          </a:solidFill>
          <a:ln w="10795" cap="flat" cmpd="sng" algn="ctr">
            <a:solidFill>
              <a:srgbClr val="D83B01"/>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a:solidFill>
                  <a:srgbClr val="505050"/>
                </a:solidFill>
                <a:latin typeface="Segoe UI"/>
                <a:ea typeface="Segoe UI" pitchFamily="34" charset="0"/>
                <a:cs typeface="Segoe UI" pitchFamily="34" charset="0"/>
              </a:rPr>
              <a:t>Image Contents</a:t>
            </a:r>
            <a:endParaRPr lang="en-US" kern="0" dirty="0">
              <a:solidFill>
                <a:srgbClr val="505050"/>
              </a:solidFill>
              <a:latin typeface="Segoe UI"/>
              <a:ea typeface="Segoe UI" pitchFamily="34" charset="0"/>
              <a:cs typeface="Segoe UI" pitchFamily="34" charset="0"/>
            </a:endParaRPr>
          </a:p>
        </p:txBody>
      </p:sp>
      <p:sp>
        <p:nvSpPr>
          <p:cNvPr id="149" name="Rectangle: Rounded Corners 148"/>
          <p:cNvSpPr/>
          <p:nvPr/>
        </p:nvSpPr>
        <p:spPr bwMode="auto">
          <a:xfrm>
            <a:off x="6869089" y="1675326"/>
            <a:ext cx="2131228" cy="1302038"/>
          </a:xfrm>
          <a:prstGeom prst="roundRect">
            <a:avLst/>
          </a:prstGeom>
          <a:solidFill>
            <a:srgbClr val="D83B01"/>
          </a:solidFill>
          <a:ln w="10795" cap="flat" cmpd="sng" algn="ctr">
            <a:noFill/>
            <a:prstDash val="solid"/>
            <a:headEnd type="none" w="med" len="med"/>
            <a:tailEnd type="none" w="med" len="med"/>
          </a:ln>
          <a:effectLst/>
        </p:spPr>
        <p:txBody>
          <a:bodyPr vert="horz" wrap="square" lIns="0" tIns="0" rIns="0" bIns="34290" numCol="1" rtlCol="0" anchor="t" anchorCtr="0" compatLnSpc="1">
            <a:prstTxWarp prst="textNoShape">
              <a:avLst/>
            </a:prstTxWarp>
          </a:bodyPr>
          <a:lstStyle/>
          <a:p>
            <a:pPr algn="ctr" defTabSz="68557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Folders and Files</a:t>
            </a:r>
          </a:p>
        </p:txBody>
      </p:sp>
      <p:sp>
        <p:nvSpPr>
          <p:cNvPr id="150" name="TextBox 149"/>
          <p:cNvSpPr txBox="1"/>
          <p:nvPr/>
        </p:nvSpPr>
        <p:spPr>
          <a:xfrm>
            <a:off x="7827923" y="2525690"/>
            <a:ext cx="752455"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mysite.html</a:t>
            </a:r>
          </a:p>
        </p:txBody>
      </p:sp>
      <p:sp>
        <p:nvSpPr>
          <p:cNvPr id="151" name="Freeform 5"/>
          <p:cNvSpPr>
            <a:spLocks noChangeAspect="1" noEditPoints="1"/>
          </p:cNvSpPr>
          <p:nvPr/>
        </p:nvSpPr>
        <p:spPr bwMode="black">
          <a:xfrm>
            <a:off x="8092698" y="2317211"/>
            <a:ext cx="238108" cy="308028"/>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029" kern="0" dirty="0">
              <a:solidFill>
                <a:srgbClr val="505050"/>
              </a:solidFill>
              <a:latin typeface="Segoe UI"/>
            </a:endParaRPr>
          </a:p>
        </p:txBody>
      </p:sp>
      <p:sp>
        <p:nvSpPr>
          <p:cNvPr id="152" name="Rectangle: Rounded Corners 151"/>
          <p:cNvSpPr/>
          <p:nvPr/>
        </p:nvSpPr>
        <p:spPr bwMode="auto">
          <a:xfrm>
            <a:off x="5849803" y="1666192"/>
            <a:ext cx="945089" cy="1302038"/>
          </a:xfrm>
          <a:prstGeom prst="roundRect">
            <a:avLst/>
          </a:prstGeom>
          <a:solidFill>
            <a:srgbClr val="D83B01"/>
          </a:solidFill>
          <a:ln w="10795" cap="flat" cmpd="sng" algn="ctr">
            <a:noFill/>
            <a:prstDash val="solid"/>
            <a:headEnd type="none" w="med" len="med"/>
            <a:tailEnd type="none" w="med" len="med"/>
          </a:ln>
          <a:effectLst/>
        </p:spPr>
        <p:txBody>
          <a:bodyPr vert="horz" wrap="square" lIns="0" tIns="0" rIns="0" bIns="34290" numCol="1" rtlCol="0" anchor="t" anchorCtr="0" compatLnSpc="1">
            <a:prstTxWarp prst="textNoShape">
              <a:avLst/>
            </a:prstTxWarp>
          </a:bodyPr>
          <a:lstStyle/>
          <a:p>
            <a:pPr algn="ctr" defTabSz="68557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Registry</a:t>
            </a:r>
          </a:p>
        </p:txBody>
      </p:sp>
      <p:sp>
        <p:nvSpPr>
          <p:cNvPr id="153" name="Freeform 26"/>
          <p:cNvSpPr>
            <a:spLocks noEditPoints="1"/>
          </p:cNvSpPr>
          <p:nvPr/>
        </p:nvSpPr>
        <p:spPr bwMode="auto">
          <a:xfrm>
            <a:off x="6032017" y="1969993"/>
            <a:ext cx="264959" cy="309314"/>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505050"/>
              </a:solidFill>
              <a:latin typeface="Segoe UI"/>
            </a:endParaRPr>
          </a:p>
        </p:txBody>
      </p:sp>
      <p:cxnSp>
        <p:nvCxnSpPr>
          <p:cNvPr id="154" name="Straight Connector 153"/>
          <p:cNvCxnSpPr>
            <a:cxnSpLocks/>
          </p:cNvCxnSpPr>
          <p:nvPr/>
        </p:nvCxnSpPr>
        <p:spPr>
          <a:xfrm>
            <a:off x="7810594" y="2437130"/>
            <a:ext cx="129311" cy="1056"/>
          </a:xfrm>
          <a:prstGeom prst="line">
            <a:avLst/>
          </a:prstGeom>
          <a:noFill/>
          <a:ln w="19050" cap="flat" cmpd="sng" algn="ctr">
            <a:solidFill>
              <a:srgbClr val="FFFFFF"/>
            </a:solidFill>
            <a:prstDash val="solid"/>
            <a:headEnd type="none"/>
            <a:tailEnd type="none"/>
          </a:ln>
          <a:effectLst/>
        </p:spPr>
      </p:cxnSp>
      <p:cxnSp>
        <p:nvCxnSpPr>
          <p:cNvPr id="155" name="Straight Connector 154"/>
          <p:cNvCxnSpPr/>
          <p:nvPr/>
        </p:nvCxnSpPr>
        <p:spPr>
          <a:xfrm>
            <a:off x="7934703" y="2435639"/>
            <a:ext cx="169747" cy="0"/>
          </a:xfrm>
          <a:prstGeom prst="line">
            <a:avLst/>
          </a:prstGeom>
          <a:noFill/>
          <a:ln w="19050" cap="flat" cmpd="sng" algn="ctr">
            <a:solidFill>
              <a:srgbClr val="FFFFFF"/>
            </a:solidFill>
            <a:prstDash val="solid"/>
            <a:headEnd type="none"/>
            <a:tailEnd type="none"/>
          </a:ln>
          <a:effectLst/>
        </p:spPr>
      </p:cxnSp>
      <p:sp>
        <p:nvSpPr>
          <p:cNvPr id="156" name="Freeform 79"/>
          <p:cNvSpPr>
            <a:spLocks noChangeAspect="1" noEditPoints="1"/>
          </p:cNvSpPr>
          <p:nvPr/>
        </p:nvSpPr>
        <p:spPr bwMode="black">
          <a:xfrm>
            <a:off x="7526198" y="2032852"/>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TextBox 156"/>
          <p:cNvSpPr txBox="1"/>
          <p:nvPr/>
        </p:nvSpPr>
        <p:spPr>
          <a:xfrm>
            <a:off x="7476475" y="2364696"/>
            <a:ext cx="322204" cy="101823"/>
          </a:xfrm>
          <a:prstGeom prst="rect">
            <a:avLst/>
          </a:prstGeom>
          <a:solidFill>
            <a:srgbClr val="D83B01"/>
          </a:solidFill>
        </p:spPr>
        <p:txBody>
          <a:bodyPr wrap="none" lIns="0" tIns="0" rIns="0" bIns="0" rtlCol="0">
            <a:spAutoFit/>
          </a:bodyPr>
          <a:lstStyle/>
          <a:p>
            <a:pPr algn="ctr" defTabSz="672290">
              <a:lnSpc>
                <a:spcPct val="90000"/>
              </a:lnSpc>
              <a:spcAft>
                <a:spcPts val="441"/>
              </a:spcAft>
              <a:defRPr/>
            </a:pPr>
            <a:r>
              <a:rPr lang="en-US" sz="735" kern="0" dirty="0" err="1">
                <a:solidFill>
                  <a:srgbClr val="FFFFFF"/>
                </a:solidFill>
                <a:latin typeface="Segoe UI"/>
              </a:rPr>
              <a:t>inetpub</a:t>
            </a:r>
            <a:endParaRPr lang="en-US" sz="735" kern="0" dirty="0">
              <a:solidFill>
                <a:srgbClr val="FFFFFF"/>
              </a:solidFill>
              <a:latin typeface="Segoe UI"/>
            </a:endParaRPr>
          </a:p>
        </p:txBody>
      </p:sp>
      <p:sp>
        <p:nvSpPr>
          <p:cNvPr id="158" name="Freeform 17"/>
          <p:cNvSpPr>
            <a:spLocks noEditPoints="1"/>
          </p:cNvSpPr>
          <p:nvPr/>
        </p:nvSpPr>
        <p:spPr bwMode="auto">
          <a:xfrm>
            <a:off x="6223794" y="2331919"/>
            <a:ext cx="275464" cy="29764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59" name="TextBox 158"/>
          <p:cNvSpPr txBox="1"/>
          <p:nvPr/>
        </p:nvSpPr>
        <p:spPr>
          <a:xfrm>
            <a:off x="6045469" y="2663965"/>
            <a:ext cx="539540" cy="203645"/>
          </a:xfrm>
          <a:prstGeom prst="rect">
            <a:avLst/>
          </a:prstGeom>
          <a:solidFill>
            <a:srgbClr val="D83B01"/>
          </a:solidFill>
        </p:spPr>
        <p:txBody>
          <a:bodyPr wrap="square" lIns="0" tIns="0" rIns="0" bIns="0" rtlCol="0">
            <a:spAutoFit/>
          </a:bodyPr>
          <a:lstStyle/>
          <a:p>
            <a:pPr algn="ctr" defTabSz="672290">
              <a:lnSpc>
                <a:spcPct val="90000"/>
              </a:lnSpc>
              <a:spcAft>
                <a:spcPts val="441"/>
              </a:spcAft>
              <a:defRPr/>
            </a:pPr>
            <a:r>
              <a:rPr lang="en-US" sz="735" kern="0" dirty="0">
                <a:solidFill>
                  <a:srgbClr val="FFFFFF"/>
                </a:solidFill>
                <a:latin typeface="Segoe UI"/>
              </a:rPr>
              <a:t>SOFTWARE/</a:t>
            </a:r>
            <a:r>
              <a:rPr lang="en-US" sz="735" kern="0" dirty="0" err="1">
                <a:solidFill>
                  <a:srgbClr val="FFFFFF"/>
                </a:solidFill>
                <a:latin typeface="Segoe UI"/>
              </a:rPr>
              <a:t>mykey</a:t>
            </a:r>
            <a:endParaRPr lang="en-US" sz="735" kern="0" dirty="0">
              <a:solidFill>
                <a:srgbClr val="FFFFFF"/>
              </a:solidFill>
              <a:latin typeface="Segoe UI"/>
            </a:endParaRPr>
          </a:p>
        </p:txBody>
      </p:sp>
      <p:cxnSp>
        <p:nvCxnSpPr>
          <p:cNvPr id="160" name="Straight Connector 159"/>
          <p:cNvCxnSpPr>
            <a:cxnSpLocks/>
          </p:cNvCxnSpPr>
          <p:nvPr/>
        </p:nvCxnSpPr>
        <p:spPr>
          <a:xfrm flipH="1">
            <a:off x="6085123" y="2151111"/>
            <a:ext cx="3398" cy="395477"/>
          </a:xfrm>
          <a:prstGeom prst="line">
            <a:avLst/>
          </a:prstGeom>
          <a:noFill/>
          <a:ln w="19050" cap="flat" cmpd="sng" algn="ctr">
            <a:solidFill>
              <a:srgbClr val="FFFFFF"/>
            </a:solidFill>
            <a:prstDash val="solid"/>
            <a:headEnd type="none"/>
            <a:tailEnd type="none"/>
          </a:ln>
          <a:effectLst/>
        </p:spPr>
      </p:cxnSp>
      <p:cxnSp>
        <p:nvCxnSpPr>
          <p:cNvPr id="161" name="Straight Connector 160"/>
          <p:cNvCxnSpPr>
            <a:cxnSpLocks/>
          </p:cNvCxnSpPr>
          <p:nvPr/>
        </p:nvCxnSpPr>
        <p:spPr>
          <a:xfrm>
            <a:off x="6079921" y="2546588"/>
            <a:ext cx="143873" cy="0"/>
          </a:xfrm>
          <a:prstGeom prst="line">
            <a:avLst/>
          </a:prstGeom>
          <a:noFill/>
          <a:ln w="19050" cap="flat" cmpd="sng" algn="ctr">
            <a:solidFill>
              <a:srgbClr val="FFFFFF"/>
            </a:solidFill>
            <a:prstDash val="solid"/>
            <a:headEnd type="none"/>
            <a:tailEnd type="none"/>
          </a:ln>
          <a:effectLst/>
        </p:spPr>
      </p:cxnSp>
      <p:sp>
        <p:nvSpPr>
          <p:cNvPr id="162" name="TextBox 161"/>
          <p:cNvSpPr txBox="1"/>
          <p:nvPr/>
        </p:nvSpPr>
        <p:spPr>
          <a:xfrm>
            <a:off x="5978966" y="2193445"/>
            <a:ext cx="251672" cy="101823"/>
          </a:xfrm>
          <a:prstGeom prst="rect">
            <a:avLst/>
          </a:prstGeom>
          <a:solidFill>
            <a:srgbClr val="D83B01"/>
          </a:solidFill>
        </p:spPr>
        <p:txBody>
          <a:bodyPr wrap="none" lIns="0" tIns="0" rIns="0" bIns="0" rtlCol="0">
            <a:spAutoFit/>
          </a:bodyPr>
          <a:lstStyle/>
          <a:p>
            <a:pPr algn="ctr" defTabSz="672290">
              <a:lnSpc>
                <a:spcPct val="90000"/>
              </a:lnSpc>
              <a:spcAft>
                <a:spcPts val="441"/>
              </a:spcAft>
              <a:defRPr/>
            </a:pPr>
            <a:r>
              <a:rPr lang="en-US" sz="735" kern="0" dirty="0">
                <a:solidFill>
                  <a:srgbClr val="FFFFFF"/>
                </a:solidFill>
                <a:latin typeface="Segoe UI"/>
              </a:rPr>
              <a:t>HKLM</a:t>
            </a:r>
          </a:p>
        </p:txBody>
      </p:sp>
      <p:sp>
        <p:nvSpPr>
          <p:cNvPr id="167" name="TextBox 166"/>
          <p:cNvSpPr txBox="1"/>
          <p:nvPr/>
        </p:nvSpPr>
        <p:spPr>
          <a:xfrm>
            <a:off x="181012" y="4180214"/>
            <a:ext cx="2589568" cy="461669"/>
          </a:xfrm>
          <a:prstGeom prst="rect">
            <a:avLst/>
          </a:prstGeom>
          <a:noFill/>
        </p:spPr>
        <p:txBody>
          <a:bodyPr wrap="square" lIns="134464" tIns="107571" rIns="134464" bIns="107571" rtlCol="0">
            <a:spAutoFit/>
          </a:bodyPr>
          <a:lstStyle/>
          <a:p>
            <a:pPr algn="r" defTabSz="685775">
              <a:lnSpc>
                <a:spcPct val="90000"/>
              </a:lnSpc>
              <a:spcAft>
                <a:spcPts val="441"/>
              </a:spcAft>
            </a:pPr>
            <a:r>
              <a:rPr lang="en-US" dirty="0">
                <a:gradFill>
                  <a:gsLst>
                    <a:gs pos="2917">
                      <a:srgbClr val="505050"/>
                    </a:gs>
                    <a:gs pos="30000">
                      <a:srgbClr val="505050"/>
                    </a:gs>
                  </a:gsLst>
                  <a:lin ang="5400000" scaled="0"/>
                </a:gradFill>
                <a:latin typeface="Segoe UI"/>
              </a:rPr>
              <a:t>Base Image (OS)</a:t>
            </a:r>
          </a:p>
        </p:txBody>
      </p:sp>
      <p:sp>
        <p:nvSpPr>
          <p:cNvPr id="168" name="TextBox 167"/>
          <p:cNvSpPr txBox="1"/>
          <p:nvPr/>
        </p:nvSpPr>
        <p:spPr>
          <a:xfrm>
            <a:off x="194308" y="2995786"/>
            <a:ext cx="2576272" cy="461669"/>
          </a:xfrm>
          <a:prstGeom prst="rect">
            <a:avLst/>
          </a:prstGeom>
          <a:noFill/>
        </p:spPr>
        <p:txBody>
          <a:bodyPr wrap="square" lIns="134464" tIns="107571" rIns="134464" bIns="107571" rtlCol="0">
            <a:spAutoFit/>
          </a:bodyPr>
          <a:lstStyle/>
          <a:p>
            <a:pPr algn="r" defTabSz="685775">
              <a:lnSpc>
                <a:spcPct val="90000"/>
              </a:lnSpc>
              <a:spcAft>
                <a:spcPts val="441"/>
              </a:spcAft>
            </a:pPr>
            <a:r>
              <a:rPr lang="en-US" dirty="0">
                <a:gradFill>
                  <a:gsLst>
                    <a:gs pos="2917">
                      <a:srgbClr val="505050"/>
                    </a:gs>
                    <a:gs pos="30000">
                      <a:srgbClr val="505050"/>
                    </a:gs>
                  </a:gsLst>
                  <a:lin ang="5400000" scaled="0"/>
                </a:gradFill>
                <a:latin typeface="Segoe UI"/>
              </a:rPr>
              <a:t>Application Framework</a:t>
            </a:r>
          </a:p>
        </p:txBody>
      </p:sp>
      <p:sp>
        <p:nvSpPr>
          <p:cNvPr id="169" name="TextBox 168"/>
          <p:cNvSpPr txBox="1"/>
          <p:nvPr/>
        </p:nvSpPr>
        <p:spPr>
          <a:xfrm>
            <a:off x="181012" y="1810916"/>
            <a:ext cx="2589568" cy="461669"/>
          </a:xfrm>
          <a:prstGeom prst="rect">
            <a:avLst/>
          </a:prstGeom>
          <a:noFill/>
        </p:spPr>
        <p:txBody>
          <a:bodyPr wrap="square" lIns="134464" tIns="107571" rIns="134464" bIns="107571" rtlCol="0">
            <a:spAutoFit/>
          </a:bodyPr>
          <a:lstStyle/>
          <a:p>
            <a:pPr algn="r" defTabSz="685775">
              <a:lnSpc>
                <a:spcPct val="90000"/>
              </a:lnSpc>
              <a:spcAft>
                <a:spcPts val="441"/>
              </a:spcAft>
            </a:pPr>
            <a:r>
              <a:rPr lang="en-US" dirty="0">
                <a:gradFill>
                  <a:gsLst>
                    <a:gs pos="2917">
                      <a:srgbClr val="505050"/>
                    </a:gs>
                    <a:gs pos="30000">
                      <a:srgbClr val="505050"/>
                    </a:gs>
                  </a:gsLst>
                  <a:lin ang="5400000" scaled="0"/>
                </a:gradFill>
                <a:latin typeface="Segoe UI"/>
              </a:rPr>
              <a:t>Application</a:t>
            </a:r>
          </a:p>
        </p:txBody>
      </p:sp>
    </p:spTree>
    <p:extLst>
      <p:ext uri="{BB962C8B-B14F-4D97-AF65-F5344CB8AC3E}">
        <p14:creationId xmlns:p14="http://schemas.microsoft.com/office/powerpoint/2010/main" val="314085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err="1">
                <a:gradFill>
                  <a:gsLst>
                    <a:gs pos="1250">
                      <a:schemeClr val="bg1"/>
                    </a:gs>
                    <a:gs pos="100000">
                      <a:schemeClr val="bg1"/>
                    </a:gs>
                  </a:gsLst>
                  <a:lin ang="5400000" scaled="0"/>
                </a:gradFill>
              </a:rPr>
              <a:t>Dockerfile</a:t>
            </a:r>
            <a:endParaRPr lang="en-US" dirty="0">
              <a:gradFill>
                <a:gsLst>
                  <a:gs pos="1250">
                    <a:schemeClr val="bg1"/>
                  </a:gs>
                  <a:gs pos="100000">
                    <a:schemeClr val="bg1"/>
                  </a:gs>
                </a:gsLst>
                <a:lin ang="5400000" scaled="0"/>
              </a:gradFill>
            </a:endParaRPr>
          </a:p>
        </p:txBody>
      </p:sp>
      <p:sp>
        <p:nvSpPr>
          <p:cNvPr id="22" name="Rectangle 21"/>
          <p:cNvSpPr/>
          <p:nvPr/>
        </p:nvSpPr>
        <p:spPr>
          <a:xfrm>
            <a:off x="228791" y="1731352"/>
            <a:ext cx="5733880" cy="2537618"/>
          </a:xfrm>
          <a:prstGeom prst="rect">
            <a:avLst/>
          </a:prstGeom>
        </p:spPr>
        <p:txBody>
          <a:bodyPr wrap="square">
            <a:spAutoFit/>
          </a:bodyPr>
          <a:lstStyle/>
          <a:p>
            <a:pPr defTabSz="672290">
              <a:defRPr/>
            </a:pPr>
            <a:r>
              <a:rPr lang="en-US" sz="1324" kern="0" dirty="0">
                <a:solidFill>
                  <a:srgbClr val="505050"/>
                </a:solidFill>
                <a:latin typeface="Segoe UI"/>
              </a:rPr>
              <a:t>FROM </a:t>
            </a:r>
            <a:r>
              <a:rPr lang="en-US" sz="1324" kern="0" dirty="0" err="1">
                <a:solidFill>
                  <a:srgbClr val="505050"/>
                </a:solidFill>
                <a:latin typeface="Segoe UI"/>
              </a:rPr>
              <a:t>frolvlad</a:t>
            </a:r>
            <a:r>
              <a:rPr lang="en-US" sz="1324" kern="0" dirty="0">
                <a:solidFill>
                  <a:srgbClr val="505050"/>
                </a:solidFill>
                <a:latin typeface="Segoe UI"/>
              </a:rPr>
              <a:t>/alpine-oraclejdk8:slim</a:t>
            </a: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VOLUME /</a:t>
            </a:r>
            <a:r>
              <a:rPr lang="en-US" sz="1324" kern="0" dirty="0" err="1">
                <a:solidFill>
                  <a:srgbClr val="505050"/>
                </a:solidFill>
                <a:latin typeface="Segoe UI"/>
              </a:rPr>
              <a:t>tmp</a:t>
            </a:r>
            <a:endParaRPr lang="en-US" sz="1324" kern="0" dirty="0">
              <a:solidFill>
                <a:srgbClr val="505050"/>
              </a:solidFill>
              <a:latin typeface="Segoe UI"/>
            </a:endParaRP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ADD springbootreadinglistApp-0.0.1.jar app.jar</a:t>
            </a: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RUN </a:t>
            </a:r>
            <a:r>
              <a:rPr lang="en-US" sz="1324" kern="0" dirty="0" err="1">
                <a:solidFill>
                  <a:srgbClr val="505050"/>
                </a:solidFill>
                <a:latin typeface="Segoe UI"/>
              </a:rPr>
              <a:t>sh</a:t>
            </a:r>
            <a:r>
              <a:rPr lang="en-US" sz="1324" kern="0" dirty="0">
                <a:solidFill>
                  <a:srgbClr val="505050"/>
                </a:solidFill>
                <a:latin typeface="Segoe UI"/>
              </a:rPr>
              <a:t> -c 'touch /app.jar‘</a:t>
            </a: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ENV JAVA_OPTS="“</a:t>
            </a: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ENTRYPOINT [ "</a:t>
            </a:r>
            <a:r>
              <a:rPr lang="en-US" sz="1324" kern="0" dirty="0" err="1">
                <a:solidFill>
                  <a:srgbClr val="505050"/>
                </a:solidFill>
                <a:latin typeface="Segoe UI"/>
              </a:rPr>
              <a:t>sh</a:t>
            </a:r>
            <a:r>
              <a:rPr lang="en-US" sz="1324" kern="0" dirty="0">
                <a:solidFill>
                  <a:srgbClr val="505050"/>
                </a:solidFill>
                <a:latin typeface="Segoe UI"/>
              </a:rPr>
              <a:t>", "-c", "java $JAVA_OPTS -</a:t>
            </a:r>
            <a:r>
              <a:rPr lang="en-US" sz="1324" kern="0" dirty="0" err="1">
                <a:solidFill>
                  <a:srgbClr val="505050"/>
                </a:solidFill>
                <a:latin typeface="Segoe UI"/>
              </a:rPr>
              <a:t>Djava.security.egd</a:t>
            </a:r>
            <a:r>
              <a:rPr lang="en-US" sz="1324" kern="0" dirty="0">
                <a:solidFill>
                  <a:srgbClr val="505050"/>
                </a:solidFill>
                <a:latin typeface="Segoe UI"/>
              </a:rPr>
              <a:t>=file:/dev/./</a:t>
            </a:r>
            <a:r>
              <a:rPr lang="en-US" sz="1324" kern="0" dirty="0" err="1">
                <a:solidFill>
                  <a:srgbClr val="505050"/>
                </a:solidFill>
                <a:latin typeface="Segoe UI"/>
              </a:rPr>
              <a:t>urandom</a:t>
            </a:r>
            <a:r>
              <a:rPr lang="en-US" sz="1324" kern="0" dirty="0">
                <a:solidFill>
                  <a:srgbClr val="505050"/>
                </a:solidFill>
                <a:latin typeface="Segoe UI"/>
              </a:rPr>
              <a:t> -jar /app.jar" ]</a:t>
            </a:r>
          </a:p>
        </p:txBody>
      </p:sp>
      <p:sp>
        <p:nvSpPr>
          <p:cNvPr id="23" name="Rectangle 22"/>
          <p:cNvSpPr/>
          <p:nvPr/>
        </p:nvSpPr>
        <p:spPr bwMode="auto">
          <a:xfrm>
            <a:off x="5989153" y="1675326"/>
            <a:ext cx="2962100" cy="2409142"/>
          </a:xfrm>
          <a:prstGeom prst="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24" name="Rectangle 23"/>
          <p:cNvSpPr/>
          <p:nvPr/>
        </p:nvSpPr>
        <p:spPr bwMode="auto">
          <a:xfrm>
            <a:off x="6081465" y="3227734"/>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792tmnfw3t6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6081465" y="3569161"/>
            <a:ext cx="2757476"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niw39651i23r</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6081465" y="2544878"/>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cc39y6rp526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6082019" y="2886306"/>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p9856bw270</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p:cNvSpPr/>
          <p:nvPr/>
        </p:nvSpPr>
        <p:spPr bwMode="auto">
          <a:xfrm>
            <a:off x="6081465" y="2203451"/>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12qw2g5623</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p:cNvSpPr/>
          <p:nvPr/>
        </p:nvSpPr>
        <p:spPr bwMode="auto">
          <a:xfrm>
            <a:off x="6081764" y="1843405"/>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913476jadbc</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p:cNvSpPr txBox="1"/>
          <p:nvPr/>
        </p:nvSpPr>
        <p:spPr>
          <a:xfrm>
            <a:off x="8176117" y="1777586"/>
            <a:ext cx="6162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0 B</a:t>
            </a:r>
          </a:p>
        </p:txBody>
      </p:sp>
      <p:sp>
        <p:nvSpPr>
          <p:cNvPr id="31" name="TextBox 30"/>
          <p:cNvSpPr txBox="1"/>
          <p:nvPr/>
        </p:nvSpPr>
        <p:spPr>
          <a:xfrm>
            <a:off x="7884058" y="2137645"/>
            <a:ext cx="97412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1.895 KB</a:t>
            </a:r>
          </a:p>
        </p:txBody>
      </p:sp>
      <p:sp>
        <p:nvSpPr>
          <p:cNvPr id="32" name="TextBox 31"/>
          <p:cNvSpPr txBox="1"/>
          <p:nvPr/>
        </p:nvSpPr>
        <p:spPr>
          <a:xfrm>
            <a:off x="7875790" y="2486613"/>
            <a:ext cx="94191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176.7 KB</a:t>
            </a:r>
          </a:p>
        </p:txBody>
      </p:sp>
      <p:sp>
        <p:nvSpPr>
          <p:cNvPr id="33" name="TextBox 32"/>
          <p:cNvSpPr txBox="1"/>
          <p:nvPr/>
        </p:nvSpPr>
        <p:spPr>
          <a:xfrm>
            <a:off x="7875790" y="2821325"/>
            <a:ext cx="100700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192.50 KB</a:t>
            </a:r>
          </a:p>
        </p:txBody>
      </p:sp>
      <p:sp>
        <p:nvSpPr>
          <p:cNvPr id="34" name="TextBox 33"/>
          <p:cNvSpPr txBox="1"/>
          <p:nvPr/>
        </p:nvSpPr>
        <p:spPr>
          <a:xfrm>
            <a:off x="7875791" y="3168620"/>
            <a:ext cx="1055720"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 KB</a:t>
            </a:r>
          </a:p>
        </p:txBody>
      </p:sp>
      <p:sp>
        <p:nvSpPr>
          <p:cNvPr id="35" name="TextBox 34"/>
          <p:cNvSpPr txBox="1"/>
          <p:nvPr/>
        </p:nvSpPr>
        <p:spPr>
          <a:xfrm>
            <a:off x="7899895" y="3510047"/>
            <a:ext cx="10164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167.2 MB</a:t>
            </a:r>
          </a:p>
        </p:txBody>
      </p:sp>
      <p:sp>
        <p:nvSpPr>
          <p:cNvPr id="36" name="TextBox 35"/>
          <p:cNvSpPr txBox="1"/>
          <p:nvPr/>
        </p:nvSpPr>
        <p:spPr>
          <a:xfrm>
            <a:off x="6877508" y="3795978"/>
            <a:ext cx="1288611" cy="400627"/>
          </a:xfrm>
          <a:prstGeom prst="rect">
            <a:avLst/>
          </a:prstGeom>
          <a:noFill/>
        </p:spPr>
        <p:txBody>
          <a:bodyPr wrap="square" lIns="134464" tIns="107571" rIns="134464" bIns="107571" rtlCol="0">
            <a:spAutoFit/>
          </a:bodyPr>
          <a:lstStyle/>
          <a:p>
            <a:pPr algn="ctr" defTabSz="672290">
              <a:lnSpc>
                <a:spcPct val="90000"/>
              </a:lnSpc>
              <a:spcAft>
                <a:spcPts val="441"/>
              </a:spcAft>
              <a:defRPr/>
            </a:pPr>
            <a:r>
              <a:rPr lang="en-US" sz="1324" kern="0" dirty="0">
                <a:solidFill>
                  <a:srgbClr val="FFFFFF"/>
                </a:solidFill>
                <a:latin typeface="Segoe UI"/>
              </a:rPr>
              <a:t>Web App</a:t>
            </a:r>
          </a:p>
        </p:txBody>
      </p:sp>
    </p:spTree>
    <p:extLst>
      <p:ext uri="{BB962C8B-B14F-4D97-AF65-F5344CB8AC3E}">
        <p14:creationId xmlns:p14="http://schemas.microsoft.com/office/powerpoint/2010/main" val="86978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Image layer sharing</a:t>
            </a:r>
          </a:p>
        </p:txBody>
      </p:sp>
      <p:sp>
        <p:nvSpPr>
          <p:cNvPr id="37" name="Rectangle 36"/>
          <p:cNvSpPr/>
          <p:nvPr/>
        </p:nvSpPr>
        <p:spPr bwMode="auto">
          <a:xfrm>
            <a:off x="1070592" y="1787379"/>
            <a:ext cx="2962100" cy="2409142"/>
          </a:xfrm>
          <a:prstGeom prst="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38" name="Rectangle 37"/>
          <p:cNvSpPr/>
          <p:nvPr/>
        </p:nvSpPr>
        <p:spPr bwMode="auto">
          <a:xfrm>
            <a:off x="1162904" y="3339787"/>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792tmnfw3t6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1162903" y="3681214"/>
            <a:ext cx="2757476"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niw39651i23r</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1162904" y="2656932"/>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cc39y6rp526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1163457" y="2998359"/>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p9856bw270</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1162904" y="2315504"/>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12qw2g5623</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a:off x="1163203" y="1955458"/>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913476jadbc</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TextBox 43"/>
          <p:cNvSpPr txBox="1"/>
          <p:nvPr/>
        </p:nvSpPr>
        <p:spPr>
          <a:xfrm>
            <a:off x="3257556" y="1889640"/>
            <a:ext cx="6162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0 B</a:t>
            </a:r>
          </a:p>
        </p:txBody>
      </p:sp>
      <p:sp>
        <p:nvSpPr>
          <p:cNvPr id="45" name="TextBox 44"/>
          <p:cNvSpPr txBox="1"/>
          <p:nvPr/>
        </p:nvSpPr>
        <p:spPr>
          <a:xfrm>
            <a:off x="2965497" y="2249698"/>
            <a:ext cx="97412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1.895 KB</a:t>
            </a:r>
          </a:p>
        </p:txBody>
      </p:sp>
      <p:sp>
        <p:nvSpPr>
          <p:cNvPr id="46" name="TextBox 45"/>
          <p:cNvSpPr txBox="1"/>
          <p:nvPr/>
        </p:nvSpPr>
        <p:spPr>
          <a:xfrm>
            <a:off x="2957230" y="2598666"/>
            <a:ext cx="94191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176.7 KB</a:t>
            </a:r>
          </a:p>
        </p:txBody>
      </p:sp>
      <p:sp>
        <p:nvSpPr>
          <p:cNvPr id="47" name="TextBox 46"/>
          <p:cNvSpPr txBox="1"/>
          <p:nvPr/>
        </p:nvSpPr>
        <p:spPr>
          <a:xfrm>
            <a:off x="2957229" y="2933378"/>
            <a:ext cx="100700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192.50 KB</a:t>
            </a:r>
          </a:p>
        </p:txBody>
      </p:sp>
      <p:sp>
        <p:nvSpPr>
          <p:cNvPr id="48" name="TextBox 47"/>
          <p:cNvSpPr txBox="1"/>
          <p:nvPr/>
        </p:nvSpPr>
        <p:spPr>
          <a:xfrm>
            <a:off x="2957230" y="3280673"/>
            <a:ext cx="1055720"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 KB</a:t>
            </a:r>
          </a:p>
        </p:txBody>
      </p:sp>
      <p:sp>
        <p:nvSpPr>
          <p:cNvPr id="49" name="TextBox 48"/>
          <p:cNvSpPr txBox="1"/>
          <p:nvPr/>
        </p:nvSpPr>
        <p:spPr>
          <a:xfrm>
            <a:off x="2981335" y="3622100"/>
            <a:ext cx="10164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167.2 MB</a:t>
            </a:r>
          </a:p>
        </p:txBody>
      </p:sp>
      <p:sp>
        <p:nvSpPr>
          <p:cNvPr id="50" name="TextBox 49"/>
          <p:cNvSpPr txBox="1"/>
          <p:nvPr/>
        </p:nvSpPr>
        <p:spPr>
          <a:xfrm>
            <a:off x="1958948" y="3908032"/>
            <a:ext cx="1288611"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Web App</a:t>
            </a:r>
          </a:p>
        </p:txBody>
      </p:sp>
      <p:sp>
        <p:nvSpPr>
          <p:cNvPr id="51" name="Rectangle 50"/>
          <p:cNvSpPr/>
          <p:nvPr/>
        </p:nvSpPr>
        <p:spPr bwMode="auto">
          <a:xfrm>
            <a:off x="5020213" y="1787379"/>
            <a:ext cx="2962100" cy="2409142"/>
          </a:xfrm>
          <a:prstGeom prst="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52" name="Rectangle 51"/>
          <p:cNvSpPr/>
          <p:nvPr/>
        </p:nvSpPr>
        <p:spPr bwMode="auto">
          <a:xfrm>
            <a:off x="5112525" y="3339787"/>
            <a:ext cx="2761530" cy="268928"/>
          </a:xfrm>
          <a:prstGeom prst="rect">
            <a:avLst/>
          </a:prstGeom>
          <a:solidFill>
            <a:srgbClr val="FFFFFF"/>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solidFill>
                <a:srgbClr val="505050"/>
              </a:soli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solidFill>
                  <a:srgbClr val="505050"/>
                </a:solidFill>
                <a:latin typeface="Segoe UI"/>
                <a:ea typeface="Segoe UI" pitchFamily="34" charset="0"/>
                <a:cs typeface="Segoe UI" pitchFamily="34" charset="0"/>
              </a:rPr>
              <a:t>792tmnfw3t6</a:t>
            </a:r>
            <a:endParaRPr lang="en-US" sz="2059" kern="0" dirty="0">
              <a:solidFill>
                <a:srgbClr val="505050"/>
              </a:soli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solidFill>
                <a:srgbClr val="505050"/>
              </a:solidFill>
              <a:latin typeface="Segoe UI"/>
              <a:ea typeface="Segoe UI" pitchFamily="34" charset="0"/>
              <a:cs typeface="Segoe UI" pitchFamily="34" charset="0"/>
            </a:endParaRPr>
          </a:p>
        </p:txBody>
      </p:sp>
      <p:sp>
        <p:nvSpPr>
          <p:cNvPr id="53" name="Rectangle 52"/>
          <p:cNvSpPr/>
          <p:nvPr/>
        </p:nvSpPr>
        <p:spPr bwMode="auto">
          <a:xfrm>
            <a:off x="5112524" y="3681214"/>
            <a:ext cx="2757476" cy="268928"/>
          </a:xfrm>
          <a:prstGeom prst="rect">
            <a:avLst/>
          </a:prstGeom>
          <a:solidFill>
            <a:srgbClr val="FFFFFF"/>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solidFill>
                <a:srgbClr val="505050"/>
              </a:soli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solidFill>
                  <a:srgbClr val="505050"/>
                </a:solidFill>
                <a:latin typeface="Segoe UI"/>
                <a:ea typeface="Segoe UI" pitchFamily="34" charset="0"/>
                <a:cs typeface="Segoe UI" pitchFamily="34" charset="0"/>
              </a:rPr>
              <a:t>niw39651i23r</a:t>
            </a:r>
            <a:endParaRPr lang="en-US" sz="2059" kern="0" dirty="0">
              <a:solidFill>
                <a:srgbClr val="505050"/>
              </a:soli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solidFill>
                <a:srgbClr val="505050"/>
              </a:solidFill>
              <a:latin typeface="Segoe UI"/>
              <a:ea typeface="Segoe UI" pitchFamily="34" charset="0"/>
              <a:cs typeface="Segoe UI" pitchFamily="34" charset="0"/>
            </a:endParaRPr>
          </a:p>
        </p:txBody>
      </p:sp>
      <p:sp>
        <p:nvSpPr>
          <p:cNvPr id="54" name="Rectangle 53"/>
          <p:cNvSpPr/>
          <p:nvPr/>
        </p:nvSpPr>
        <p:spPr bwMode="auto">
          <a:xfrm>
            <a:off x="5112525" y="2656932"/>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cc39y6rp526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5113078" y="2998359"/>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p9856bw270</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5112525" y="2315504"/>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12qw2g5623</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5112824" y="1955458"/>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913476jadbc</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p:cNvSpPr txBox="1"/>
          <p:nvPr/>
        </p:nvSpPr>
        <p:spPr>
          <a:xfrm>
            <a:off x="7207177" y="1889640"/>
            <a:ext cx="6162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0 B</a:t>
            </a:r>
          </a:p>
        </p:txBody>
      </p:sp>
      <p:sp>
        <p:nvSpPr>
          <p:cNvPr id="59" name="TextBox 58"/>
          <p:cNvSpPr txBox="1"/>
          <p:nvPr/>
        </p:nvSpPr>
        <p:spPr>
          <a:xfrm>
            <a:off x="6915118" y="2249698"/>
            <a:ext cx="97412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1.895 KB</a:t>
            </a:r>
          </a:p>
        </p:txBody>
      </p:sp>
      <p:sp>
        <p:nvSpPr>
          <p:cNvPr id="60" name="TextBox 59"/>
          <p:cNvSpPr txBox="1"/>
          <p:nvPr/>
        </p:nvSpPr>
        <p:spPr>
          <a:xfrm>
            <a:off x="6906850" y="2598666"/>
            <a:ext cx="94191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176.7 KB</a:t>
            </a:r>
          </a:p>
        </p:txBody>
      </p:sp>
      <p:sp>
        <p:nvSpPr>
          <p:cNvPr id="61" name="TextBox 60"/>
          <p:cNvSpPr txBox="1"/>
          <p:nvPr/>
        </p:nvSpPr>
        <p:spPr>
          <a:xfrm>
            <a:off x="6906850" y="2933378"/>
            <a:ext cx="100700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192.50 KB</a:t>
            </a:r>
          </a:p>
        </p:txBody>
      </p:sp>
      <p:sp>
        <p:nvSpPr>
          <p:cNvPr id="62" name="TextBox 61"/>
          <p:cNvSpPr txBox="1"/>
          <p:nvPr/>
        </p:nvSpPr>
        <p:spPr>
          <a:xfrm>
            <a:off x="6906851" y="3280673"/>
            <a:ext cx="1055720"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505050"/>
                </a:solidFill>
                <a:latin typeface="Segoe UI"/>
              </a:rPr>
              <a:t>192.5 KB</a:t>
            </a:r>
          </a:p>
        </p:txBody>
      </p:sp>
      <p:sp>
        <p:nvSpPr>
          <p:cNvPr id="63" name="TextBox 62"/>
          <p:cNvSpPr txBox="1"/>
          <p:nvPr/>
        </p:nvSpPr>
        <p:spPr>
          <a:xfrm>
            <a:off x="6930955" y="3622100"/>
            <a:ext cx="10164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505050"/>
                </a:solidFill>
                <a:latin typeface="Segoe UI"/>
              </a:rPr>
              <a:t>167.2 MB</a:t>
            </a:r>
          </a:p>
        </p:txBody>
      </p:sp>
      <p:sp>
        <p:nvSpPr>
          <p:cNvPr id="64" name="TextBox 63"/>
          <p:cNvSpPr txBox="1"/>
          <p:nvPr/>
        </p:nvSpPr>
        <p:spPr>
          <a:xfrm>
            <a:off x="5908568" y="3908032"/>
            <a:ext cx="1438979" cy="400627"/>
          </a:xfrm>
          <a:prstGeom prst="rect">
            <a:avLst/>
          </a:prstGeom>
          <a:noFill/>
        </p:spPr>
        <p:txBody>
          <a:bodyPr wrap="square" lIns="134464" tIns="107571" rIns="134464" bIns="107571" rtlCol="0">
            <a:spAutoFit/>
          </a:bodyPr>
          <a:lstStyle/>
          <a:p>
            <a:pPr algn="ctr" defTabSz="672290">
              <a:lnSpc>
                <a:spcPct val="90000"/>
              </a:lnSpc>
              <a:spcAft>
                <a:spcPts val="441"/>
              </a:spcAft>
              <a:defRPr/>
            </a:pPr>
            <a:r>
              <a:rPr lang="en-US" sz="1324" kern="0" dirty="0" err="1">
                <a:solidFill>
                  <a:srgbClr val="FFFFFF"/>
                </a:solidFill>
                <a:latin typeface="Segoe UI"/>
              </a:rPr>
              <a:t>Api</a:t>
            </a:r>
            <a:endParaRPr lang="en-US" sz="1324" kern="0" dirty="0">
              <a:solidFill>
                <a:srgbClr val="FFFFFF"/>
              </a:solidFill>
              <a:latin typeface="Segoe UI"/>
            </a:endParaRPr>
          </a:p>
        </p:txBody>
      </p:sp>
      <p:cxnSp>
        <p:nvCxnSpPr>
          <p:cNvPr id="65" name="Straight Arrow Connector 64"/>
          <p:cNvCxnSpPr>
            <a:endCxn id="52" idx="1"/>
          </p:cNvCxnSpPr>
          <p:nvPr/>
        </p:nvCxnSpPr>
        <p:spPr>
          <a:xfrm flipV="1">
            <a:off x="3899142" y="3474251"/>
            <a:ext cx="1213384" cy="6692"/>
          </a:xfrm>
          <a:prstGeom prst="straightConnector1">
            <a:avLst/>
          </a:prstGeom>
          <a:noFill/>
          <a:ln w="34925" cap="flat" cmpd="sng" algn="ctr">
            <a:solidFill>
              <a:srgbClr val="505050"/>
            </a:solidFill>
            <a:prstDash val="solid"/>
            <a:headEnd type="none"/>
            <a:tailEnd type="triangle"/>
          </a:ln>
          <a:effectLst/>
        </p:spPr>
      </p:cxnSp>
      <p:cxnSp>
        <p:nvCxnSpPr>
          <p:cNvPr id="66" name="Straight Arrow Connector 65"/>
          <p:cNvCxnSpPr>
            <a:endCxn id="53" idx="1"/>
          </p:cNvCxnSpPr>
          <p:nvPr/>
        </p:nvCxnSpPr>
        <p:spPr>
          <a:xfrm>
            <a:off x="3899142" y="3812331"/>
            <a:ext cx="1213384" cy="3347"/>
          </a:xfrm>
          <a:prstGeom prst="straightConnector1">
            <a:avLst/>
          </a:prstGeom>
          <a:noFill/>
          <a:ln w="34925" cap="flat" cmpd="sng" algn="ctr">
            <a:solidFill>
              <a:srgbClr val="505050">
                <a:alpha val="91000"/>
              </a:srgbClr>
            </a:solidFill>
            <a:prstDash val="solid"/>
            <a:headEnd type="none"/>
            <a:tailEnd type="triangle"/>
          </a:ln>
          <a:effectLst/>
        </p:spPr>
      </p:cxnSp>
    </p:spTree>
    <p:extLst>
      <p:ext uri="{BB962C8B-B14F-4D97-AF65-F5344CB8AC3E}">
        <p14:creationId xmlns:p14="http://schemas.microsoft.com/office/powerpoint/2010/main" val="382092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Windows Server Containers</a:t>
            </a:r>
          </a:p>
        </p:txBody>
      </p:sp>
      <p:sp>
        <p:nvSpPr>
          <p:cNvPr id="30" name="Rectangle 29"/>
          <p:cNvSpPr/>
          <p:nvPr/>
        </p:nvSpPr>
        <p:spPr>
          <a:xfrm>
            <a:off x="983642" y="1223246"/>
            <a:ext cx="2999376" cy="3268775"/>
          </a:xfrm>
          <a:prstGeom prst="rect">
            <a:avLst/>
          </a:prstGeom>
          <a:solidFill>
            <a:srgbClr val="0078D7"/>
          </a:solidFill>
          <a:ln w="17145" cap="flat" cmpd="sng" algn="ctr">
            <a:solidFill>
              <a:srgbClr val="FFFFFF">
                <a:shade val="95000"/>
                <a:alpha val="50000"/>
                <a:satMod val="150000"/>
              </a:srgbClr>
            </a:solidFill>
            <a:prstDash val="solid"/>
          </a:ln>
          <a:effectLst/>
        </p:spPr>
        <p:txBody>
          <a:bodyPr rtlCol="0" anchor="t"/>
          <a:lstStyle/>
          <a:p>
            <a:pPr algn="ctr" defTabSz="672290">
              <a:defRPr/>
            </a:pPr>
            <a:r>
              <a:rPr lang="en-US" sz="1324" kern="0" dirty="0">
                <a:solidFill>
                  <a:srgbClr val="FFFFFF"/>
                </a:solidFill>
                <a:latin typeface="Segoe UI"/>
              </a:rPr>
              <a:t>Host User Mode</a:t>
            </a:r>
          </a:p>
        </p:txBody>
      </p:sp>
      <p:sp>
        <p:nvSpPr>
          <p:cNvPr id="31" name="Rectangle 30"/>
          <p:cNvSpPr/>
          <p:nvPr/>
        </p:nvSpPr>
        <p:spPr bwMode="auto">
          <a:xfrm>
            <a:off x="2535450" y="2402267"/>
            <a:ext cx="1341748" cy="1991631"/>
          </a:xfrm>
          <a:prstGeom prst="rect">
            <a:avLst/>
          </a:prstGeom>
          <a:solidFill>
            <a:srgbClr val="FFFFFF"/>
          </a:solidFill>
          <a:ln w="10795" cap="flat" cmpd="sng" algn="ctr">
            <a:solidFill>
              <a:srgbClr val="0078D7"/>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solidFill>
                  <a:srgbClr val="0078D7"/>
                </a:solidFill>
                <a:latin typeface="Segoe UI"/>
                <a:ea typeface="Segoe UI" pitchFamily="34" charset="0"/>
                <a:cs typeface="Segoe UI" pitchFamily="34" charset="0"/>
              </a:rPr>
              <a:t>Container Management</a:t>
            </a:r>
          </a:p>
        </p:txBody>
      </p:sp>
      <p:sp>
        <p:nvSpPr>
          <p:cNvPr id="32" name="Rectangle 31"/>
          <p:cNvSpPr/>
          <p:nvPr/>
        </p:nvSpPr>
        <p:spPr bwMode="auto">
          <a:xfrm>
            <a:off x="983642" y="4515374"/>
            <a:ext cx="7395506" cy="57757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33" name="Rectangle 32"/>
          <p:cNvSpPr/>
          <p:nvPr/>
        </p:nvSpPr>
        <p:spPr bwMode="auto">
          <a:xfrm>
            <a:off x="2647502" y="3693900"/>
            <a:ext cx="1121403" cy="6162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34" name="Rectangle 33"/>
          <p:cNvSpPr/>
          <p:nvPr/>
        </p:nvSpPr>
        <p:spPr bwMode="auto">
          <a:xfrm>
            <a:off x="2647504" y="2993902"/>
            <a:ext cx="1121402" cy="6162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35" name="Rectangle 34"/>
          <p:cNvSpPr/>
          <p:nvPr/>
        </p:nvSpPr>
        <p:spPr bwMode="auto">
          <a:xfrm>
            <a:off x="4011735" y="2683803"/>
            <a:ext cx="2129009" cy="1710095"/>
          </a:xfrm>
          <a:prstGeom prst="rect">
            <a:avLst/>
          </a:prstGeom>
          <a:solidFill>
            <a:srgbClr val="00BCF2"/>
          </a:solidFill>
          <a:ln>
            <a:noFill/>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36" name="Rectangle 35"/>
          <p:cNvSpPr/>
          <p:nvPr/>
        </p:nvSpPr>
        <p:spPr bwMode="auto">
          <a:xfrm>
            <a:off x="4130844" y="3356122"/>
            <a:ext cx="862576" cy="616292"/>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System Processes</a:t>
            </a:r>
          </a:p>
        </p:txBody>
      </p:sp>
      <p:sp>
        <p:nvSpPr>
          <p:cNvPr id="37" name="Rectangle 36"/>
          <p:cNvSpPr/>
          <p:nvPr/>
        </p:nvSpPr>
        <p:spPr bwMode="auto">
          <a:xfrm>
            <a:off x="5139988" y="3356122"/>
            <a:ext cx="858722" cy="616292"/>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Application Processes</a:t>
            </a:r>
          </a:p>
        </p:txBody>
      </p:sp>
      <p:sp>
        <p:nvSpPr>
          <p:cNvPr id="38" name="Rectangle 37"/>
          <p:cNvSpPr/>
          <p:nvPr/>
        </p:nvSpPr>
        <p:spPr bwMode="auto">
          <a:xfrm>
            <a:off x="1074594" y="1591788"/>
            <a:ext cx="1341748" cy="2802110"/>
          </a:xfrm>
          <a:prstGeom prst="rect">
            <a:avLst/>
          </a:prstGeom>
          <a:solidFill>
            <a:srgbClr val="FFFFFF"/>
          </a:solidFill>
          <a:ln w="10795" cap="flat" cmpd="sng" algn="ctr">
            <a:solidFill>
              <a:srgbClr val="0078D7"/>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solidFill>
                  <a:srgbClr val="0078D7"/>
                </a:solidFill>
                <a:latin typeface="Segoe UI"/>
                <a:ea typeface="Segoe UI" pitchFamily="34" charset="0"/>
                <a:cs typeface="Segoe UI" pitchFamily="34" charset="0"/>
              </a:rPr>
              <a:t>System Processes</a:t>
            </a:r>
          </a:p>
        </p:txBody>
      </p:sp>
      <p:sp>
        <p:nvSpPr>
          <p:cNvPr id="39" name="Rectangle 38"/>
          <p:cNvSpPr/>
          <p:nvPr/>
        </p:nvSpPr>
        <p:spPr bwMode="auto">
          <a:xfrm>
            <a:off x="1184767" y="2152053"/>
            <a:ext cx="1121402" cy="44821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40" name="Rectangle 39"/>
          <p:cNvSpPr/>
          <p:nvPr/>
        </p:nvSpPr>
        <p:spPr bwMode="auto">
          <a:xfrm>
            <a:off x="1184767" y="2722005"/>
            <a:ext cx="1121402" cy="42327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41" name="Rectangle 40"/>
          <p:cNvSpPr/>
          <p:nvPr/>
        </p:nvSpPr>
        <p:spPr bwMode="auto">
          <a:xfrm>
            <a:off x="1184766" y="3267018"/>
            <a:ext cx="1121402" cy="43275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42" name="Rectangle 41"/>
          <p:cNvSpPr/>
          <p:nvPr/>
        </p:nvSpPr>
        <p:spPr bwMode="auto">
          <a:xfrm>
            <a:off x="1183435" y="3821515"/>
            <a:ext cx="1121402" cy="43275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3" name="Rectangle 42"/>
          <p:cNvSpPr/>
          <p:nvPr/>
        </p:nvSpPr>
        <p:spPr bwMode="auto">
          <a:xfrm>
            <a:off x="4052452" y="4201042"/>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Job Object</a:t>
            </a:r>
          </a:p>
        </p:txBody>
      </p:sp>
      <p:sp>
        <p:nvSpPr>
          <p:cNvPr id="44" name="Rectangle 43"/>
          <p:cNvSpPr/>
          <p:nvPr/>
        </p:nvSpPr>
        <p:spPr bwMode="auto">
          <a:xfrm>
            <a:off x="4762005" y="4201041"/>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Net Interface</a:t>
            </a:r>
          </a:p>
        </p:txBody>
      </p:sp>
      <p:sp>
        <p:nvSpPr>
          <p:cNvPr id="45" name="Rectangle 44"/>
          <p:cNvSpPr/>
          <p:nvPr/>
        </p:nvSpPr>
        <p:spPr bwMode="auto">
          <a:xfrm>
            <a:off x="5471558" y="4203914"/>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Storage</a:t>
            </a:r>
          </a:p>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grpSp>
        <p:nvGrpSpPr>
          <p:cNvPr id="46" name="Group 45"/>
          <p:cNvGrpSpPr/>
          <p:nvPr/>
        </p:nvGrpSpPr>
        <p:grpSpPr>
          <a:xfrm>
            <a:off x="6250138" y="2683802"/>
            <a:ext cx="2129009" cy="1816119"/>
            <a:chOff x="8504237" y="3493293"/>
            <a:chExt cx="2895600" cy="2470048"/>
          </a:xfrm>
        </p:grpSpPr>
        <p:sp>
          <p:nvSpPr>
            <p:cNvPr id="47" name="Rectangle 46"/>
            <p:cNvSpPr/>
            <p:nvPr/>
          </p:nvSpPr>
          <p:spPr bwMode="auto">
            <a:xfrm>
              <a:off x="8504237" y="3493293"/>
              <a:ext cx="2895600" cy="2324575"/>
            </a:xfrm>
            <a:prstGeom prst="rect">
              <a:avLst/>
            </a:prstGeom>
            <a:solidFill>
              <a:srgbClr val="00BCF2"/>
            </a:solidFill>
            <a:ln>
              <a:noFill/>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48" name="Rectangle 47"/>
            <p:cNvSpPr/>
            <p:nvPr/>
          </p:nvSpPr>
          <p:spPr bwMode="auto">
            <a:xfrm>
              <a:off x="8666233" y="4406421"/>
              <a:ext cx="1173163" cy="838200"/>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System Processes</a:t>
              </a:r>
            </a:p>
          </p:txBody>
        </p:sp>
        <p:sp>
          <p:nvSpPr>
            <p:cNvPr id="49" name="Rectangle 48"/>
            <p:cNvSpPr/>
            <p:nvPr/>
          </p:nvSpPr>
          <p:spPr bwMode="auto">
            <a:xfrm>
              <a:off x="10038739" y="4406421"/>
              <a:ext cx="1167922" cy="838200"/>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Application Processes</a:t>
              </a:r>
            </a:p>
          </p:txBody>
        </p:sp>
        <p:sp>
          <p:nvSpPr>
            <p:cNvPr id="50" name="Rectangle 49"/>
            <p:cNvSpPr/>
            <p:nvPr/>
          </p:nvSpPr>
          <p:spPr bwMode="auto">
            <a:xfrm>
              <a:off x="8543373" y="5563679"/>
              <a:ext cx="871082" cy="395755"/>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Job Object</a:t>
              </a:r>
            </a:p>
          </p:txBody>
        </p:sp>
        <p:sp>
          <p:nvSpPr>
            <p:cNvPr id="51" name="Rectangle 50"/>
            <p:cNvSpPr/>
            <p:nvPr/>
          </p:nvSpPr>
          <p:spPr bwMode="auto">
            <a:xfrm>
              <a:off x="9508415" y="5563678"/>
              <a:ext cx="871082" cy="395755"/>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Net Interface</a:t>
              </a:r>
            </a:p>
          </p:txBody>
        </p:sp>
        <p:sp>
          <p:nvSpPr>
            <p:cNvPr id="52" name="Rectangle 51"/>
            <p:cNvSpPr/>
            <p:nvPr/>
          </p:nvSpPr>
          <p:spPr bwMode="auto">
            <a:xfrm>
              <a:off x="10473457" y="5567586"/>
              <a:ext cx="871082" cy="395755"/>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Storage</a:t>
              </a:r>
            </a:p>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grpSp>
    </p:spTree>
    <p:extLst>
      <p:ext uri="{BB962C8B-B14F-4D97-AF65-F5344CB8AC3E}">
        <p14:creationId xmlns:p14="http://schemas.microsoft.com/office/powerpoint/2010/main" val="393382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Hyper-V Containers</a:t>
            </a:r>
          </a:p>
        </p:txBody>
      </p:sp>
      <p:sp>
        <p:nvSpPr>
          <p:cNvPr id="27" name="Rectangle 26"/>
          <p:cNvSpPr/>
          <p:nvPr/>
        </p:nvSpPr>
        <p:spPr bwMode="auto">
          <a:xfrm>
            <a:off x="4642556" y="2214571"/>
            <a:ext cx="3361593" cy="2801327"/>
          </a:xfrm>
          <a:prstGeom prst="rect">
            <a:avLst/>
          </a:prstGeom>
          <a:solidFill>
            <a:srgbClr val="00BCF2"/>
          </a:solidFill>
          <a:ln>
            <a:noFill/>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Hyper-V Container</a:t>
            </a:r>
          </a:p>
        </p:txBody>
      </p:sp>
      <p:sp>
        <p:nvSpPr>
          <p:cNvPr id="28" name="Rectangle 27"/>
          <p:cNvSpPr/>
          <p:nvPr/>
        </p:nvSpPr>
        <p:spPr bwMode="auto">
          <a:xfrm>
            <a:off x="4697713" y="4384570"/>
            <a:ext cx="3250409" cy="577571"/>
          </a:xfrm>
          <a:prstGeom prst="rect">
            <a:avLst/>
          </a:prstGeom>
          <a:solidFill>
            <a:srgbClr val="0078D7"/>
          </a:solidFill>
          <a:ln>
            <a:noFill/>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29" name="Rectangle 28"/>
          <p:cNvSpPr/>
          <p:nvPr/>
        </p:nvSpPr>
        <p:spPr bwMode="auto">
          <a:xfrm>
            <a:off x="4697713" y="2826013"/>
            <a:ext cx="1009347" cy="693065"/>
          </a:xfrm>
          <a:prstGeom prst="rect">
            <a:avLst/>
          </a:prstGeom>
          <a:solidFill>
            <a:srgbClr val="0078D7"/>
          </a:solidFill>
          <a:ln>
            <a:noFill/>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Guest Compute Service</a:t>
            </a:r>
          </a:p>
        </p:txBody>
      </p:sp>
      <p:sp>
        <p:nvSpPr>
          <p:cNvPr id="30" name="Rectangle 29"/>
          <p:cNvSpPr/>
          <p:nvPr/>
        </p:nvSpPr>
        <p:spPr bwMode="auto">
          <a:xfrm>
            <a:off x="5819113" y="2658218"/>
            <a:ext cx="2129009" cy="1599424"/>
          </a:xfrm>
          <a:prstGeom prst="rect">
            <a:avLst/>
          </a:prstGeom>
          <a:solidFill>
            <a:srgbClr val="0078D7"/>
          </a:solidFill>
          <a:ln>
            <a:noFill/>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31" name="Rectangle 30"/>
          <p:cNvSpPr/>
          <p:nvPr/>
        </p:nvSpPr>
        <p:spPr bwMode="auto">
          <a:xfrm>
            <a:off x="5938223" y="3330535"/>
            <a:ext cx="862576" cy="616292"/>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System Processes</a:t>
            </a:r>
          </a:p>
        </p:txBody>
      </p:sp>
      <p:sp>
        <p:nvSpPr>
          <p:cNvPr id="32" name="Rectangle 31"/>
          <p:cNvSpPr/>
          <p:nvPr/>
        </p:nvSpPr>
        <p:spPr bwMode="auto">
          <a:xfrm>
            <a:off x="6947366" y="3330535"/>
            <a:ext cx="858722" cy="616292"/>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Application Processes</a:t>
            </a:r>
          </a:p>
        </p:txBody>
      </p:sp>
      <p:sp>
        <p:nvSpPr>
          <p:cNvPr id="33" name="Rectangle 32"/>
          <p:cNvSpPr/>
          <p:nvPr/>
        </p:nvSpPr>
        <p:spPr bwMode="auto">
          <a:xfrm>
            <a:off x="5847888" y="4070747"/>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Job Object</a:t>
            </a:r>
          </a:p>
        </p:txBody>
      </p:sp>
      <p:sp>
        <p:nvSpPr>
          <p:cNvPr id="34" name="Rectangle 33"/>
          <p:cNvSpPr/>
          <p:nvPr/>
        </p:nvSpPr>
        <p:spPr bwMode="auto">
          <a:xfrm>
            <a:off x="6557441" y="4070746"/>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Net Interface</a:t>
            </a:r>
          </a:p>
        </p:txBody>
      </p:sp>
      <p:sp>
        <p:nvSpPr>
          <p:cNvPr id="35" name="Rectangle 34"/>
          <p:cNvSpPr/>
          <p:nvPr/>
        </p:nvSpPr>
        <p:spPr bwMode="auto">
          <a:xfrm>
            <a:off x="7266994" y="4073620"/>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Storage</a:t>
            </a:r>
          </a:p>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36" name="Rectangle 35"/>
          <p:cNvSpPr/>
          <p:nvPr/>
        </p:nvSpPr>
        <p:spPr bwMode="auto">
          <a:xfrm>
            <a:off x="4697713" y="3579600"/>
            <a:ext cx="1009347" cy="693065"/>
          </a:xfrm>
          <a:prstGeom prst="rect">
            <a:avLst/>
          </a:prstGeom>
          <a:solidFill>
            <a:srgbClr val="0078D7"/>
          </a:solidFill>
          <a:ln>
            <a:noFill/>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Basic System Processes</a:t>
            </a:r>
          </a:p>
        </p:txBody>
      </p:sp>
      <p:sp>
        <p:nvSpPr>
          <p:cNvPr id="37" name="Rectangle 36"/>
          <p:cNvSpPr/>
          <p:nvPr/>
        </p:nvSpPr>
        <p:spPr>
          <a:xfrm>
            <a:off x="1210407" y="1339167"/>
            <a:ext cx="3275922" cy="3022561"/>
          </a:xfrm>
          <a:prstGeom prst="rect">
            <a:avLst/>
          </a:prstGeom>
          <a:solidFill>
            <a:srgbClr val="0078D7"/>
          </a:solidFill>
          <a:ln w="10795" cap="flat" cmpd="sng" algn="ctr">
            <a:solidFill>
              <a:srgbClr val="0078D7">
                <a:shade val="50000"/>
              </a:srgbClr>
            </a:solidFill>
            <a:prstDash val="solid"/>
          </a:ln>
          <a:effectLst/>
        </p:spPr>
        <p:txBody>
          <a:bodyPr vert="vert270" rtlCol="0" anchor="t"/>
          <a:lstStyle/>
          <a:p>
            <a:pPr algn="ctr" defTabSz="672290">
              <a:defRPr/>
            </a:pPr>
            <a:r>
              <a:rPr lang="en-US" sz="1324" kern="0" dirty="0">
                <a:solidFill>
                  <a:srgbClr val="FFFFFF"/>
                </a:solidFill>
                <a:latin typeface="Segoe UI"/>
              </a:rPr>
              <a:t>Host User Mode</a:t>
            </a:r>
          </a:p>
        </p:txBody>
      </p:sp>
      <p:sp>
        <p:nvSpPr>
          <p:cNvPr id="38" name="Rectangle 37"/>
          <p:cNvSpPr/>
          <p:nvPr/>
        </p:nvSpPr>
        <p:spPr bwMode="auto">
          <a:xfrm>
            <a:off x="3077978" y="2317724"/>
            <a:ext cx="1341748" cy="1991631"/>
          </a:xfrm>
          <a:prstGeom prst="rect">
            <a:avLst/>
          </a:prstGeom>
          <a:solidFill>
            <a:srgbClr val="FFFFFF"/>
          </a:solidFill>
          <a:ln w="10795" cap="flat" cmpd="sng" algn="ctr">
            <a:solidFill>
              <a:srgbClr val="0078D7"/>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solidFill>
                  <a:srgbClr val="0078D7"/>
                </a:solidFill>
                <a:latin typeface="Segoe UI"/>
                <a:ea typeface="Segoe UI" pitchFamily="34" charset="0"/>
                <a:cs typeface="Segoe UI" pitchFamily="34" charset="0"/>
              </a:rPr>
              <a:t>Container Management</a:t>
            </a:r>
          </a:p>
        </p:txBody>
      </p:sp>
      <p:sp>
        <p:nvSpPr>
          <p:cNvPr id="39" name="Rectangle 38"/>
          <p:cNvSpPr/>
          <p:nvPr/>
        </p:nvSpPr>
        <p:spPr bwMode="auto">
          <a:xfrm>
            <a:off x="1210407" y="4420626"/>
            <a:ext cx="3275922" cy="57757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40" name="Rectangle 39"/>
          <p:cNvSpPr/>
          <p:nvPr/>
        </p:nvSpPr>
        <p:spPr bwMode="auto">
          <a:xfrm>
            <a:off x="3190031" y="3609358"/>
            <a:ext cx="1121403" cy="6162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41" name="Rectangle 40"/>
          <p:cNvSpPr/>
          <p:nvPr/>
        </p:nvSpPr>
        <p:spPr bwMode="auto">
          <a:xfrm>
            <a:off x="3190032" y="2909360"/>
            <a:ext cx="1121402" cy="6162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42" name="Rectangle 41"/>
          <p:cNvSpPr/>
          <p:nvPr/>
        </p:nvSpPr>
        <p:spPr bwMode="auto">
          <a:xfrm>
            <a:off x="1617122" y="1507246"/>
            <a:ext cx="1341748" cy="2802110"/>
          </a:xfrm>
          <a:prstGeom prst="rect">
            <a:avLst/>
          </a:prstGeom>
          <a:solidFill>
            <a:srgbClr val="FFFFFF"/>
          </a:solidFill>
          <a:ln w="10795" cap="flat" cmpd="sng" algn="ctr">
            <a:solidFill>
              <a:srgbClr val="0078D7"/>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solidFill>
                  <a:srgbClr val="0078D7"/>
                </a:solidFill>
                <a:latin typeface="Segoe UI"/>
                <a:ea typeface="Segoe UI" pitchFamily="34" charset="0"/>
                <a:cs typeface="Segoe UI" pitchFamily="34" charset="0"/>
              </a:rPr>
              <a:t>System Processes</a:t>
            </a:r>
          </a:p>
        </p:txBody>
      </p:sp>
      <p:sp>
        <p:nvSpPr>
          <p:cNvPr id="43" name="Rectangle 42"/>
          <p:cNvSpPr/>
          <p:nvPr/>
        </p:nvSpPr>
        <p:spPr bwMode="auto">
          <a:xfrm>
            <a:off x="1727296" y="2067511"/>
            <a:ext cx="1121402" cy="44821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44" name="Rectangle 43"/>
          <p:cNvSpPr/>
          <p:nvPr/>
        </p:nvSpPr>
        <p:spPr bwMode="auto">
          <a:xfrm>
            <a:off x="1727295" y="2637463"/>
            <a:ext cx="1121402" cy="42327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45" name="Rectangle 44"/>
          <p:cNvSpPr/>
          <p:nvPr/>
        </p:nvSpPr>
        <p:spPr bwMode="auto">
          <a:xfrm>
            <a:off x="1727294" y="3182476"/>
            <a:ext cx="1121402" cy="43275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46" name="Rectangle 45"/>
          <p:cNvSpPr/>
          <p:nvPr/>
        </p:nvSpPr>
        <p:spPr bwMode="auto">
          <a:xfrm>
            <a:off x="1725964" y="3736972"/>
            <a:ext cx="1121402" cy="43275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9142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Startup Performance</a:t>
            </a:r>
          </a:p>
        </p:txBody>
      </p:sp>
      <p:sp>
        <p:nvSpPr>
          <p:cNvPr id="15" name="Rectangle: Rounded Corners 14"/>
          <p:cNvSpPr/>
          <p:nvPr/>
        </p:nvSpPr>
        <p:spPr bwMode="auto">
          <a:xfrm>
            <a:off x="201061" y="1202299"/>
            <a:ext cx="8741880" cy="1936997"/>
          </a:xfrm>
          <a:prstGeom prst="round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t" anchorCtr="0" compatLnSpc="1">
            <a:prstTxWarp prst="textNoShape">
              <a:avLst/>
            </a:prstTxWarp>
          </a:bodyPr>
          <a:lstStyle/>
          <a:p>
            <a:pPr algn="ctr" defTabSz="685577" fontAlgn="base">
              <a:spcBef>
                <a:spcPct val="0"/>
              </a:spcBef>
              <a:spcAft>
                <a:spcPct val="0"/>
              </a:spcAft>
              <a:defRPr/>
            </a:pPr>
            <a:r>
              <a:rPr lang="en-US" sz="2353" kern="0" dirty="0" err="1">
                <a:gradFill>
                  <a:gsLst>
                    <a:gs pos="5439">
                      <a:srgbClr val="F8F8F8"/>
                    </a:gs>
                    <a:gs pos="10000">
                      <a:srgbClr val="F8F8F8"/>
                    </a:gs>
                  </a:gsLst>
                  <a:lin ang="5400000" scaled="0"/>
                </a:gradFill>
                <a:latin typeface="Segoe UI"/>
              </a:rPr>
              <a:t>NodeJS</a:t>
            </a:r>
            <a:r>
              <a:rPr lang="en-US" sz="2353" kern="0" dirty="0">
                <a:gradFill>
                  <a:gsLst>
                    <a:gs pos="5439">
                      <a:srgbClr val="F8F8F8"/>
                    </a:gs>
                    <a:gs pos="10000">
                      <a:srgbClr val="F8F8F8"/>
                    </a:gs>
                  </a:gsLst>
                  <a:lin ang="5400000" scaled="0"/>
                </a:gradFill>
                <a:latin typeface="Segoe UI"/>
              </a:rPr>
              <a:t> with Nano Server</a:t>
            </a:r>
          </a:p>
        </p:txBody>
      </p:sp>
      <p:sp>
        <p:nvSpPr>
          <p:cNvPr id="16" name="Rectangle: Rounded Corners 15"/>
          <p:cNvSpPr/>
          <p:nvPr/>
        </p:nvSpPr>
        <p:spPr bwMode="auto">
          <a:xfrm>
            <a:off x="299542" y="1678786"/>
            <a:ext cx="4201991" cy="733331"/>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Windows Server Container</a:t>
            </a:r>
          </a:p>
          <a:p>
            <a:pPr algn="ctr" defTabSz="685577" fontAlgn="base">
              <a:spcBef>
                <a:spcPct val="0"/>
              </a:spcBef>
              <a:spcAft>
                <a:spcPct val="0"/>
              </a:spcAft>
              <a:defRPr/>
            </a:pPr>
            <a:r>
              <a:rPr lang="en-US" b="1" kern="0" dirty="0">
                <a:solidFill>
                  <a:srgbClr val="505050"/>
                </a:solidFill>
                <a:latin typeface="Segoe UI"/>
              </a:rPr>
              <a:t>Under 600 Milliseconds!</a:t>
            </a:r>
            <a:endParaRPr lang="en-US" kern="0" dirty="0">
              <a:solidFill>
                <a:srgbClr val="505050"/>
              </a:solidFill>
              <a:latin typeface="Segoe UI"/>
            </a:endParaRPr>
          </a:p>
        </p:txBody>
      </p:sp>
      <p:sp>
        <p:nvSpPr>
          <p:cNvPr id="17" name="Rectangle: Rounded Corners 16"/>
          <p:cNvSpPr/>
          <p:nvPr/>
        </p:nvSpPr>
        <p:spPr bwMode="auto">
          <a:xfrm>
            <a:off x="299542" y="2553056"/>
            <a:ext cx="8544920" cy="431769"/>
          </a:xfrm>
          <a:prstGeom prst="roundRect">
            <a:avLst>
              <a:gd name="adj" fmla="val 41746"/>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A virtual machine takes ~</a:t>
            </a:r>
            <a:r>
              <a:rPr lang="en-US" b="1" kern="0" dirty="0">
                <a:solidFill>
                  <a:srgbClr val="505050"/>
                </a:solidFill>
                <a:latin typeface="Segoe UI"/>
              </a:rPr>
              <a:t>3 seconds</a:t>
            </a:r>
            <a:endParaRPr lang="en-US" kern="0" dirty="0">
              <a:solidFill>
                <a:srgbClr val="505050"/>
              </a:solidFill>
              <a:latin typeface="Segoe UI"/>
            </a:endParaRPr>
          </a:p>
        </p:txBody>
      </p:sp>
      <p:sp>
        <p:nvSpPr>
          <p:cNvPr id="18" name="Rectangle: Rounded Corners 17"/>
          <p:cNvSpPr/>
          <p:nvPr/>
        </p:nvSpPr>
        <p:spPr bwMode="auto">
          <a:xfrm>
            <a:off x="4642470" y="1667963"/>
            <a:ext cx="4201991" cy="756598"/>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Hyper-V Container</a:t>
            </a:r>
          </a:p>
          <a:p>
            <a:pPr algn="ctr" defTabSz="685577" fontAlgn="base">
              <a:spcBef>
                <a:spcPct val="0"/>
              </a:spcBef>
              <a:spcAft>
                <a:spcPct val="0"/>
              </a:spcAft>
              <a:defRPr/>
            </a:pPr>
            <a:r>
              <a:rPr lang="en-US" b="1" kern="0" dirty="0">
                <a:solidFill>
                  <a:srgbClr val="505050"/>
                </a:solidFill>
                <a:latin typeface="Segoe UI"/>
              </a:rPr>
              <a:t>~1.75 seconds</a:t>
            </a:r>
            <a:endParaRPr lang="en-US" kern="0" dirty="0">
              <a:solidFill>
                <a:srgbClr val="505050"/>
              </a:solidFill>
              <a:latin typeface="Segoe UI"/>
            </a:endParaRPr>
          </a:p>
        </p:txBody>
      </p:sp>
      <p:sp>
        <p:nvSpPr>
          <p:cNvPr id="19" name="Rectangle: Rounded Corners 18"/>
          <p:cNvSpPr/>
          <p:nvPr/>
        </p:nvSpPr>
        <p:spPr bwMode="auto">
          <a:xfrm>
            <a:off x="201931" y="3173434"/>
            <a:ext cx="8741880" cy="1936997"/>
          </a:xfrm>
          <a:prstGeom prst="round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t" anchorCtr="0" compatLnSpc="1">
            <a:prstTxWarp prst="textNoShape">
              <a:avLst/>
            </a:prstTxWarp>
          </a:bodyPr>
          <a:lstStyle/>
          <a:p>
            <a:pPr algn="ctr" defTabSz="685577" fontAlgn="base">
              <a:spcBef>
                <a:spcPct val="0"/>
              </a:spcBef>
              <a:spcAft>
                <a:spcPct val="0"/>
              </a:spcAft>
              <a:defRPr/>
            </a:pPr>
            <a:r>
              <a:rPr lang="en-US" sz="2353" kern="0" dirty="0" err="1">
                <a:gradFill>
                  <a:gsLst>
                    <a:gs pos="5439">
                      <a:srgbClr val="F8F8F8"/>
                    </a:gs>
                    <a:gs pos="10000">
                      <a:srgbClr val="F8F8F8"/>
                    </a:gs>
                  </a:gsLst>
                  <a:lin ang="5400000" scaled="0"/>
                </a:gradFill>
                <a:latin typeface="Segoe UI"/>
              </a:rPr>
              <a:t>NodeJS</a:t>
            </a:r>
            <a:r>
              <a:rPr lang="en-US" sz="2353" kern="0" dirty="0">
                <a:gradFill>
                  <a:gsLst>
                    <a:gs pos="5439">
                      <a:srgbClr val="F8F8F8"/>
                    </a:gs>
                    <a:gs pos="10000">
                      <a:srgbClr val="F8F8F8"/>
                    </a:gs>
                  </a:gsLst>
                  <a:lin ang="5400000" scaled="0"/>
                </a:gradFill>
                <a:latin typeface="Segoe UI"/>
              </a:rPr>
              <a:t> with Windows Server Core</a:t>
            </a:r>
          </a:p>
        </p:txBody>
      </p:sp>
      <p:sp>
        <p:nvSpPr>
          <p:cNvPr id="20" name="Rectangle: Rounded Corners 19"/>
          <p:cNvSpPr/>
          <p:nvPr/>
        </p:nvSpPr>
        <p:spPr bwMode="auto">
          <a:xfrm>
            <a:off x="300412" y="3649921"/>
            <a:ext cx="4201991" cy="733331"/>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Windows Server Container</a:t>
            </a:r>
          </a:p>
          <a:p>
            <a:pPr algn="ctr" defTabSz="685577" fontAlgn="base">
              <a:spcBef>
                <a:spcPct val="0"/>
              </a:spcBef>
              <a:spcAft>
                <a:spcPct val="0"/>
              </a:spcAft>
              <a:defRPr/>
            </a:pPr>
            <a:r>
              <a:rPr lang="en-US" b="1" kern="0" dirty="0">
                <a:solidFill>
                  <a:srgbClr val="505050"/>
                </a:solidFill>
                <a:latin typeface="Segoe UI"/>
              </a:rPr>
              <a:t>~1 second</a:t>
            </a:r>
            <a:endParaRPr lang="en-US" kern="0" dirty="0">
              <a:solidFill>
                <a:srgbClr val="505050"/>
              </a:solidFill>
              <a:latin typeface="Segoe UI"/>
            </a:endParaRPr>
          </a:p>
        </p:txBody>
      </p:sp>
      <p:sp>
        <p:nvSpPr>
          <p:cNvPr id="21" name="Rectangle: Rounded Corners 20"/>
          <p:cNvSpPr/>
          <p:nvPr/>
        </p:nvSpPr>
        <p:spPr bwMode="auto">
          <a:xfrm>
            <a:off x="300412" y="4524191"/>
            <a:ext cx="8544920" cy="431769"/>
          </a:xfrm>
          <a:prstGeom prst="roundRect">
            <a:avLst>
              <a:gd name="adj" fmla="val 41746"/>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A virtual machine takes ~</a:t>
            </a:r>
            <a:r>
              <a:rPr lang="en-US" b="1" kern="0" dirty="0">
                <a:solidFill>
                  <a:srgbClr val="505050"/>
                </a:solidFill>
                <a:latin typeface="Segoe UI"/>
              </a:rPr>
              <a:t>5 seconds to over a min</a:t>
            </a:r>
            <a:endParaRPr lang="en-US" kern="0" dirty="0">
              <a:solidFill>
                <a:srgbClr val="505050"/>
              </a:solidFill>
              <a:latin typeface="Segoe UI"/>
            </a:endParaRPr>
          </a:p>
        </p:txBody>
      </p:sp>
      <p:sp>
        <p:nvSpPr>
          <p:cNvPr id="22" name="Rectangle: Rounded Corners 21"/>
          <p:cNvSpPr/>
          <p:nvPr/>
        </p:nvSpPr>
        <p:spPr bwMode="auto">
          <a:xfrm>
            <a:off x="4643340" y="3639099"/>
            <a:ext cx="4201991" cy="756598"/>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Hyper-V Container</a:t>
            </a:r>
          </a:p>
          <a:p>
            <a:pPr algn="ctr" defTabSz="685577" fontAlgn="base">
              <a:spcBef>
                <a:spcPct val="0"/>
              </a:spcBef>
              <a:spcAft>
                <a:spcPct val="0"/>
              </a:spcAft>
              <a:defRPr/>
            </a:pPr>
            <a:r>
              <a:rPr lang="en-US" b="1" kern="0" dirty="0">
                <a:solidFill>
                  <a:srgbClr val="505050"/>
                </a:solidFill>
                <a:latin typeface="Segoe UI"/>
              </a:rPr>
              <a:t>~3.3 seconds</a:t>
            </a:r>
            <a:endParaRPr lang="en-US" kern="0" dirty="0">
              <a:solidFill>
                <a:srgbClr val="505050"/>
              </a:solidFill>
              <a:latin typeface="Segoe UI"/>
            </a:endParaRPr>
          </a:p>
        </p:txBody>
      </p:sp>
    </p:spTree>
    <p:extLst>
      <p:ext uri="{BB962C8B-B14F-4D97-AF65-F5344CB8AC3E}">
        <p14:creationId xmlns:p14="http://schemas.microsoft.com/office/powerpoint/2010/main" val="407031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Image Registry</a:t>
            </a:r>
          </a:p>
        </p:txBody>
      </p:sp>
      <p:sp>
        <p:nvSpPr>
          <p:cNvPr id="161" name="Title 2"/>
          <p:cNvSpPr txBox="1">
            <a:spLocks/>
          </p:cNvSpPr>
          <p:nvPr/>
        </p:nvSpPr>
        <p:spPr>
          <a:xfrm>
            <a:off x="201931" y="217468"/>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defRPr/>
            </a:pPr>
            <a:endParaRPr lang="en-US" sz="3529" spc="-75" dirty="0">
              <a:gradFill>
                <a:gsLst>
                  <a:gs pos="1250">
                    <a:srgbClr val="505050"/>
                  </a:gs>
                  <a:gs pos="100000">
                    <a:srgbClr val="505050"/>
                  </a:gs>
                </a:gsLst>
                <a:lin ang="5400000" scaled="0"/>
              </a:gradFill>
              <a:latin typeface="Segoe UI Light"/>
            </a:endParaRPr>
          </a:p>
        </p:txBody>
      </p:sp>
      <p:sp>
        <p:nvSpPr>
          <p:cNvPr id="162" name="Text Placeholder 1"/>
          <p:cNvSpPr txBox="1">
            <a:spLocks/>
          </p:cNvSpPr>
          <p:nvPr/>
        </p:nvSpPr>
        <p:spPr>
          <a:xfrm>
            <a:off x="145903" y="1200679"/>
            <a:ext cx="3249540" cy="1991670"/>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2941" dirty="0">
                <a:gradFill>
                  <a:gsLst>
                    <a:gs pos="1250">
                      <a:srgbClr val="D83B01"/>
                    </a:gs>
                    <a:gs pos="99000">
                      <a:srgbClr val="D83B01"/>
                    </a:gs>
                  </a:gsLst>
                  <a:lin ang="5400000" scaled="0"/>
                </a:gradFill>
                <a:latin typeface="Segoe UI Light"/>
              </a:rPr>
              <a:t>What is a registry?</a:t>
            </a:r>
          </a:p>
          <a:p>
            <a:pPr lvl="1" defTabSz="685775">
              <a:defRPr/>
            </a:pPr>
            <a:r>
              <a:rPr lang="en-US" sz="1471" dirty="0">
                <a:gradFill>
                  <a:gsLst>
                    <a:gs pos="1250">
                      <a:srgbClr val="505050"/>
                    </a:gs>
                    <a:gs pos="100000">
                      <a:srgbClr val="505050"/>
                    </a:gs>
                  </a:gsLst>
                  <a:lin ang="5400000" scaled="0"/>
                </a:gradFill>
                <a:latin typeface="Segoe UI"/>
              </a:rPr>
              <a:t>Stores container images</a:t>
            </a:r>
          </a:p>
          <a:p>
            <a:pPr marL="168073" lvl="2" defTabSz="685775">
              <a:defRPr/>
            </a:pPr>
            <a:r>
              <a:rPr lang="en-US" sz="1471" dirty="0">
                <a:gradFill>
                  <a:gsLst>
                    <a:gs pos="1250">
                      <a:srgbClr val="505050"/>
                    </a:gs>
                    <a:gs pos="100000">
                      <a:srgbClr val="505050"/>
                    </a:gs>
                  </a:gsLst>
                  <a:lin ang="5400000" scaled="0"/>
                </a:gradFill>
                <a:latin typeface="Segoe UI"/>
              </a:rPr>
              <a:t>Images are </a:t>
            </a:r>
            <a:r>
              <a:rPr lang="en-US" sz="1471" b="1" dirty="0">
                <a:gradFill>
                  <a:gsLst>
                    <a:gs pos="1250">
                      <a:srgbClr val="505050"/>
                    </a:gs>
                    <a:gs pos="100000">
                      <a:srgbClr val="505050"/>
                    </a:gs>
                  </a:gsLst>
                  <a:lin ang="5400000" scaled="0"/>
                </a:gradFill>
                <a:latin typeface="Segoe UI"/>
              </a:rPr>
              <a:t>Pushed</a:t>
            </a:r>
            <a:r>
              <a:rPr lang="en-US" sz="1471" dirty="0">
                <a:gradFill>
                  <a:gsLst>
                    <a:gs pos="1250">
                      <a:srgbClr val="505050"/>
                    </a:gs>
                    <a:gs pos="100000">
                      <a:srgbClr val="505050"/>
                    </a:gs>
                  </a:gsLst>
                  <a:lin ang="5400000" scaled="0"/>
                </a:gradFill>
                <a:latin typeface="Segoe UI"/>
              </a:rPr>
              <a:t> into a registry</a:t>
            </a:r>
          </a:p>
          <a:p>
            <a:pPr marL="168073" lvl="2" defTabSz="685775">
              <a:defRPr/>
            </a:pPr>
            <a:r>
              <a:rPr lang="en-US" sz="1471" dirty="0">
                <a:gradFill>
                  <a:gsLst>
                    <a:gs pos="1250">
                      <a:srgbClr val="505050"/>
                    </a:gs>
                    <a:gs pos="100000">
                      <a:srgbClr val="505050"/>
                    </a:gs>
                  </a:gsLst>
                  <a:lin ang="5400000" scaled="0"/>
                </a:gradFill>
                <a:latin typeface="Segoe UI"/>
              </a:rPr>
              <a:t>Images are </a:t>
            </a:r>
            <a:r>
              <a:rPr lang="en-US" sz="1471" b="1" dirty="0">
                <a:gradFill>
                  <a:gsLst>
                    <a:gs pos="1250">
                      <a:srgbClr val="505050"/>
                    </a:gs>
                    <a:gs pos="100000">
                      <a:srgbClr val="505050"/>
                    </a:gs>
                  </a:gsLst>
                  <a:lin ang="5400000" scaled="0"/>
                </a:gradFill>
                <a:latin typeface="Segoe UI"/>
              </a:rPr>
              <a:t>Pulled</a:t>
            </a:r>
            <a:r>
              <a:rPr lang="en-US" sz="1471" dirty="0">
                <a:gradFill>
                  <a:gsLst>
                    <a:gs pos="1250">
                      <a:srgbClr val="505050"/>
                    </a:gs>
                    <a:gs pos="100000">
                      <a:srgbClr val="505050"/>
                    </a:gs>
                  </a:gsLst>
                  <a:lin ang="5400000" scaled="0"/>
                </a:gradFill>
                <a:latin typeface="Segoe UI"/>
              </a:rPr>
              <a:t> from a registry</a:t>
            </a:r>
          </a:p>
          <a:p>
            <a:pPr marL="168073" lvl="2" defTabSz="685775">
              <a:defRPr/>
            </a:pPr>
            <a:r>
              <a:rPr lang="en-US" sz="1471" dirty="0">
                <a:gradFill>
                  <a:gsLst>
                    <a:gs pos="1250">
                      <a:srgbClr val="505050"/>
                    </a:gs>
                    <a:gs pos="100000">
                      <a:srgbClr val="505050"/>
                    </a:gs>
                  </a:gsLst>
                  <a:lin ang="5400000" scaled="0"/>
                </a:gradFill>
                <a:latin typeface="Segoe UI"/>
              </a:rPr>
              <a:t>Images are </a:t>
            </a:r>
            <a:r>
              <a:rPr lang="en-US" sz="1471" b="1" dirty="0">
                <a:gradFill>
                  <a:gsLst>
                    <a:gs pos="1250">
                      <a:srgbClr val="505050"/>
                    </a:gs>
                    <a:gs pos="100000">
                      <a:srgbClr val="505050"/>
                    </a:gs>
                  </a:gsLst>
                  <a:lin ang="5400000" scaled="0"/>
                </a:gradFill>
                <a:latin typeface="Segoe UI"/>
              </a:rPr>
              <a:t>Searched</a:t>
            </a:r>
            <a:r>
              <a:rPr lang="en-US" sz="1471" dirty="0">
                <a:gradFill>
                  <a:gsLst>
                    <a:gs pos="1250">
                      <a:srgbClr val="505050"/>
                    </a:gs>
                    <a:gs pos="100000">
                      <a:srgbClr val="505050"/>
                    </a:gs>
                  </a:gsLst>
                  <a:lin ang="5400000" scaled="0"/>
                </a:gradFill>
                <a:latin typeface="Segoe UI"/>
              </a:rPr>
              <a:t> for within a registry</a:t>
            </a:r>
          </a:p>
          <a:p>
            <a:pPr marL="168073" lvl="2" defTabSz="685775">
              <a:defRPr/>
            </a:pPr>
            <a:endParaRPr lang="en-US" sz="1471" dirty="0">
              <a:gradFill>
                <a:gsLst>
                  <a:gs pos="1250">
                    <a:srgbClr val="505050"/>
                  </a:gs>
                  <a:gs pos="100000">
                    <a:srgbClr val="505050"/>
                  </a:gs>
                </a:gsLst>
                <a:lin ang="5400000" scaled="0"/>
              </a:gradFill>
              <a:latin typeface="Segoe UI"/>
            </a:endParaRPr>
          </a:p>
        </p:txBody>
      </p:sp>
      <p:grpSp>
        <p:nvGrpSpPr>
          <p:cNvPr id="163" name="Group 162"/>
          <p:cNvGrpSpPr/>
          <p:nvPr/>
        </p:nvGrpSpPr>
        <p:grpSpPr>
          <a:xfrm>
            <a:off x="1917781" y="3813309"/>
            <a:ext cx="1365609" cy="461150"/>
            <a:chOff x="2582967" y="5186515"/>
            <a:chExt cx="1857323" cy="627195"/>
          </a:xfrm>
        </p:grpSpPr>
        <p:sp>
          <p:nvSpPr>
            <p:cNvPr id="164" name="Arrow: Right 163"/>
            <p:cNvSpPr/>
            <p:nvPr/>
          </p:nvSpPr>
          <p:spPr bwMode="auto">
            <a:xfrm>
              <a:off x="2582967" y="5186515"/>
              <a:ext cx="1857323" cy="627195"/>
            </a:xfrm>
            <a:prstGeom prst="rightArrow">
              <a:avLst>
                <a:gd name="adj1" fmla="val 53471"/>
                <a:gd name="adj2" fmla="val 48264"/>
              </a:avLst>
            </a:prstGeom>
            <a:solidFill>
              <a:srgbClr val="FFFFFF"/>
            </a:solidFill>
            <a:ln w="10795" cap="flat" cmpd="sng" algn="ctr">
              <a:solidFill>
                <a:srgbClr val="D83B01"/>
              </a:solidFill>
              <a:prstDash val="sysDot"/>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165" name="Group 164"/>
            <p:cNvGrpSpPr/>
            <p:nvPr/>
          </p:nvGrpSpPr>
          <p:grpSpPr>
            <a:xfrm>
              <a:off x="3069154" y="5305782"/>
              <a:ext cx="700163" cy="366924"/>
              <a:chOff x="5426785" y="5707062"/>
              <a:chExt cx="700163" cy="366924"/>
            </a:xfrm>
          </p:grpSpPr>
          <p:sp>
            <p:nvSpPr>
              <p:cNvPr id="166" name="Rectangle 165"/>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 name="Right Bracket 166"/>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168" name="Left Bracket 167"/>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grpSp>
        <p:nvGrpSpPr>
          <p:cNvPr id="169" name="Group 168"/>
          <p:cNvGrpSpPr/>
          <p:nvPr/>
        </p:nvGrpSpPr>
        <p:grpSpPr>
          <a:xfrm>
            <a:off x="426035" y="3468175"/>
            <a:ext cx="1326002" cy="920345"/>
            <a:chOff x="1091989" y="3027487"/>
            <a:chExt cx="1803454" cy="1251732"/>
          </a:xfrm>
        </p:grpSpPr>
        <p:sp>
          <p:nvSpPr>
            <p:cNvPr id="170"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lumMod val="85000"/>
              </a:srgbClr>
            </a:solidFill>
            <a:ln>
              <a:noFill/>
            </a:ln>
          </p:spPr>
          <p:txBody>
            <a:bodyPr vert="horz" wrap="square" lIns="65891" tIns="32945" rIns="65891" bIns="32945" numCol="1" anchor="t" anchorCtr="0" compatLnSpc="1">
              <a:prstTxWarp prst="textNoShape">
                <a:avLst/>
              </a:prstTxWarp>
            </a:bodyPr>
            <a:lstStyle/>
            <a:p>
              <a:pPr defTabSz="672008">
                <a:defRPr/>
              </a:pPr>
              <a:endParaRPr lang="en-US" sz="1298" kern="0">
                <a:solidFill>
                  <a:srgbClr val="505050"/>
                </a:solidFill>
                <a:latin typeface="Segoe UI"/>
              </a:endParaRPr>
            </a:p>
          </p:txBody>
        </p:sp>
        <p:grpSp>
          <p:nvGrpSpPr>
            <p:cNvPr id="171" name="Group 4"/>
            <p:cNvGrpSpPr>
              <a:grpSpLocks noChangeAspect="1"/>
            </p:cNvGrpSpPr>
            <p:nvPr/>
          </p:nvGrpSpPr>
          <p:grpSpPr bwMode="auto">
            <a:xfrm>
              <a:off x="1091989" y="3557811"/>
              <a:ext cx="1314808" cy="721407"/>
              <a:chOff x="1282" y="1466"/>
              <a:chExt cx="1212" cy="665"/>
            </a:xfrm>
          </p:grpSpPr>
          <p:sp>
            <p:nvSpPr>
              <p:cNvPr id="184"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5"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6"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7"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8"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9" name="Rectangle 10"/>
              <p:cNvSpPr>
                <a:spLocks noChangeArrowheads="1"/>
              </p:cNvSpPr>
              <p:nvPr/>
            </p:nvSpPr>
            <p:spPr bwMode="auto">
              <a:xfrm>
                <a:off x="1282" y="2095"/>
                <a:ext cx="932" cy="35"/>
              </a:xfrm>
              <a:prstGeom prst="rect">
                <a:avLst/>
              </a:prstGeom>
              <a:solidFill>
                <a:srgbClr val="FFFFFF">
                  <a:lumMod val="6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90"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91"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grpSp>
        <p:grpSp>
          <p:nvGrpSpPr>
            <p:cNvPr id="172" name="Group 171"/>
            <p:cNvGrpSpPr/>
            <p:nvPr/>
          </p:nvGrpSpPr>
          <p:grpSpPr>
            <a:xfrm>
              <a:off x="1242241" y="3635897"/>
              <a:ext cx="312619" cy="305519"/>
              <a:chOff x="853289" y="2685914"/>
              <a:chExt cx="457478" cy="447088"/>
            </a:xfrm>
          </p:grpSpPr>
          <p:grpSp>
            <p:nvGrpSpPr>
              <p:cNvPr id="179" name="Group 178"/>
              <p:cNvGrpSpPr/>
              <p:nvPr/>
            </p:nvGrpSpPr>
            <p:grpSpPr>
              <a:xfrm>
                <a:off x="933495" y="2733930"/>
                <a:ext cx="316523" cy="355206"/>
                <a:chOff x="2304394" y="2806764"/>
                <a:chExt cx="203894" cy="228812"/>
              </a:xfrm>
              <a:solidFill>
                <a:srgbClr val="00188F"/>
              </a:solidFill>
            </p:grpSpPr>
            <p:sp>
              <p:nvSpPr>
                <p:cNvPr id="18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grpSp>
          <p:sp>
            <p:nvSpPr>
              <p:cNvPr id="180" name="Rounded Rectangle 41"/>
              <p:cNvSpPr/>
              <p:nvPr/>
            </p:nvSpPr>
            <p:spPr bwMode="auto">
              <a:xfrm>
                <a:off x="853289" y="2685914"/>
                <a:ext cx="457478" cy="447088"/>
              </a:xfrm>
              <a:prstGeom prst="roundRect">
                <a:avLst/>
              </a:prstGeom>
              <a:noFill/>
              <a:ln w="28575" cap="flat" cmpd="sng" algn="ctr">
                <a:solidFill>
                  <a:srgbClr val="333333"/>
                </a:solidFill>
                <a:prstDash val="solid"/>
                <a:headEnd type="none" w="med" len="med"/>
                <a:tailEnd type="none" w="med" len="med"/>
              </a:ln>
              <a:effectLst/>
            </p:spPr>
            <p:txBody>
              <a:bodyPr rot="0" spcFirstLastPara="0" vertOverflow="overflow" horzOverflow="overflow" vert="horz" wrap="square" lIns="131783" tIns="105426" rIns="131783" bIns="105426"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3" name="Group 172"/>
            <p:cNvGrpSpPr/>
            <p:nvPr/>
          </p:nvGrpSpPr>
          <p:grpSpPr>
            <a:xfrm>
              <a:off x="1606976" y="3636668"/>
              <a:ext cx="312619" cy="305519"/>
              <a:chOff x="853289" y="2685914"/>
              <a:chExt cx="457478" cy="447088"/>
            </a:xfrm>
          </p:grpSpPr>
          <p:grpSp>
            <p:nvGrpSpPr>
              <p:cNvPr id="174" name="Group 173"/>
              <p:cNvGrpSpPr/>
              <p:nvPr/>
            </p:nvGrpSpPr>
            <p:grpSpPr>
              <a:xfrm>
                <a:off x="933495" y="2733930"/>
                <a:ext cx="316523" cy="355206"/>
                <a:chOff x="2304394" y="2806764"/>
                <a:chExt cx="203894" cy="228812"/>
              </a:xfrm>
              <a:solidFill>
                <a:srgbClr val="00188F"/>
              </a:solidFill>
            </p:grpSpPr>
            <p:sp>
              <p:nvSpPr>
                <p:cNvPr id="1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grpSp>
          <p:sp>
            <p:nvSpPr>
              <p:cNvPr id="175" name="Rounded Rectangle 285"/>
              <p:cNvSpPr/>
              <p:nvPr/>
            </p:nvSpPr>
            <p:spPr bwMode="auto">
              <a:xfrm>
                <a:off x="853289" y="2685914"/>
                <a:ext cx="457478" cy="447088"/>
              </a:xfrm>
              <a:prstGeom prst="roundRect">
                <a:avLst/>
              </a:prstGeom>
              <a:noFill/>
              <a:ln w="28575" cap="flat" cmpd="sng" algn="ctr">
                <a:solidFill>
                  <a:srgbClr val="333333"/>
                </a:solidFill>
                <a:prstDash val="solid"/>
                <a:headEnd type="none" w="med" len="med"/>
                <a:tailEnd type="none" w="med" len="med"/>
              </a:ln>
              <a:effectLst/>
            </p:spPr>
            <p:txBody>
              <a:bodyPr rot="0" spcFirstLastPara="0" vertOverflow="overflow" horzOverflow="overflow" vert="horz" wrap="square" lIns="131783" tIns="105426" rIns="131783" bIns="105426"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92" name="Group 191"/>
          <p:cNvGrpSpPr/>
          <p:nvPr/>
        </p:nvGrpSpPr>
        <p:grpSpPr>
          <a:xfrm>
            <a:off x="536509" y="3915513"/>
            <a:ext cx="229856" cy="224635"/>
            <a:chOff x="160801" y="4317457"/>
            <a:chExt cx="457478" cy="447088"/>
          </a:xfrm>
        </p:grpSpPr>
        <p:sp>
          <p:nvSpPr>
            <p:cNvPr id="193" name="Rounded Rectangle 580"/>
            <p:cNvSpPr/>
            <p:nvPr/>
          </p:nvSpPr>
          <p:spPr bwMode="auto">
            <a:xfrm>
              <a:off x="160801" y="4317457"/>
              <a:ext cx="457478" cy="447088"/>
            </a:xfrm>
            <a:prstGeom prst="round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31783" tIns="105426" rIns="131783" bIns="105426"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4" name="Group 193"/>
            <p:cNvGrpSpPr/>
            <p:nvPr/>
          </p:nvGrpSpPr>
          <p:grpSpPr>
            <a:xfrm>
              <a:off x="241006" y="4365473"/>
              <a:ext cx="316523" cy="355206"/>
              <a:chOff x="2304394" y="2806764"/>
              <a:chExt cx="203894" cy="228812"/>
            </a:xfrm>
            <a:solidFill>
              <a:srgbClr val="00188F"/>
            </a:solidFill>
          </p:grpSpPr>
          <p:sp>
            <p:nvSpPr>
              <p:cNvPr id="19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9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9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grpSp>
      </p:grpSp>
      <p:grpSp>
        <p:nvGrpSpPr>
          <p:cNvPr id="198" name="Group 197"/>
          <p:cNvGrpSpPr/>
          <p:nvPr/>
        </p:nvGrpSpPr>
        <p:grpSpPr>
          <a:xfrm>
            <a:off x="3283390" y="2571750"/>
            <a:ext cx="2633248" cy="2521195"/>
            <a:chOff x="4694237" y="3497262"/>
            <a:chExt cx="3581400" cy="3429000"/>
          </a:xfrm>
        </p:grpSpPr>
        <p:sp>
          <p:nvSpPr>
            <p:cNvPr id="199" name="Rectangle: Rounded Corners 198"/>
            <p:cNvSpPr/>
            <p:nvPr/>
          </p:nvSpPr>
          <p:spPr bwMode="auto">
            <a:xfrm>
              <a:off x="4694237" y="3497262"/>
              <a:ext cx="3581400" cy="3429000"/>
            </a:xfrm>
            <a:prstGeom prst="roundRect">
              <a:avLst/>
            </a:prstGeom>
            <a:solidFill>
              <a:srgbClr val="FFFFFF"/>
            </a:solidFill>
            <a:ln w="10795" cap="flat" cmpd="sng" algn="ctr">
              <a:solidFill>
                <a:srgbClr val="D83B01"/>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200" name="Group 199"/>
            <p:cNvGrpSpPr/>
            <p:nvPr/>
          </p:nvGrpSpPr>
          <p:grpSpPr>
            <a:xfrm>
              <a:off x="4981518" y="6452336"/>
              <a:ext cx="700163" cy="366924"/>
              <a:chOff x="5426785" y="5707062"/>
              <a:chExt cx="700163" cy="366924"/>
            </a:xfrm>
          </p:grpSpPr>
          <p:sp>
            <p:nvSpPr>
              <p:cNvPr id="301" name="Rectangle 300"/>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ight Bracket 301"/>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303" name="Left Bracket 302"/>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1" name="Group 200"/>
            <p:cNvGrpSpPr/>
            <p:nvPr/>
          </p:nvGrpSpPr>
          <p:grpSpPr>
            <a:xfrm>
              <a:off x="4981518" y="5617953"/>
              <a:ext cx="700163" cy="366924"/>
              <a:chOff x="5426785" y="5707062"/>
              <a:chExt cx="700163" cy="366924"/>
            </a:xfrm>
          </p:grpSpPr>
          <p:sp>
            <p:nvSpPr>
              <p:cNvPr id="298" name="Rectangle 297"/>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Right Bracket 298"/>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300" name="Left Bracket 299"/>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2" name="Group 201"/>
            <p:cNvGrpSpPr/>
            <p:nvPr/>
          </p:nvGrpSpPr>
          <p:grpSpPr>
            <a:xfrm>
              <a:off x="4981518" y="5197947"/>
              <a:ext cx="700163" cy="366924"/>
              <a:chOff x="5426785" y="5707062"/>
              <a:chExt cx="700163" cy="366924"/>
            </a:xfrm>
          </p:grpSpPr>
          <p:sp>
            <p:nvSpPr>
              <p:cNvPr id="295" name="Rectangle 294"/>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ight Bracket 295"/>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97" name="Left Bracket 296"/>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3" name="Group 202"/>
            <p:cNvGrpSpPr/>
            <p:nvPr/>
          </p:nvGrpSpPr>
          <p:grpSpPr>
            <a:xfrm>
              <a:off x="4981518" y="4786859"/>
              <a:ext cx="700163" cy="366924"/>
              <a:chOff x="5426785" y="5707062"/>
              <a:chExt cx="700163" cy="366924"/>
            </a:xfrm>
          </p:grpSpPr>
          <p:sp>
            <p:nvSpPr>
              <p:cNvPr id="292" name="Rectangle 291"/>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3" name="Right Bracket 292"/>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94" name="Left Bracket 293"/>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4" name="Group 203"/>
            <p:cNvGrpSpPr/>
            <p:nvPr/>
          </p:nvGrpSpPr>
          <p:grpSpPr>
            <a:xfrm>
              <a:off x="5748446" y="6452336"/>
              <a:ext cx="700163" cy="366924"/>
              <a:chOff x="5426785" y="5707062"/>
              <a:chExt cx="700163" cy="366924"/>
            </a:xfrm>
          </p:grpSpPr>
          <p:sp>
            <p:nvSpPr>
              <p:cNvPr id="289" name="Rectangle 288"/>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0" name="Right Bracket 289"/>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91" name="Left Bracket 290"/>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5" name="Group 204"/>
            <p:cNvGrpSpPr/>
            <p:nvPr/>
          </p:nvGrpSpPr>
          <p:grpSpPr>
            <a:xfrm>
              <a:off x="5748446" y="6042149"/>
              <a:ext cx="700163" cy="366924"/>
              <a:chOff x="5426785" y="5707062"/>
              <a:chExt cx="700163" cy="366924"/>
            </a:xfrm>
          </p:grpSpPr>
          <p:sp>
            <p:nvSpPr>
              <p:cNvPr id="286" name="Rectangle 285"/>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Right Bracket 286"/>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88" name="Left Bracket 287"/>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6" name="Group 205"/>
            <p:cNvGrpSpPr/>
            <p:nvPr/>
          </p:nvGrpSpPr>
          <p:grpSpPr>
            <a:xfrm>
              <a:off x="6518413" y="6042149"/>
              <a:ext cx="700163" cy="366924"/>
              <a:chOff x="5426785" y="5707062"/>
              <a:chExt cx="700163" cy="366924"/>
            </a:xfrm>
          </p:grpSpPr>
          <p:sp>
            <p:nvSpPr>
              <p:cNvPr id="283" name="Rectangle 282"/>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ight Bracket 283"/>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85" name="Left Bracket 284"/>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7" name="Group 206"/>
            <p:cNvGrpSpPr/>
            <p:nvPr/>
          </p:nvGrpSpPr>
          <p:grpSpPr>
            <a:xfrm>
              <a:off x="6518413" y="4786859"/>
              <a:ext cx="700163" cy="366924"/>
              <a:chOff x="5426785" y="5707062"/>
              <a:chExt cx="700163" cy="366924"/>
            </a:xfrm>
          </p:grpSpPr>
          <p:sp>
            <p:nvSpPr>
              <p:cNvPr id="280" name="Rectangle 279"/>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ight Bracket 280"/>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82" name="Left Bracket 281"/>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8" name="Group 207"/>
            <p:cNvGrpSpPr/>
            <p:nvPr/>
          </p:nvGrpSpPr>
          <p:grpSpPr>
            <a:xfrm>
              <a:off x="6518413" y="3957440"/>
              <a:ext cx="700163" cy="366924"/>
              <a:chOff x="5426785" y="5707062"/>
              <a:chExt cx="700163" cy="366924"/>
            </a:xfrm>
          </p:grpSpPr>
          <p:sp>
            <p:nvSpPr>
              <p:cNvPr id="277" name="Rectangle 276"/>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ight Bracket 277"/>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79" name="Left Bracket 278"/>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9" name="Group 208"/>
            <p:cNvGrpSpPr/>
            <p:nvPr/>
          </p:nvGrpSpPr>
          <p:grpSpPr>
            <a:xfrm>
              <a:off x="7284774" y="6452336"/>
              <a:ext cx="700163" cy="366924"/>
              <a:chOff x="5426785" y="5707062"/>
              <a:chExt cx="700163" cy="366924"/>
            </a:xfrm>
          </p:grpSpPr>
          <p:sp>
            <p:nvSpPr>
              <p:cNvPr id="274" name="Rectangle 273"/>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ight Bracket 274"/>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76" name="Left Bracket 275"/>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0" name="Group 209"/>
            <p:cNvGrpSpPr/>
            <p:nvPr/>
          </p:nvGrpSpPr>
          <p:grpSpPr>
            <a:xfrm>
              <a:off x="7284774" y="6042149"/>
              <a:ext cx="700163" cy="366924"/>
              <a:chOff x="5426785" y="5707062"/>
              <a:chExt cx="700163" cy="366924"/>
            </a:xfrm>
          </p:grpSpPr>
          <p:sp>
            <p:nvSpPr>
              <p:cNvPr id="271" name="Rectangle 270"/>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ight Bracket 271"/>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73" name="Left Bracket 272"/>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1" name="Group 210"/>
            <p:cNvGrpSpPr/>
            <p:nvPr/>
          </p:nvGrpSpPr>
          <p:grpSpPr>
            <a:xfrm>
              <a:off x="7284774" y="4786859"/>
              <a:ext cx="700163" cy="366924"/>
              <a:chOff x="5426785" y="5707062"/>
              <a:chExt cx="700163" cy="366924"/>
            </a:xfrm>
          </p:grpSpPr>
          <p:sp>
            <p:nvSpPr>
              <p:cNvPr id="268" name="Rectangle 267"/>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ight Bracket 268"/>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70" name="Left Bracket 269"/>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2" name="Group 211"/>
            <p:cNvGrpSpPr/>
            <p:nvPr/>
          </p:nvGrpSpPr>
          <p:grpSpPr>
            <a:xfrm>
              <a:off x="7284774" y="3957440"/>
              <a:ext cx="700163" cy="366924"/>
              <a:chOff x="5426785" y="5707062"/>
              <a:chExt cx="700163" cy="366924"/>
            </a:xfrm>
          </p:grpSpPr>
          <p:sp>
            <p:nvSpPr>
              <p:cNvPr id="265" name="Rectangle 264"/>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ight Bracket 265"/>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67" name="Left Bracket 266"/>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3" name="Group 212"/>
            <p:cNvGrpSpPr/>
            <p:nvPr/>
          </p:nvGrpSpPr>
          <p:grpSpPr>
            <a:xfrm>
              <a:off x="4981518" y="4370734"/>
              <a:ext cx="700163" cy="366924"/>
              <a:chOff x="4999037" y="5516300"/>
              <a:chExt cx="700163" cy="366924"/>
            </a:xfrm>
          </p:grpSpPr>
          <p:sp>
            <p:nvSpPr>
              <p:cNvPr id="262" name="Rectangle 261"/>
              <p:cNvSpPr/>
              <p:nvPr/>
            </p:nvSpPr>
            <p:spPr bwMode="auto">
              <a:xfrm>
                <a:off x="5010689" y="5527018"/>
                <a:ext cx="677419" cy="345332"/>
              </a:xfrm>
              <a:prstGeom prst="rect">
                <a:avLst/>
              </a:prstGeom>
              <a:solidFill>
                <a:srgbClr val="0078D7">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ight Bracket 262"/>
              <p:cNvSpPr/>
              <p:nvPr/>
            </p:nvSpPr>
            <p:spPr>
              <a:xfrm>
                <a:off x="5648769" y="5516300"/>
                <a:ext cx="50431" cy="366924"/>
              </a:xfrm>
              <a:prstGeom prst="righ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64" name="Left Bracket 263"/>
              <p:cNvSpPr/>
              <p:nvPr/>
            </p:nvSpPr>
            <p:spPr>
              <a:xfrm>
                <a:off x="4999037" y="5516300"/>
                <a:ext cx="50431" cy="366924"/>
              </a:xfrm>
              <a:prstGeom prst="lef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4" name="Group 213"/>
            <p:cNvGrpSpPr/>
            <p:nvPr/>
          </p:nvGrpSpPr>
          <p:grpSpPr>
            <a:xfrm>
              <a:off x="5748446" y="5197947"/>
              <a:ext cx="700163" cy="366924"/>
              <a:chOff x="4999037" y="5516300"/>
              <a:chExt cx="700163" cy="366924"/>
            </a:xfrm>
          </p:grpSpPr>
          <p:sp>
            <p:nvSpPr>
              <p:cNvPr id="259" name="Rectangle 258"/>
              <p:cNvSpPr/>
              <p:nvPr/>
            </p:nvSpPr>
            <p:spPr bwMode="auto">
              <a:xfrm>
                <a:off x="5010689" y="5527018"/>
                <a:ext cx="677419" cy="345332"/>
              </a:xfrm>
              <a:prstGeom prst="rect">
                <a:avLst/>
              </a:prstGeom>
              <a:solidFill>
                <a:srgbClr val="D83B01">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ight Bracket 259"/>
              <p:cNvSpPr/>
              <p:nvPr/>
            </p:nvSpPr>
            <p:spPr>
              <a:xfrm>
                <a:off x="5648769" y="5516300"/>
                <a:ext cx="50431" cy="366924"/>
              </a:xfrm>
              <a:prstGeom prst="righ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61" name="Left Bracket 260"/>
              <p:cNvSpPr/>
              <p:nvPr/>
            </p:nvSpPr>
            <p:spPr>
              <a:xfrm>
                <a:off x="4999037" y="5516300"/>
                <a:ext cx="50431" cy="366924"/>
              </a:xfrm>
              <a:prstGeom prst="lef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5" name="Group 214"/>
            <p:cNvGrpSpPr/>
            <p:nvPr/>
          </p:nvGrpSpPr>
          <p:grpSpPr>
            <a:xfrm>
              <a:off x="7284774" y="4370734"/>
              <a:ext cx="700163" cy="366924"/>
              <a:chOff x="4999037" y="5516300"/>
              <a:chExt cx="700163" cy="366924"/>
            </a:xfrm>
          </p:grpSpPr>
          <p:sp>
            <p:nvSpPr>
              <p:cNvPr id="256" name="Rectangle 255"/>
              <p:cNvSpPr/>
              <p:nvPr/>
            </p:nvSpPr>
            <p:spPr bwMode="auto">
              <a:xfrm>
                <a:off x="5010689" y="5527018"/>
                <a:ext cx="677419" cy="345332"/>
              </a:xfrm>
              <a:prstGeom prst="rect">
                <a:avLst/>
              </a:prstGeom>
              <a:solidFill>
                <a:srgbClr val="D83B01">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ight Bracket 256"/>
              <p:cNvSpPr/>
              <p:nvPr/>
            </p:nvSpPr>
            <p:spPr>
              <a:xfrm>
                <a:off x="5648769" y="5516300"/>
                <a:ext cx="50431" cy="366924"/>
              </a:xfrm>
              <a:prstGeom prst="righ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58" name="Left Bracket 257"/>
              <p:cNvSpPr/>
              <p:nvPr/>
            </p:nvSpPr>
            <p:spPr>
              <a:xfrm>
                <a:off x="4999037" y="5516300"/>
                <a:ext cx="50431" cy="366924"/>
              </a:xfrm>
              <a:prstGeom prst="lef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6" name="Group 215"/>
            <p:cNvGrpSpPr/>
            <p:nvPr/>
          </p:nvGrpSpPr>
          <p:grpSpPr>
            <a:xfrm>
              <a:off x="6518413" y="5617953"/>
              <a:ext cx="700163" cy="366924"/>
              <a:chOff x="4999037" y="5516300"/>
              <a:chExt cx="700163" cy="366924"/>
            </a:xfrm>
          </p:grpSpPr>
          <p:sp>
            <p:nvSpPr>
              <p:cNvPr id="253" name="Rectangle 252"/>
              <p:cNvSpPr/>
              <p:nvPr/>
            </p:nvSpPr>
            <p:spPr bwMode="auto">
              <a:xfrm>
                <a:off x="5010689" y="5527018"/>
                <a:ext cx="677419" cy="345332"/>
              </a:xfrm>
              <a:prstGeom prst="rect">
                <a:avLst/>
              </a:prstGeom>
              <a:solidFill>
                <a:srgbClr val="D83B01">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Right Bracket 253"/>
              <p:cNvSpPr/>
              <p:nvPr/>
            </p:nvSpPr>
            <p:spPr>
              <a:xfrm>
                <a:off x="5648769" y="5516300"/>
                <a:ext cx="50431" cy="366924"/>
              </a:xfrm>
              <a:prstGeom prst="righ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55" name="Left Bracket 254"/>
              <p:cNvSpPr/>
              <p:nvPr/>
            </p:nvSpPr>
            <p:spPr>
              <a:xfrm>
                <a:off x="4999037" y="5516300"/>
                <a:ext cx="50431" cy="366924"/>
              </a:xfrm>
              <a:prstGeom prst="lef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7" name="Group 216"/>
            <p:cNvGrpSpPr/>
            <p:nvPr/>
          </p:nvGrpSpPr>
          <p:grpSpPr>
            <a:xfrm>
              <a:off x="6518413" y="5197947"/>
              <a:ext cx="700163" cy="366924"/>
              <a:chOff x="4978314" y="6229744"/>
              <a:chExt cx="700163" cy="366924"/>
            </a:xfrm>
          </p:grpSpPr>
          <p:sp>
            <p:nvSpPr>
              <p:cNvPr id="250" name="Rectangle 249"/>
              <p:cNvSpPr/>
              <p:nvPr/>
            </p:nvSpPr>
            <p:spPr bwMode="auto">
              <a:xfrm>
                <a:off x="4989966" y="6240462"/>
                <a:ext cx="677419" cy="345332"/>
              </a:xfrm>
              <a:prstGeom prst="rect">
                <a:avLst/>
              </a:prstGeom>
              <a:solidFill>
                <a:srgbClr val="0078D7"/>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Right Bracket 250"/>
              <p:cNvSpPr/>
              <p:nvPr/>
            </p:nvSpPr>
            <p:spPr>
              <a:xfrm>
                <a:off x="5628046" y="6229744"/>
                <a:ext cx="50431" cy="366924"/>
              </a:xfrm>
              <a:prstGeom prst="rightBracket">
                <a:avLst/>
              </a:prstGeom>
              <a:noFill/>
              <a:ln w="28575" cap="flat" cmpd="sng" algn="ctr">
                <a:solidFill>
                  <a:srgbClr val="0078D7"/>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52" name="Left Bracket 251"/>
              <p:cNvSpPr/>
              <p:nvPr/>
            </p:nvSpPr>
            <p:spPr>
              <a:xfrm>
                <a:off x="4978314" y="6229744"/>
                <a:ext cx="50431" cy="366924"/>
              </a:xfrm>
              <a:prstGeom prst="leftBracket">
                <a:avLst/>
              </a:prstGeom>
              <a:noFill/>
              <a:ln w="28575" cap="flat" cmpd="sng" algn="ctr">
                <a:solidFill>
                  <a:srgbClr val="0078D7"/>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8" name="Group 217"/>
            <p:cNvGrpSpPr/>
            <p:nvPr/>
          </p:nvGrpSpPr>
          <p:grpSpPr>
            <a:xfrm>
              <a:off x="6518413" y="3540922"/>
              <a:ext cx="700163" cy="366924"/>
              <a:chOff x="6065837" y="5505426"/>
              <a:chExt cx="700163" cy="366924"/>
            </a:xfrm>
          </p:grpSpPr>
          <p:sp>
            <p:nvSpPr>
              <p:cNvPr id="247" name="Rectangle 246"/>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Right Bracket 247"/>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49" name="Left Bracket 248"/>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9" name="Group 218"/>
            <p:cNvGrpSpPr/>
            <p:nvPr/>
          </p:nvGrpSpPr>
          <p:grpSpPr>
            <a:xfrm>
              <a:off x="4981518" y="6042149"/>
              <a:ext cx="700163" cy="366924"/>
              <a:chOff x="6045114" y="6218870"/>
              <a:chExt cx="700163" cy="366924"/>
            </a:xfrm>
          </p:grpSpPr>
          <p:sp>
            <p:nvSpPr>
              <p:cNvPr id="244" name="Rectangle 243"/>
              <p:cNvSpPr/>
              <p:nvPr/>
            </p:nvSpPr>
            <p:spPr bwMode="auto">
              <a:xfrm>
                <a:off x="6056766" y="6229588"/>
                <a:ext cx="677419" cy="345332"/>
              </a:xfrm>
              <a:prstGeom prst="rect">
                <a:avLst/>
              </a:prstGeom>
              <a:solidFill>
                <a:srgbClr val="FF8C00"/>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ight Bracket 244"/>
              <p:cNvSpPr/>
              <p:nvPr/>
            </p:nvSpPr>
            <p:spPr>
              <a:xfrm>
                <a:off x="6694846" y="6218870"/>
                <a:ext cx="50431" cy="366924"/>
              </a:xfrm>
              <a:prstGeom prst="righ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46" name="Left Bracket 245"/>
              <p:cNvSpPr/>
              <p:nvPr/>
            </p:nvSpPr>
            <p:spPr>
              <a:xfrm>
                <a:off x="6045114" y="6218870"/>
                <a:ext cx="50431" cy="366924"/>
              </a:xfrm>
              <a:prstGeom prst="lef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0" name="Group 219"/>
            <p:cNvGrpSpPr/>
            <p:nvPr/>
          </p:nvGrpSpPr>
          <p:grpSpPr>
            <a:xfrm>
              <a:off x="6518413" y="6452336"/>
              <a:ext cx="700163" cy="366924"/>
              <a:chOff x="4999037" y="5516300"/>
              <a:chExt cx="700163" cy="366924"/>
            </a:xfrm>
          </p:grpSpPr>
          <p:sp>
            <p:nvSpPr>
              <p:cNvPr id="241" name="Rectangle 240"/>
              <p:cNvSpPr/>
              <p:nvPr/>
            </p:nvSpPr>
            <p:spPr bwMode="auto">
              <a:xfrm>
                <a:off x="5010689" y="5527018"/>
                <a:ext cx="677419" cy="345332"/>
              </a:xfrm>
              <a:prstGeom prst="rect">
                <a:avLst/>
              </a:prstGeom>
              <a:solidFill>
                <a:srgbClr val="0078D7">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ight Bracket 241"/>
              <p:cNvSpPr/>
              <p:nvPr/>
            </p:nvSpPr>
            <p:spPr>
              <a:xfrm>
                <a:off x="5648769" y="5516300"/>
                <a:ext cx="50431" cy="366924"/>
              </a:xfrm>
              <a:prstGeom prst="righ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43" name="Left Bracket 242"/>
              <p:cNvSpPr/>
              <p:nvPr/>
            </p:nvSpPr>
            <p:spPr>
              <a:xfrm>
                <a:off x="4999037" y="5516300"/>
                <a:ext cx="50431" cy="366924"/>
              </a:xfrm>
              <a:prstGeom prst="lef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1" name="Group 220"/>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40" name="Left Bracket 239"/>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2" name="Group 221"/>
            <p:cNvGrpSpPr/>
            <p:nvPr/>
          </p:nvGrpSpPr>
          <p:grpSpPr>
            <a:xfrm>
              <a:off x="7284774" y="5197947"/>
              <a:ext cx="700163" cy="366924"/>
              <a:chOff x="6045114" y="6218870"/>
              <a:chExt cx="700163" cy="366924"/>
            </a:xfrm>
          </p:grpSpPr>
          <p:sp>
            <p:nvSpPr>
              <p:cNvPr id="235" name="Rectangle 234"/>
              <p:cNvSpPr/>
              <p:nvPr/>
            </p:nvSpPr>
            <p:spPr bwMode="auto">
              <a:xfrm>
                <a:off x="6056766" y="6229588"/>
                <a:ext cx="677419" cy="345332"/>
              </a:xfrm>
              <a:prstGeom prst="rect">
                <a:avLst/>
              </a:prstGeom>
              <a:solidFill>
                <a:srgbClr val="FF8C00"/>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ight Bracket 235"/>
              <p:cNvSpPr/>
              <p:nvPr/>
            </p:nvSpPr>
            <p:spPr>
              <a:xfrm>
                <a:off x="6694846" y="6218870"/>
                <a:ext cx="50431" cy="366924"/>
              </a:xfrm>
              <a:prstGeom prst="righ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37" name="Left Bracket 236"/>
              <p:cNvSpPr/>
              <p:nvPr/>
            </p:nvSpPr>
            <p:spPr>
              <a:xfrm>
                <a:off x="6045114" y="6218870"/>
                <a:ext cx="50431" cy="366924"/>
              </a:xfrm>
              <a:prstGeom prst="lef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3" name="Group 222"/>
            <p:cNvGrpSpPr/>
            <p:nvPr/>
          </p:nvGrpSpPr>
          <p:grpSpPr>
            <a:xfrm>
              <a:off x="7284774" y="5617953"/>
              <a:ext cx="700163" cy="366924"/>
              <a:chOff x="6065837" y="5505426"/>
              <a:chExt cx="700163" cy="366924"/>
            </a:xfrm>
          </p:grpSpPr>
          <p:sp>
            <p:nvSpPr>
              <p:cNvPr id="232" name="Rectangle 231"/>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Right Bracket 232"/>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34" name="Left Bracket 233"/>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4" name="Group 223"/>
            <p:cNvGrpSpPr/>
            <p:nvPr/>
          </p:nvGrpSpPr>
          <p:grpSpPr>
            <a:xfrm>
              <a:off x="5748446" y="4786859"/>
              <a:ext cx="700163" cy="366924"/>
              <a:chOff x="6065837" y="5505426"/>
              <a:chExt cx="700163" cy="366924"/>
            </a:xfrm>
          </p:grpSpPr>
          <p:sp>
            <p:nvSpPr>
              <p:cNvPr id="229" name="Rectangle 228"/>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Right Bracket 229"/>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31" name="Left Bracket 230"/>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5" name="Group 224"/>
            <p:cNvGrpSpPr/>
            <p:nvPr/>
          </p:nvGrpSpPr>
          <p:grpSpPr>
            <a:xfrm>
              <a:off x="6518413" y="4370734"/>
              <a:ext cx="700163" cy="366924"/>
              <a:chOff x="4999037" y="5516300"/>
              <a:chExt cx="700163" cy="366924"/>
            </a:xfrm>
          </p:grpSpPr>
          <p:sp>
            <p:nvSpPr>
              <p:cNvPr id="226" name="Rectangle 225"/>
              <p:cNvSpPr/>
              <p:nvPr/>
            </p:nvSpPr>
            <p:spPr bwMode="auto">
              <a:xfrm>
                <a:off x="5010689" y="5527018"/>
                <a:ext cx="677419" cy="345332"/>
              </a:xfrm>
              <a:prstGeom prst="rect">
                <a:avLst/>
              </a:prstGeom>
              <a:solidFill>
                <a:srgbClr val="0078D7">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ight Bracket 226"/>
              <p:cNvSpPr/>
              <p:nvPr/>
            </p:nvSpPr>
            <p:spPr>
              <a:xfrm>
                <a:off x="5648769" y="5516300"/>
                <a:ext cx="50431" cy="366924"/>
              </a:xfrm>
              <a:prstGeom prst="righ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28" name="Left Bracket 227"/>
              <p:cNvSpPr/>
              <p:nvPr/>
            </p:nvSpPr>
            <p:spPr>
              <a:xfrm>
                <a:off x="4999037" y="5516300"/>
                <a:ext cx="50431" cy="366924"/>
              </a:xfrm>
              <a:prstGeom prst="lef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grpSp>
        <p:nvGrpSpPr>
          <p:cNvPr id="304" name="Group 303"/>
          <p:cNvGrpSpPr/>
          <p:nvPr/>
        </p:nvGrpSpPr>
        <p:grpSpPr>
          <a:xfrm>
            <a:off x="5965310" y="3794137"/>
            <a:ext cx="1351991" cy="461150"/>
            <a:chOff x="8113235" y="5159793"/>
            <a:chExt cx="1838802" cy="627195"/>
          </a:xfrm>
        </p:grpSpPr>
        <p:sp>
          <p:nvSpPr>
            <p:cNvPr id="305" name="Arrow: Right 304"/>
            <p:cNvSpPr/>
            <p:nvPr/>
          </p:nvSpPr>
          <p:spPr bwMode="auto">
            <a:xfrm>
              <a:off x="8113235" y="5159793"/>
              <a:ext cx="1838802" cy="627195"/>
            </a:xfrm>
            <a:prstGeom prst="rightArrow">
              <a:avLst>
                <a:gd name="adj1" fmla="val 53471"/>
                <a:gd name="adj2" fmla="val 48264"/>
              </a:avLst>
            </a:prstGeom>
            <a:solidFill>
              <a:srgbClr val="FFFFFF"/>
            </a:solidFill>
            <a:ln w="10795" cap="flat" cmpd="sng" algn="ctr">
              <a:solidFill>
                <a:srgbClr val="D83B01"/>
              </a:solidFill>
              <a:prstDash val="sysDot"/>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306" name="Group 305"/>
            <p:cNvGrpSpPr/>
            <p:nvPr/>
          </p:nvGrpSpPr>
          <p:grpSpPr>
            <a:xfrm>
              <a:off x="8504237" y="5280344"/>
              <a:ext cx="700163" cy="366924"/>
              <a:chOff x="5426785" y="5707062"/>
              <a:chExt cx="700163" cy="366924"/>
            </a:xfrm>
          </p:grpSpPr>
          <p:sp>
            <p:nvSpPr>
              <p:cNvPr id="307" name="Rectangle 306"/>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8" name="Right Bracket 307"/>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309" name="Left Bracket 308"/>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sp>
        <p:nvSpPr>
          <p:cNvPr id="310" name="Freeform 22"/>
          <p:cNvSpPr>
            <a:spLocks noChangeAspect="1" noEditPoints="1"/>
          </p:cNvSpPr>
          <p:nvPr/>
        </p:nvSpPr>
        <p:spPr bwMode="black">
          <a:xfrm>
            <a:off x="7380169" y="3372524"/>
            <a:ext cx="1535723" cy="958172"/>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65884" tIns="32942" rIns="65884" bIns="32942" numCol="1" anchor="t" anchorCtr="0" compatLnSpc="1">
            <a:prstTxWarp prst="textNoShape">
              <a:avLst/>
            </a:prstTxWarp>
          </a:bodyPr>
          <a:lstStyle/>
          <a:p>
            <a:pPr defTabSz="672290">
              <a:defRPr/>
            </a:pPr>
            <a:endParaRPr lang="en-US" sz="1297" kern="0">
              <a:solidFill>
                <a:srgbClr val="505050"/>
              </a:solidFill>
              <a:latin typeface="Segoe UI"/>
            </a:endParaRPr>
          </a:p>
        </p:txBody>
      </p:sp>
    </p:spTree>
    <p:extLst>
      <p:ext uri="{BB962C8B-B14F-4D97-AF65-F5344CB8AC3E}">
        <p14:creationId xmlns:p14="http://schemas.microsoft.com/office/powerpoint/2010/main" val="409672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Effect transition="in" filter="fade">
                                      <p:cBhvr>
                                        <p:cTn id="7" dur="500"/>
                                        <p:tgtEl>
                                          <p:spTgt spid="16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2">
                                            <p:txEl>
                                              <p:pRg st="1" end="1"/>
                                            </p:txEl>
                                          </p:spTgt>
                                        </p:tgtEl>
                                        <p:attrNameLst>
                                          <p:attrName>style.visibility</p:attrName>
                                        </p:attrNameLst>
                                      </p:cBhvr>
                                      <p:to>
                                        <p:strVal val="visible"/>
                                      </p:to>
                                    </p:set>
                                    <p:animEffect transition="in" filter="fade">
                                      <p:cBhvr>
                                        <p:cTn id="10" dur="500"/>
                                        <p:tgtEl>
                                          <p:spTgt spid="16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2">
                                            <p:txEl>
                                              <p:pRg st="2" end="2"/>
                                            </p:txEl>
                                          </p:spTgt>
                                        </p:tgtEl>
                                        <p:attrNameLst>
                                          <p:attrName>style.visibility</p:attrName>
                                        </p:attrNameLst>
                                      </p:cBhvr>
                                      <p:to>
                                        <p:strVal val="visible"/>
                                      </p:to>
                                    </p:set>
                                    <p:animEffect transition="in" filter="fade">
                                      <p:cBhvr>
                                        <p:cTn id="13" dur="500"/>
                                        <p:tgtEl>
                                          <p:spTgt spid="16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fade">
                                      <p:cBhvr>
                                        <p:cTn id="16" dur="500"/>
                                        <p:tgtEl>
                                          <p:spTgt spid="1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animEffect transition="in" filter="fade">
                                      <p:cBhvr>
                                        <p:cTn id="19" dur="500"/>
                                        <p:tgtEl>
                                          <p:spTgt spid="16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04"/>
                                        </p:tgtEl>
                                        <p:attrNameLst>
                                          <p:attrName>style.visibility</p:attrName>
                                        </p:attrNameLst>
                                      </p:cBhvr>
                                      <p:to>
                                        <p:strVal val="visible"/>
                                      </p:to>
                                    </p:set>
                                    <p:animEffect transition="in" filter="fade">
                                      <p:cBhvr>
                                        <p:cTn id="22" dur="500"/>
                                        <p:tgtEl>
                                          <p:spTgt spid="3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2">
                                            <p:txEl>
                                              <p:pRg st="4" end="4"/>
                                            </p:txEl>
                                          </p:spTgt>
                                        </p:tgtEl>
                                        <p:attrNameLst>
                                          <p:attrName>style.visibility</p:attrName>
                                        </p:attrNameLst>
                                      </p:cBhvr>
                                      <p:to>
                                        <p:strVal val="visible"/>
                                      </p:to>
                                    </p:set>
                                    <p:animEffect transition="in" filter="fade">
                                      <p:cBhvr>
                                        <p:cTn id="25" dur="500"/>
                                        <p:tgtEl>
                                          <p:spTgt spid="16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Image Registries</a:t>
            </a:r>
          </a:p>
        </p:txBody>
      </p:sp>
      <p:sp>
        <p:nvSpPr>
          <p:cNvPr id="10" name="Text Placeholder 1"/>
          <p:cNvSpPr txBox="1">
            <a:spLocks/>
          </p:cNvSpPr>
          <p:nvPr/>
        </p:nvSpPr>
        <p:spPr>
          <a:xfrm>
            <a:off x="55766" y="1253249"/>
            <a:ext cx="8740142" cy="4088771"/>
          </a:xfrm>
          <a:prstGeom prst="rect">
            <a:avLst/>
          </a:prstGeom>
        </p:spPr>
        <p:txBody>
          <a:bodyPr vert="horz" wrap="square" lIns="107571" tIns="67232" rIns="107571" bIns="67232"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685775">
              <a:buFont typeface="Wingdings" panose="05000000000000000000" pitchFamily="2" charset="2"/>
              <a:buChar char="ü"/>
              <a:defRPr/>
            </a:pPr>
            <a:r>
              <a:rPr lang="en-US" sz="2059" dirty="0">
                <a:gradFill>
                  <a:gsLst>
                    <a:gs pos="1250">
                      <a:srgbClr val="D83B01"/>
                    </a:gs>
                    <a:gs pos="99000">
                      <a:srgbClr val="D83B01"/>
                    </a:gs>
                  </a:gsLst>
                  <a:lin ang="5400000" scaled="0"/>
                </a:gradFill>
                <a:latin typeface="Segoe UI Light"/>
              </a:rPr>
              <a:t>Docker Hub and Docker Store</a:t>
            </a:r>
          </a:p>
          <a:p>
            <a:pPr marL="168073" lvl="2" defTabSz="685775">
              <a:defRPr/>
            </a:pPr>
            <a:r>
              <a:rPr lang="en-US" sz="1029" dirty="0">
                <a:gradFill>
                  <a:gsLst>
                    <a:gs pos="1250">
                      <a:srgbClr val="505050"/>
                    </a:gs>
                    <a:gs pos="100000">
                      <a:srgbClr val="505050"/>
                    </a:gs>
                  </a:gsLst>
                  <a:lin ang="5400000" scaled="0"/>
                </a:gradFill>
                <a:latin typeface="Segoe UI"/>
              </a:rPr>
              <a:t>Public, Official and Private image repositories</a:t>
            </a:r>
          </a:p>
          <a:p>
            <a:pPr marL="168073" lvl="2" defTabSz="685775">
              <a:defRPr/>
            </a:pPr>
            <a:r>
              <a:rPr lang="en-US" sz="1029" dirty="0">
                <a:gradFill>
                  <a:gsLst>
                    <a:gs pos="1250">
                      <a:srgbClr val="505050"/>
                    </a:gs>
                    <a:gs pos="100000">
                      <a:srgbClr val="505050"/>
                    </a:gs>
                  </a:gsLst>
                  <a:lin ang="5400000" scaled="0"/>
                </a:gradFill>
                <a:latin typeface="Segoe UI"/>
              </a:rPr>
              <a:t>Granular access controls with organization support</a:t>
            </a:r>
          </a:p>
          <a:p>
            <a:pPr marL="168073" lvl="2" defTabSz="685775">
              <a:defRPr/>
            </a:pPr>
            <a:r>
              <a:rPr lang="en-US" sz="1029" dirty="0">
                <a:gradFill>
                  <a:gsLst>
                    <a:gs pos="1250">
                      <a:srgbClr val="505050"/>
                    </a:gs>
                    <a:gs pos="100000">
                      <a:srgbClr val="505050"/>
                    </a:gs>
                  </a:gsLst>
                  <a:lin ang="5400000" scaled="0"/>
                </a:gradFill>
                <a:latin typeface="Segoe UI"/>
              </a:rPr>
              <a:t>Automated image build support</a:t>
            </a:r>
          </a:p>
          <a:p>
            <a:pPr marL="420181" indent="-420181" defTabSz="685775">
              <a:buFont typeface="Wingdings" panose="05000000000000000000" pitchFamily="2" charset="2"/>
              <a:buChar char="ü"/>
              <a:defRPr/>
            </a:pPr>
            <a:r>
              <a:rPr lang="en-US" sz="2059" dirty="0">
                <a:gradFill>
                  <a:gsLst>
                    <a:gs pos="1250">
                      <a:srgbClr val="D83B01"/>
                    </a:gs>
                    <a:gs pos="99000">
                      <a:srgbClr val="D83B01"/>
                    </a:gs>
                  </a:gsLst>
                  <a:lin ang="5400000" scaled="0"/>
                </a:gradFill>
                <a:latin typeface="Segoe UI Light"/>
              </a:rPr>
              <a:t>Docker Trusted Registry</a:t>
            </a:r>
          </a:p>
          <a:p>
            <a:pPr marL="168073" lvl="2" defTabSz="685775">
              <a:defRPr/>
            </a:pPr>
            <a:r>
              <a:rPr lang="en-US" sz="1029" dirty="0">
                <a:gradFill>
                  <a:gsLst>
                    <a:gs pos="1250">
                      <a:srgbClr val="505050"/>
                    </a:gs>
                    <a:gs pos="100000">
                      <a:srgbClr val="505050"/>
                    </a:gs>
                  </a:gsLst>
                  <a:lin ang="5400000" scaled="0"/>
                </a:gradFill>
                <a:latin typeface="Segoe UI"/>
              </a:rPr>
              <a:t>Enterprise Grade Private Registries</a:t>
            </a:r>
          </a:p>
          <a:p>
            <a:pPr marL="168073" lvl="2" defTabSz="685775">
              <a:defRPr/>
            </a:pPr>
            <a:r>
              <a:rPr lang="en-US" sz="1029" dirty="0">
                <a:gradFill>
                  <a:gsLst>
                    <a:gs pos="1250">
                      <a:srgbClr val="505050"/>
                    </a:gs>
                    <a:gs pos="100000">
                      <a:srgbClr val="505050"/>
                    </a:gs>
                  </a:gsLst>
                  <a:lin ang="5400000" scaled="0"/>
                </a:gradFill>
                <a:latin typeface="Segoe UI"/>
              </a:rPr>
              <a:t>Runs on your infrastructure (on-</a:t>
            </a:r>
            <a:r>
              <a:rPr lang="en-US" sz="1029" dirty="0" err="1">
                <a:gradFill>
                  <a:gsLst>
                    <a:gs pos="1250">
                      <a:srgbClr val="505050"/>
                    </a:gs>
                    <a:gs pos="100000">
                      <a:srgbClr val="505050"/>
                    </a:gs>
                  </a:gsLst>
                  <a:lin ang="5400000" scaled="0"/>
                </a:gradFill>
                <a:latin typeface="Segoe UI"/>
              </a:rPr>
              <a:t>prem</a:t>
            </a:r>
            <a:r>
              <a:rPr lang="en-US" sz="1029" dirty="0">
                <a:gradFill>
                  <a:gsLst>
                    <a:gs pos="1250">
                      <a:srgbClr val="505050"/>
                    </a:gs>
                    <a:gs pos="100000">
                      <a:srgbClr val="505050"/>
                    </a:gs>
                  </a:gsLst>
                  <a:lin ang="5400000" scaled="0"/>
                </a:gradFill>
                <a:latin typeface="Segoe UI"/>
              </a:rPr>
              <a:t> or cloud)</a:t>
            </a:r>
          </a:p>
          <a:p>
            <a:pPr marL="168073" lvl="2" defTabSz="685775">
              <a:defRPr/>
            </a:pPr>
            <a:r>
              <a:rPr lang="en-US" sz="1029" dirty="0">
                <a:gradFill>
                  <a:gsLst>
                    <a:gs pos="1250">
                      <a:srgbClr val="505050"/>
                    </a:gs>
                    <a:gs pos="100000">
                      <a:srgbClr val="505050"/>
                    </a:gs>
                  </a:gsLst>
                  <a:lin ang="5400000" scaled="0"/>
                </a:gradFill>
                <a:latin typeface="Segoe UI"/>
              </a:rPr>
              <a:t>Active Directory and Role Based Access Controls</a:t>
            </a:r>
          </a:p>
          <a:p>
            <a:pPr marL="420181" indent="-420181" defTabSz="685775">
              <a:buFont typeface="Wingdings" panose="05000000000000000000" pitchFamily="2" charset="2"/>
              <a:buChar char="ü"/>
              <a:defRPr/>
            </a:pPr>
            <a:r>
              <a:rPr lang="en-US" sz="2059" dirty="0">
                <a:gradFill>
                  <a:gsLst>
                    <a:gs pos="1250">
                      <a:srgbClr val="D83B01"/>
                    </a:gs>
                    <a:gs pos="99000">
                      <a:srgbClr val="D83B01"/>
                    </a:gs>
                  </a:gsLst>
                  <a:lin ang="5400000" scaled="0"/>
                </a:gradFill>
                <a:latin typeface="Segoe UI Light"/>
              </a:rPr>
              <a:t>Docker Registry</a:t>
            </a:r>
          </a:p>
          <a:p>
            <a:pPr marL="168073" lvl="2" defTabSz="685775">
              <a:defRPr/>
            </a:pPr>
            <a:r>
              <a:rPr lang="en-US" sz="1029" dirty="0">
                <a:gradFill>
                  <a:gsLst>
                    <a:gs pos="1250">
                      <a:srgbClr val="505050"/>
                    </a:gs>
                    <a:gs pos="100000">
                      <a:srgbClr val="505050"/>
                    </a:gs>
                  </a:gsLst>
                  <a:lin ang="5400000" scaled="0"/>
                </a:gradFill>
                <a:latin typeface="Segoe UI"/>
              </a:rPr>
              <a:t>Open source foundation of Hub and DTR</a:t>
            </a:r>
          </a:p>
          <a:p>
            <a:pPr marL="168073" lvl="2" defTabSz="685775">
              <a:defRPr/>
            </a:pPr>
            <a:r>
              <a:rPr lang="en-US" sz="1029" dirty="0">
                <a:gradFill>
                  <a:gsLst>
                    <a:gs pos="1250">
                      <a:srgbClr val="505050"/>
                    </a:gs>
                    <a:gs pos="100000">
                      <a:srgbClr val="505050"/>
                    </a:gs>
                  </a:gsLst>
                  <a:lin ang="5400000" scaled="0"/>
                </a:gradFill>
                <a:latin typeface="Segoe UI"/>
              </a:rPr>
              <a:t>Runs on your infrastructure (on-</a:t>
            </a:r>
            <a:r>
              <a:rPr lang="en-US" sz="1029" dirty="0" err="1">
                <a:gradFill>
                  <a:gsLst>
                    <a:gs pos="1250">
                      <a:srgbClr val="505050"/>
                    </a:gs>
                    <a:gs pos="100000">
                      <a:srgbClr val="505050"/>
                    </a:gs>
                  </a:gsLst>
                  <a:lin ang="5400000" scaled="0"/>
                </a:gradFill>
                <a:latin typeface="Segoe UI"/>
              </a:rPr>
              <a:t>prem</a:t>
            </a:r>
            <a:r>
              <a:rPr lang="en-US" sz="1029" dirty="0">
                <a:gradFill>
                  <a:gsLst>
                    <a:gs pos="1250">
                      <a:srgbClr val="505050"/>
                    </a:gs>
                    <a:gs pos="100000">
                      <a:srgbClr val="505050"/>
                    </a:gs>
                  </a:gsLst>
                  <a:lin ang="5400000" scaled="0"/>
                </a:gradFill>
                <a:latin typeface="Segoe UI"/>
              </a:rPr>
              <a:t> or cloud) as a container</a:t>
            </a:r>
          </a:p>
          <a:p>
            <a:pPr marL="168073" lvl="2" defTabSz="685775">
              <a:defRPr/>
            </a:pPr>
            <a:r>
              <a:rPr lang="en-US" sz="1029" dirty="0">
                <a:gradFill>
                  <a:gsLst>
                    <a:gs pos="1250">
                      <a:srgbClr val="505050"/>
                    </a:gs>
                    <a:gs pos="100000">
                      <a:srgbClr val="505050"/>
                    </a:gs>
                  </a:gsLst>
                  <a:lin ang="5400000" scaled="0"/>
                </a:gradFill>
                <a:latin typeface="Segoe UI"/>
                <a:hlinkClick r:id="rId3"/>
              </a:rPr>
              <a:t>https://docs.docker.com/registry</a:t>
            </a:r>
            <a:r>
              <a:rPr lang="en-US" sz="1029" dirty="0">
                <a:gradFill>
                  <a:gsLst>
                    <a:gs pos="1250">
                      <a:srgbClr val="505050"/>
                    </a:gs>
                    <a:gs pos="100000">
                      <a:srgbClr val="505050"/>
                    </a:gs>
                  </a:gsLst>
                  <a:lin ang="5400000" scaled="0"/>
                </a:gradFill>
                <a:latin typeface="Segoe UI"/>
              </a:rPr>
              <a:t> and or </a:t>
            </a:r>
            <a:r>
              <a:rPr lang="en-US" sz="1029" dirty="0">
                <a:gradFill>
                  <a:gsLst>
                    <a:gs pos="1250">
                      <a:srgbClr val="505050"/>
                    </a:gs>
                    <a:gs pos="100000">
                      <a:srgbClr val="505050"/>
                    </a:gs>
                  </a:gsLst>
                  <a:lin ang="5400000" scaled="0"/>
                </a:gradFill>
                <a:latin typeface="Segoe UI"/>
                <a:hlinkClick r:id="rId4"/>
              </a:rPr>
              <a:t>https://github.com/docker/distribution</a:t>
            </a:r>
            <a:r>
              <a:rPr lang="en-US" sz="1029" dirty="0">
                <a:gradFill>
                  <a:gsLst>
                    <a:gs pos="1250">
                      <a:srgbClr val="505050"/>
                    </a:gs>
                    <a:gs pos="100000">
                      <a:srgbClr val="505050"/>
                    </a:gs>
                  </a:gsLst>
                  <a:lin ang="5400000" scaled="0"/>
                </a:gradFill>
                <a:latin typeface="Segoe UI"/>
              </a:rPr>
              <a:t> </a:t>
            </a:r>
          </a:p>
          <a:p>
            <a:pPr marL="420181" indent="-420181" defTabSz="685775">
              <a:buFont typeface="Wingdings" panose="05000000000000000000" pitchFamily="2" charset="2"/>
              <a:buChar char="ü"/>
              <a:defRPr/>
            </a:pPr>
            <a:r>
              <a:rPr lang="en-US" sz="2059" dirty="0">
                <a:gradFill>
                  <a:gsLst>
                    <a:gs pos="1250">
                      <a:srgbClr val="D83B01"/>
                    </a:gs>
                    <a:gs pos="99000">
                      <a:srgbClr val="D83B01"/>
                    </a:gs>
                  </a:gsLst>
                  <a:lin ang="5400000" scaled="0"/>
                </a:gradFill>
                <a:latin typeface="Segoe UI Light"/>
              </a:rPr>
              <a:t>Azure Container Registry (ACR)</a:t>
            </a:r>
            <a:endParaRPr lang="en-US" sz="2059" b="1" dirty="0">
              <a:gradFill>
                <a:gsLst>
                  <a:gs pos="1250">
                    <a:srgbClr val="D83B01"/>
                  </a:gs>
                  <a:gs pos="99000">
                    <a:srgbClr val="D83B01"/>
                  </a:gs>
                </a:gsLst>
                <a:lin ang="5400000" scaled="0"/>
              </a:gradFill>
              <a:latin typeface="Segoe UI Light"/>
            </a:endParaRPr>
          </a:p>
          <a:p>
            <a:pPr marL="168073" lvl="2" defTabSz="685775">
              <a:defRPr/>
            </a:pPr>
            <a:r>
              <a:rPr lang="en-US" sz="1029" dirty="0">
                <a:gradFill>
                  <a:gsLst>
                    <a:gs pos="1250">
                      <a:srgbClr val="505050"/>
                    </a:gs>
                    <a:gs pos="100000">
                      <a:srgbClr val="505050"/>
                    </a:gs>
                  </a:gsLst>
                  <a:lin ang="5400000" scaled="0"/>
                </a:gradFill>
                <a:latin typeface="Segoe UI"/>
              </a:rPr>
              <a:t>Store your container image in local, network-close storage on Azure</a:t>
            </a:r>
          </a:p>
          <a:p>
            <a:pPr marL="168073" lvl="2" defTabSz="685775">
              <a:defRPr/>
            </a:pPr>
            <a:r>
              <a:rPr lang="en-US" sz="1029" dirty="0">
                <a:gradFill>
                  <a:gsLst>
                    <a:gs pos="1250">
                      <a:srgbClr val="505050"/>
                    </a:gs>
                    <a:gs pos="100000">
                      <a:srgbClr val="505050"/>
                    </a:gs>
                  </a:gsLst>
                  <a:lin ang="5400000" scaled="0"/>
                </a:gradFill>
                <a:latin typeface="Segoe UI"/>
              </a:rPr>
              <a:t>Use Azure Active Directory to manage access</a:t>
            </a:r>
          </a:p>
          <a:p>
            <a:pPr marL="168073" lvl="2" defTabSz="685775">
              <a:defRPr/>
            </a:pPr>
            <a:r>
              <a:rPr lang="en-US" sz="1029" dirty="0">
                <a:gradFill>
                  <a:gsLst>
                    <a:gs pos="1250">
                      <a:srgbClr val="505050"/>
                    </a:gs>
                    <a:gs pos="100000">
                      <a:srgbClr val="505050"/>
                    </a:gs>
                  </a:gsLst>
                  <a:lin ang="5400000" scaled="0"/>
                </a:gradFill>
                <a:latin typeface="Segoe UI"/>
              </a:rPr>
              <a:t>Manage Windows and Linux container images in a single registry</a:t>
            </a:r>
          </a:p>
          <a:p>
            <a:pPr lvl="1" defTabSz="685775">
              <a:defRPr/>
            </a:pPr>
            <a:endParaRPr lang="en-US" sz="1471" dirty="0">
              <a:gradFill>
                <a:gsLst>
                  <a:gs pos="1250">
                    <a:srgbClr val="505050"/>
                  </a:gs>
                  <a:gs pos="100000">
                    <a:srgbClr val="505050"/>
                  </a:gs>
                </a:gsLst>
                <a:lin ang="5400000" scaled="0"/>
              </a:gradFill>
              <a:latin typeface="Segoe UI"/>
            </a:endParaRPr>
          </a:p>
          <a:p>
            <a:pPr lvl="1" defTabSz="685775">
              <a:defRPr/>
            </a:pPr>
            <a:endParaRPr lang="en-US" sz="1471" dirty="0">
              <a:gradFill>
                <a:gsLst>
                  <a:gs pos="1250">
                    <a:srgbClr val="505050"/>
                  </a:gs>
                  <a:gs pos="100000">
                    <a:srgbClr val="505050"/>
                  </a:gs>
                </a:gsLst>
                <a:lin ang="5400000" scaled="0"/>
              </a:gradFill>
              <a:latin typeface="Segoe UI"/>
            </a:endParaRPr>
          </a:p>
        </p:txBody>
      </p:sp>
      <p:pic>
        <p:nvPicPr>
          <p:cNvPr id="11" name="Picture 10"/>
          <p:cNvPicPr>
            <a:picLocks noChangeAspect="1"/>
          </p:cNvPicPr>
          <p:nvPr/>
        </p:nvPicPr>
        <p:blipFill>
          <a:blip r:embed="rId5"/>
          <a:stretch>
            <a:fillRect/>
          </a:stretch>
        </p:blipFill>
        <p:spPr>
          <a:xfrm>
            <a:off x="5172325" y="1297125"/>
            <a:ext cx="3826262" cy="29554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14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fade">
                                      <p:cBhvr>
                                        <p:cTn id="24" dur="500"/>
                                        <p:tgtEl>
                                          <p:spTgt spid="10">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xEl>
                                              <p:pRg st="6" end="6"/>
                                            </p:txEl>
                                          </p:spTgt>
                                        </p:tgtEl>
                                        <p:attrNameLst>
                                          <p:attrName>style.visibility</p:attrName>
                                        </p:attrNameLst>
                                      </p:cBhvr>
                                      <p:to>
                                        <p:strVal val="visible"/>
                                      </p:to>
                                    </p:set>
                                    <p:animEffect transition="in" filter="fade">
                                      <p:cBhvr>
                                        <p:cTn id="30" dur="500"/>
                                        <p:tgtEl>
                                          <p:spTgt spid="10">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animEffect transition="in" filter="fade">
                                      <p:cBhvr>
                                        <p:cTn id="33" dur="500"/>
                                        <p:tgtEl>
                                          <p:spTgt spid="10">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8" end="8"/>
                                            </p:txEl>
                                          </p:spTgt>
                                        </p:tgtEl>
                                        <p:attrNameLst>
                                          <p:attrName>style.visibility</p:attrName>
                                        </p:attrNameLst>
                                      </p:cBhvr>
                                      <p:to>
                                        <p:strVal val="visible"/>
                                      </p:to>
                                    </p:set>
                                    <p:animEffect transition="in" filter="fade">
                                      <p:cBhvr>
                                        <p:cTn id="38" dur="500"/>
                                        <p:tgtEl>
                                          <p:spTgt spid="10">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animEffect transition="in" filter="fade">
                                      <p:cBhvr>
                                        <p:cTn id="41" dur="500"/>
                                        <p:tgtEl>
                                          <p:spTgt spid="10">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xEl>
                                              <p:pRg st="10" end="10"/>
                                            </p:txEl>
                                          </p:spTgt>
                                        </p:tgtEl>
                                        <p:attrNameLst>
                                          <p:attrName>style.visibility</p:attrName>
                                        </p:attrNameLst>
                                      </p:cBhvr>
                                      <p:to>
                                        <p:strVal val="visible"/>
                                      </p:to>
                                    </p:set>
                                    <p:animEffect transition="in" filter="fade">
                                      <p:cBhvr>
                                        <p:cTn id="44" dur="500"/>
                                        <p:tgtEl>
                                          <p:spTgt spid="10">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xEl>
                                              <p:pRg st="11" end="11"/>
                                            </p:txEl>
                                          </p:spTgt>
                                        </p:tgtEl>
                                        <p:attrNameLst>
                                          <p:attrName>style.visibility</p:attrName>
                                        </p:attrNameLst>
                                      </p:cBhvr>
                                      <p:to>
                                        <p:strVal val="visible"/>
                                      </p:to>
                                    </p:set>
                                    <p:animEffect transition="in" filter="fade">
                                      <p:cBhvr>
                                        <p:cTn id="47" dur="500"/>
                                        <p:tgtEl>
                                          <p:spTgt spid="10">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12" end="12"/>
                                            </p:txEl>
                                          </p:spTgt>
                                        </p:tgtEl>
                                        <p:attrNameLst>
                                          <p:attrName>style.visibility</p:attrName>
                                        </p:attrNameLst>
                                      </p:cBhvr>
                                      <p:to>
                                        <p:strVal val="visible"/>
                                      </p:to>
                                    </p:set>
                                    <p:animEffect transition="in" filter="fade">
                                      <p:cBhvr>
                                        <p:cTn id="52" dur="500"/>
                                        <p:tgtEl>
                                          <p:spTgt spid="10">
                                            <p:txEl>
                                              <p:pRg st="12" end="1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xEl>
                                              <p:pRg st="13" end="13"/>
                                            </p:txEl>
                                          </p:spTgt>
                                        </p:tgtEl>
                                        <p:attrNameLst>
                                          <p:attrName>style.visibility</p:attrName>
                                        </p:attrNameLst>
                                      </p:cBhvr>
                                      <p:to>
                                        <p:strVal val="visible"/>
                                      </p:to>
                                    </p:set>
                                    <p:animEffect transition="in" filter="fade">
                                      <p:cBhvr>
                                        <p:cTn id="55" dur="500"/>
                                        <p:tgtEl>
                                          <p:spTgt spid="10">
                                            <p:txEl>
                                              <p:pRg st="13" end="1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xEl>
                                              <p:pRg st="14" end="14"/>
                                            </p:txEl>
                                          </p:spTgt>
                                        </p:tgtEl>
                                        <p:attrNameLst>
                                          <p:attrName>style.visibility</p:attrName>
                                        </p:attrNameLst>
                                      </p:cBhvr>
                                      <p:to>
                                        <p:strVal val="visible"/>
                                      </p:to>
                                    </p:set>
                                    <p:animEffect transition="in" filter="fade">
                                      <p:cBhvr>
                                        <p:cTn id="58" dur="500"/>
                                        <p:tgtEl>
                                          <p:spTgt spid="10">
                                            <p:txEl>
                                              <p:pRg st="14" end="14"/>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xEl>
                                              <p:pRg st="15" end="15"/>
                                            </p:txEl>
                                          </p:spTgt>
                                        </p:tgtEl>
                                        <p:attrNameLst>
                                          <p:attrName>style.visibility</p:attrName>
                                        </p:attrNameLst>
                                      </p:cBhvr>
                                      <p:to>
                                        <p:strVal val="visible"/>
                                      </p:to>
                                    </p:set>
                                    <p:animEffect transition="in" filter="fade">
                                      <p:cBhvr>
                                        <p:cTn id="61" dur="500"/>
                                        <p:tgtEl>
                                          <p:spTgt spid="1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4" name="Rectangle 3">
            <a:extLst>
              <a:ext uri="{FF2B5EF4-FFF2-40B4-BE49-F238E27FC236}">
                <a16:creationId xmlns:a16="http://schemas.microsoft.com/office/drawing/2014/main" id="{B24591CA-8290-0B4D-9FA9-8F8A3BF2CF0A}"/>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41D1EEE7-068E-7C40-91EC-6C7A514FD8E2}"/>
              </a:ext>
            </a:extLst>
          </p:cNvPr>
          <p:cNvSpPr txBox="1">
            <a:spLocks/>
          </p:cNvSpPr>
          <p:nvPr/>
        </p:nvSpPr>
        <p:spPr>
          <a:xfrm>
            <a:off x="201930" y="341569"/>
            <a:ext cx="8741880" cy="415498"/>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Goals for this session:</a:t>
            </a:r>
          </a:p>
        </p:txBody>
      </p:sp>
      <p:sp>
        <p:nvSpPr>
          <p:cNvPr id="3871" name="Google Shape;3871;p18"/>
          <p:cNvSpPr txBox="1">
            <a:spLocks noGrp="1"/>
          </p:cNvSpPr>
          <p:nvPr>
            <p:ph type="body" sz="quarter" idx="10"/>
          </p:nvPr>
        </p:nvSpPr>
        <p:spPr>
          <a:xfrm>
            <a:off x="440055" y="1307457"/>
            <a:ext cx="8263890" cy="1373150"/>
          </a:xfrm>
          <a:prstGeom prst="rect">
            <a:avLst/>
          </a:prstGeom>
        </p:spPr>
        <p:txBody>
          <a:bodyPr spcFirstLastPara="1" wrap="square" lIns="91425" tIns="91425" rIns="91425" bIns="91425" anchor="t" anchorCtr="0">
            <a:noAutofit/>
          </a:bodyPr>
          <a:lstStyle/>
          <a:p>
            <a:pPr marL="419100" indent="-342900">
              <a:spcBef>
                <a:spcPts val="600"/>
              </a:spcBef>
              <a:buSzPts val="2400"/>
            </a:pPr>
            <a:r>
              <a:rPr lang="en-US" dirty="0"/>
              <a:t>Containers &amp; Orchestration: What, Why and How</a:t>
            </a:r>
          </a:p>
          <a:p>
            <a:pPr marL="419100" indent="-342900">
              <a:spcBef>
                <a:spcPts val="600"/>
              </a:spcBef>
              <a:buSzPts val="2400"/>
            </a:pPr>
            <a:r>
              <a:rPr lang="en-US" dirty="0"/>
              <a:t>Container Options on Azure</a:t>
            </a:r>
          </a:p>
          <a:p>
            <a:pPr marL="419100" indent="-342900">
              <a:spcBef>
                <a:spcPts val="600"/>
              </a:spcBef>
              <a:buSzPts val="2400"/>
            </a:pPr>
            <a:r>
              <a:rPr lang="en-US" dirty="0"/>
              <a:t>Kubernetes Service on Azure</a:t>
            </a:r>
          </a:p>
          <a:p>
            <a:pPr marL="419100" indent="-342900">
              <a:spcBef>
                <a:spcPts val="600"/>
              </a:spcBef>
              <a:buSzPts val="2400"/>
            </a:pPr>
            <a:r>
              <a:rPr lang="en-US" dirty="0"/>
              <a:t>Developer Experience </a:t>
            </a:r>
          </a:p>
        </p:txBody>
      </p:sp>
    </p:spTree>
    <p:extLst>
      <p:ext uri="{BB962C8B-B14F-4D97-AF65-F5344CB8AC3E}">
        <p14:creationId xmlns:p14="http://schemas.microsoft.com/office/powerpoint/2010/main" val="933750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0FCEEA-3FC5-BA44-85D6-4A3608C0F6E7}"/>
              </a:ext>
            </a:extLst>
          </p:cNvPr>
          <p:cNvSpPr/>
          <p:nvPr/>
        </p:nvSpPr>
        <p:spPr bwMode="auto">
          <a:xfrm>
            <a:off x="0" y="730"/>
            <a:ext cx="9144000" cy="5142770"/>
          </a:xfrm>
          <a:prstGeom prst="rect">
            <a:avLst/>
          </a:prstGeom>
          <a:solidFill>
            <a:srgbClr val="0032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solidFill>
                <a:srgbClr val="505050"/>
              </a:soli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A91D5A1-10A9-964C-97E8-9EF16EC98D98}"/>
              </a:ext>
            </a:extLst>
          </p:cNvPr>
          <p:cNvSpPr>
            <a:spLocks noGrp="1"/>
          </p:cNvSpPr>
          <p:nvPr>
            <p:ph type="title" idx="4294967295"/>
          </p:nvPr>
        </p:nvSpPr>
        <p:spPr>
          <a:xfrm>
            <a:off x="202365" y="1563291"/>
            <a:ext cx="8739188" cy="1522809"/>
          </a:xfrm>
        </p:spPr>
        <p:txBody>
          <a:bodyPr/>
          <a:lstStyle/>
          <a:p>
            <a:pPr defTabSz="685604">
              <a:lnSpc>
                <a:spcPct val="100000"/>
              </a:lnSpc>
              <a:spcBef>
                <a:spcPts val="0"/>
              </a:spcBef>
              <a:defRPr/>
            </a:pPr>
            <a:r>
              <a:rPr lang="en-US" sz="3600" b="1" kern="0" spc="0" dirty="0">
                <a:solidFill>
                  <a:schemeClr val="bg1"/>
                </a:solidFill>
              </a:rPr>
              <a:t>Azure Container Options</a:t>
            </a:r>
          </a:p>
        </p:txBody>
      </p:sp>
    </p:spTree>
    <p:extLst>
      <p:ext uri="{BB962C8B-B14F-4D97-AF65-F5344CB8AC3E}">
        <p14:creationId xmlns:p14="http://schemas.microsoft.com/office/powerpoint/2010/main" val="37307833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p:cNvSpPr/>
          <p:nvPr/>
        </p:nvSpPr>
        <p:spPr bwMode="auto">
          <a:xfrm>
            <a:off x="1" y="365"/>
            <a:ext cx="9144000" cy="1167596"/>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a:xfrm>
            <a:off x="156563" y="258482"/>
            <a:ext cx="8741880" cy="674749"/>
          </a:xfrm>
        </p:spPr>
        <p:txBody>
          <a:bodyPr/>
          <a:lstStyle/>
          <a:p>
            <a:r>
              <a:rPr lang="en-US" dirty="0">
                <a:solidFill>
                  <a:schemeClr val="bg1"/>
                </a:solidFill>
              </a:rPr>
              <a:t>Our Approach to Open Source</a:t>
            </a:r>
          </a:p>
        </p:txBody>
      </p:sp>
      <p:grpSp>
        <p:nvGrpSpPr>
          <p:cNvPr id="75" name="Group 74"/>
          <p:cNvGrpSpPr/>
          <p:nvPr/>
        </p:nvGrpSpPr>
        <p:grpSpPr>
          <a:xfrm>
            <a:off x="2405229" y="1380117"/>
            <a:ext cx="2141160" cy="3123986"/>
            <a:chOff x="3237688" y="1884362"/>
            <a:chExt cx="2912953" cy="4748291"/>
          </a:xfrm>
        </p:grpSpPr>
        <p:sp>
          <p:nvSpPr>
            <p:cNvPr id="76" name="Rectangle 75"/>
            <p:cNvSpPr/>
            <p:nvPr/>
          </p:nvSpPr>
          <p:spPr bwMode="auto">
            <a:xfrm>
              <a:off x="3237688"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2" eaLnBrk="0" hangingPunct="0">
                <a:lnSpc>
                  <a:spcPct val="90000"/>
                </a:lnSpc>
                <a:spcAft>
                  <a:spcPts val="441"/>
                </a:spcAft>
                <a:defRPr/>
              </a:pPr>
              <a:r>
                <a:rPr lang="en-US" sz="2059" b="1" kern="0">
                  <a:solidFill>
                    <a:srgbClr val="505050">
                      <a:lumMod val="75000"/>
                      <a:lumOff val="25000"/>
                    </a:srgbClr>
                  </a:solidFill>
                  <a:latin typeface="Segoe UI Light"/>
                  <a:ea typeface="ＭＳ Ｐゴシック" charset="0"/>
                </a:rPr>
                <a:t>Integrate</a:t>
              </a:r>
            </a:p>
          </p:txBody>
        </p:sp>
        <p:grpSp>
          <p:nvGrpSpPr>
            <p:cNvPr id="78" name="Group 77"/>
            <p:cNvGrpSpPr/>
            <p:nvPr/>
          </p:nvGrpSpPr>
          <p:grpSpPr>
            <a:xfrm>
              <a:off x="4056347" y="1884362"/>
              <a:ext cx="1212728" cy="1354901"/>
              <a:chOff x="3717405" y="1777899"/>
              <a:chExt cx="1346542" cy="1504402"/>
            </a:xfrm>
          </p:grpSpPr>
          <p:sp>
            <p:nvSpPr>
              <p:cNvPr id="80" name="Oval 79"/>
              <p:cNvSpPr/>
              <p:nvPr/>
            </p:nvSpPr>
            <p:spPr bwMode="auto">
              <a:xfrm>
                <a:off x="3717405" y="1777899"/>
                <a:ext cx="1346542" cy="1504402"/>
              </a:xfrm>
              <a:prstGeom prst="ellipse">
                <a:avLst/>
              </a:prstGeom>
              <a:solidFill>
                <a:schemeClr val="accent1"/>
              </a:solidFill>
              <a:ln w="19050">
                <a:noFill/>
                <a:miter lim="800000"/>
              </a:ln>
            </p:spPr>
            <p:txBody>
              <a:bodyPr wrap="square" lIns="174728" tIns="147847" rIns="134406" bIns="134406" rtlCol="0" anchor="ctr">
                <a:noAutofit/>
              </a:bodyPr>
              <a:lstStyle/>
              <a:p>
                <a:pPr algn="ctr" defTabSz="671903">
                  <a:defRPr/>
                </a:pPr>
                <a:endParaRPr lang="en-US" sz="2059" kern="0" spc="37">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47625" cap="flat">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47625" cap="flat">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noFill/>
                <a:ln w="47625" cap="flat">
                  <a:solidFill>
                    <a:srgbClr val="FFFFFF"/>
                  </a:solidFill>
                  <a:prstDash val="solid"/>
                  <a:miter lim="800000"/>
                  <a:headEnd/>
                  <a:tailEnd/>
                </a:ln>
                <a:extLst>
                  <a:ext uri="{909E8E84-426E-40dd-AFC4-6F175D3DCCD1}">
                    <a14:hiddenFill xmlns=""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47625" cap="flat">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noFill/>
                <a:ln w="47625" cap="flat">
                  <a:solidFill>
                    <a:srgbClr val="FFFFFF"/>
                  </a:solidFill>
                  <a:prstDash val="solid"/>
                  <a:miter lim="800000"/>
                  <a:headEnd/>
                  <a:tailEnd/>
                </a:ln>
                <a:extLst>
                  <a:ext uri="{909E8E84-426E-40dd-AFC4-6F175D3DCCD1}">
                    <a14:hiddenFill xmlns=""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47625" cap="flat">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noFill/>
                <a:ln w="47625" cap="flat">
                  <a:solidFill>
                    <a:srgbClr val="FFFFFF"/>
                  </a:solidFill>
                  <a:prstDash val="solid"/>
                  <a:miter lim="800000"/>
                  <a:headEnd/>
                  <a:tailEnd/>
                </a:ln>
                <a:extLst>
                  <a:ext uri="{909E8E84-426E-40dd-AFC4-6F175D3DCCD1}">
                    <a14:hiddenFill xmlns=""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8"/>
              <a:ext cx="2846891" cy="1543753"/>
            </a:xfrm>
            <a:prstGeom prst="rect">
              <a:avLst/>
            </a:prstGeom>
          </p:spPr>
          <p:txBody>
            <a:bodyPr wrap="square">
              <a:spAutoFit/>
            </a:bodyPr>
            <a:lstStyle/>
            <a:p>
              <a:pPr algn="ctr" defTabSz="685512">
                <a:spcAft>
                  <a:spcPts val="441"/>
                </a:spcAft>
                <a:defRPr/>
              </a:pPr>
              <a:r>
                <a:rPr lang="en-US" sz="1200" kern="0">
                  <a:solidFill>
                    <a:srgbClr val="505050">
                      <a:lumMod val="75000"/>
                      <a:lumOff val="25000"/>
                    </a:srgbClr>
                  </a:solidFill>
                  <a:latin typeface="Segoe UI"/>
                </a:rPr>
                <a:t>Embrace leading Open Source ecosystems and integrate Microsoft products with agility and consistency</a:t>
              </a:r>
            </a:p>
          </p:txBody>
        </p:sp>
      </p:grpSp>
      <p:grpSp>
        <p:nvGrpSpPr>
          <p:cNvPr id="89" name="Group 88"/>
          <p:cNvGrpSpPr/>
          <p:nvPr/>
        </p:nvGrpSpPr>
        <p:grpSpPr>
          <a:xfrm>
            <a:off x="4611215" y="1380117"/>
            <a:ext cx="2141160" cy="3123986"/>
            <a:chOff x="6238833" y="1884362"/>
            <a:chExt cx="2912953" cy="4748291"/>
          </a:xfrm>
        </p:grpSpPr>
        <p:sp>
          <p:nvSpPr>
            <p:cNvPr id="90" name="Rectangle 89"/>
            <p:cNvSpPr/>
            <p:nvPr/>
          </p:nvSpPr>
          <p:spPr bwMode="auto">
            <a:xfrm>
              <a:off x="6238833"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2" eaLnBrk="0" hangingPunct="0">
                <a:lnSpc>
                  <a:spcPct val="90000"/>
                </a:lnSpc>
                <a:spcAft>
                  <a:spcPts val="441"/>
                </a:spcAft>
                <a:defRPr/>
              </a:pPr>
              <a:r>
                <a:rPr lang="en-US" sz="2059" b="1" kern="0">
                  <a:solidFill>
                    <a:srgbClr val="505050">
                      <a:lumMod val="75000"/>
                      <a:lumOff val="25000"/>
                    </a:srgbClr>
                  </a:solidFill>
                  <a:latin typeface="Segoe UI Light"/>
                  <a:ea typeface="ＭＳ Ｐゴシック" charset="0"/>
                </a:rPr>
                <a:t>Release</a:t>
              </a:r>
            </a:p>
          </p:txBody>
        </p:sp>
        <p:grpSp>
          <p:nvGrpSpPr>
            <p:cNvPr id="92" name="Group 91"/>
            <p:cNvGrpSpPr/>
            <p:nvPr/>
          </p:nvGrpSpPr>
          <p:grpSpPr>
            <a:xfrm>
              <a:off x="7016595" y="1884362"/>
              <a:ext cx="1212728" cy="1354901"/>
              <a:chOff x="6752101" y="1777899"/>
              <a:chExt cx="1346542" cy="1504402"/>
            </a:xfrm>
          </p:grpSpPr>
          <p:sp>
            <p:nvSpPr>
              <p:cNvPr id="94" name="Oval 93"/>
              <p:cNvSpPr/>
              <p:nvPr/>
            </p:nvSpPr>
            <p:spPr bwMode="auto">
              <a:xfrm>
                <a:off x="6752101" y="1777899"/>
                <a:ext cx="1346542" cy="1504402"/>
              </a:xfrm>
              <a:prstGeom prst="ellipse">
                <a:avLst/>
              </a:prstGeom>
              <a:solidFill>
                <a:srgbClr val="D83B01"/>
              </a:solidFill>
              <a:ln w="12700">
                <a:noFill/>
                <a:miter lim="800000"/>
              </a:ln>
            </p:spPr>
            <p:txBody>
              <a:bodyPr wrap="square" lIns="174728" tIns="147847" rIns="134406" bIns="134406" rtlCol="0" anchor="ctr">
                <a:noAutofit/>
              </a:bodyPr>
              <a:lstStyle/>
              <a:p>
                <a:pPr algn="ctr" defTabSz="671903">
                  <a:defRPr/>
                </a:pPr>
                <a:endParaRPr lang="en-US" sz="2059" kern="0" spc="37">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p:spPr>
          </p:pic>
        </p:grpSp>
        <p:sp>
          <p:nvSpPr>
            <p:cNvPr id="93" name="Rectangle 92"/>
            <p:cNvSpPr/>
            <p:nvPr/>
          </p:nvSpPr>
          <p:spPr>
            <a:xfrm>
              <a:off x="6367396" y="3815940"/>
              <a:ext cx="2640629" cy="1263071"/>
            </a:xfrm>
            <a:prstGeom prst="rect">
              <a:avLst/>
            </a:prstGeom>
          </p:spPr>
          <p:txBody>
            <a:bodyPr wrap="square">
              <a:spAutoFit/>
            </a:bodyPr>
            <a:lstStyle/>
            <a:p>
              <a:pPr algn="ctr" defTabSz="685512">
                <a:spcAft>
                  <a:spcPts val="441"/>
                </a:spcAft>
                <a:defRPr/>
              </a:pPr>
              <a:r>
                <a:rPr lang="en-US" sz="1200" kern="0">
                  <a:solidFill>
                    <a:srgbClr val="505050">
                      <a:lumMod val="75000"/>
                      <a:lumOff val="25000"/>
                    </a:srgbClr>
                  </a:solidFill>
                  <a:latin typeface="Segoe UI"/>
                </a:rPr>
                <a:t>Release key Microsoft technologies into the Open Source domain to build a strong ecosystem</a:t>
              </a:r>
            </a:p>
          </p:txBody>
        </p:sp>
      </p:grpSp>
      <p:grpSp>
        <p:nvGrpSpPr>
          <p:cNvPr id="96" name="Group 95"/>
          <p:cNvGrpSpPr/>
          <p:nvPr/>
        </p:nvGrpSpPr>
        <p:grpSpPr>
          <a:xfrm>
            <a:off x="6824914" y="1380117"/>
            <a:ext cx="2141160" cy="3123986"/>
            <a:chOff x="9250472" y="1884362"/>
            <a:chExt cx="2912953" cy="4748291"/>
          </a:xfrm>
        </p:grpSpPr>
        <p:sp>
          <p:nvSpPr>
            <p:cNvPr id="97" name="Rectangle 96"/>
            <p:cNvSpPr/>
            <p:nvPr/>
          </p:nvSpPr>
          <p:spPr bwMode="auto">
            <a:xfrm>
              <a:off x="9250472"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2" eaLnBrk="0" hangingPunct="0">
                <a:lnSpc>
                  <a:spcPct val="90000"/>
                </a:lnSpc>
                <a:spcAft>
                  <a:spcPts val="441"/>
                </a:spcAft>
                <a:defRPr/>
              </a:pPr>
              <a:r>
                <a:rPr lang="en-US" sz="2059" b="1" kern="0">
                  <a:solidFill>
                    <a:srgbClr val="505050">
                      <a:lumMod val="75000"/>
                      <a:lumOff val="25000"/>
                    </a:srgbClr>
                  </a:solidFill>
                  <a:latin typeface="Segoe UI Light"/>
                  <a:ea typeface="ＭＳ Ｐゴシック" charset="0"/>
                </a:rPr>
                <a:t>Participate</a:t>
              </a:r>
            </a:p>
          </p:txBody>
        </p:sp>
        <p:grpSp>
          <p:nvGrpSpPr>
            <p:cNvPr id="99" name="Group 98"/>
            <p:cNvGrpSpPr/>
            <p:nvPr/>
          </p:nvGrpSpPr>
          <p:grpSpPr>
            <a:xfrm>
              <a:off x="10028234" y="1884362"/>
              <a:ext cx="1212728" cy="1354901"/>
              <a:chOff x="9537089" y="1777899"/>
              <a:chExt cx="1346542" cy="1504402"/>
            </a:xfrm>
          </p:grpSpPr>
          <p:sp>
            <p:nvSpPr>
              <p:cNvPr id="101" name="Oval 100"/>
              <p:cNvSpPr/>
              <p:nvPr/>
            </p:nvSpPr>
            <p:spPr bwMode="auto">
              <a:xfrm>
                <a:off x="9537089" y="1777899"/>
                <a:ext cx="1346542" cy="1504402"/>
              </a:xfrm>
              <a:prstGeom prst="ellipse">
                <a:avLst/>
              </a:prstGeom>
              <a:solidFill>
                <a:srgbClr val="FFB900"/>
              </a:solidFill>
              <a:ln w="19050">
                <a:noFill/>
                <a:miter lim="800000"/>
              </a:ln>
            </p:spPr>
            <p:txBody>
              <a:bodyPr wrap="square" lIns="174728" tIns="147847" rIns="134406" bIns="134406" rtlCol="0" anchor="ctr">
                <a:noAutofit/>
              </a:bodyPr>
              <a:lstStyle/>
              <a:p>
                <a:pPr algn="ctr" defTabSz="671903">
                  <a:defRPr/>
                </a:pPr>
                <a:endParaRPr lang="en-US" sz="2059" kern="0" spc="37">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solidFill>
                <a:srgbClr val="FFFFFF"/>
              </a:solidFill>
              <a:ln>
                <a:noFill/>
              </a:ln>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8"/>
              <a:ext cx="2667989" cy="1543753"/>
            </a:xfrm>
            <a:prstGeom prst="rect">
              <a:avLst/>
            </a:prstGeom>
          </p:spPr>
          <p:txBody>
            <a:bodyPr wrap="square">
              <a:spAutoFit/>
            </a:bodyPr>
            <a:lstStyle/>
            <a:p>
              <a:pPr algn="ctr" defTabSz="685512">
                <a:spcAft>
                  <a:spcPts val="441"/>
                </a:spcAft>
                <a:defRPr/>
              </a:pPr>
              <a:r>
                <a:rPr lang="en-US" sz="1200" kern="0">
                  <a:solidFill>
                    <a:srgbClr val="505050">
                      <a:lumMod val="75000"/>
                      <a:lumOff val="25000"/>
                    </a:srgbClr>
                  </a:solidFill>
                  <a:latin typeface="Segoe UI"/>
                </a:rPr>
                <a:t>Microsoft engineers to participate in communities and contribute to key Open Source projects</a:t>
              </a:r>
            </a:p>
          </p:txBody>
        </p:sp>
      </p:grpSp>
      <p:grpSp>
        <p:nvGrpSpPr>
          <p:cNvPr id="103" name="Group 102"/>
          <p:cNvGrpSpPr/>
          <p:nvPr/>
        </p:nvGrpSpPr>
        <p:grpSpPr>
          <a:xfrm>
            <a:off x="199244" y="1382822"/>
            <a:ext cx="2141160" cy="3121564"/>
            <a:chOff x="236543" y="1888044"/>
            <a:chExt cx="2912953" cy="4744609"/>
          </a:xfrm>
        </p:grpSpPr>
        <p:sp>
          <p:nvSpPr>
            <p:cNvPr id="104" name="Rectangle 103"/>
            <p:cNvSpPr/>
            <p:nvPr/>
          </p:nvSpPr>
          <p:spPr bwMode="auto">
            <a:xfrm>
              <a:off x="236543"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2" eaLnBrk="0" hangingPunct="0">
                <a:lnSpc>
                  <a:spcPct val="90000"/>
                </a:lnSpc>
                <a:spcAft>
                  <a:spcPts val="441"/>
                </a:spcAft>
                <a:defRPr/>
              </a:pPr>
              <a:r>
                <a:rPr lang="en-US" sz="2059" b="1" kern="0">
                  <a:solidFill>
                    <a:srgbClr val="505050">
                      <a:lumMod val="75000"/>
                      <a:lumOff val="25000"/>
                    </a:srgbClr>
                  </a:solidFill>
                  <a:latin typeface="Segoe UI Light"/>
                  <a:ea typeface="ＭＳ Ｐゴシック" charset="0"/>
                </a:rPr>
                <a:t>Enable</a:t>
              </a:r>
            </a:p>
          </p:txBody>
        </p:sp>
        <p:sp>
          <p:nvSpPr>
            <p:cNvPr id="106" name="Rectangle 105"/>
            <p:cNvSpPr/>
            <p:nvPr/>
          </p:nvSpPr>
          <p:spPr>
            <a:xfrm>
              <a:off x="236543" y="3818000"/>
              <a:ext cx="2846889" cy="1263071"/>
            </a:xfrm>
            <a:prstGeom prst="rect">
              <a:avLst/>
            </a:prstGeom>
          </p:spPr>
          <p:txBody>
            <a:bodyPr wrap="square">
              <a:spAutoFit/>
            </a:bodyPr>
            <a:lstStyle/>
            <a:p>
              <a:pPr algn="ctr" defTabSz="685512">
                <a:spcAft>
                  <a:spcPts val="441"/>
                </a:spcAft>
                <a:defRPr/>
              </a:pPr>
              <a:r>
                <a:rPr lang="en-US" sz="1200" kern="0">
                  <a:solidFill>
                    <a:srgbClr val="505050">
                      <a:lumMod val="75000"/>
                      <a:lumOff val="25000"/>
                    </a:srgbClr>
                  </a:solidFill>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p:grpSpPr>
          <p:sp>
            <p:nvSpPr>
              <p:cNvPr id="108" name="Oval 107"/>
              <p:cNvSpPr/>
              <p:nvPr/>
            </p:nvSpPr>
            <p:spPr bwMode="auto">
              <a:xfrm>
                <a:off x="884237" y="1781581"/>
                <a:ext cx="1346542" cy="1504402"/>
              </a:xfrm>
              <a:prstGeom prst="ellipse">
                <a:avLst/>
              </a:prstGeom>
              <a:solidFill>
                <a:schemeClr val="accent4"/>
              </a:solidFill>
              <a:ln w="12700">
                <a:noFill/>
                <a:miter lim="800000"/>
              </a:ln>
            </p:spPr>
            <p:txBody>
              <a:bodyPr wrap="square" lIns="174728" tIns="147847" rIns="134406" bIns="134406" rtlCol="0" anchor="ctr">
                <a:noAutofit/>
              </a:bodyPr>
              <a:lstStyle/>
              <a:p>
                <a:pPr algn="ctr" defTabSz="671903">
                  <a:defRPr/>
                </a:pPr>
                <a:endParaRPr lang="en-US" sz="2059" kern="0" spc="37">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79" y="2245323"/>
                <a:ext cx="937421" cy="536970"/>
                <a:chOff x="6016906" y="2508250"/>
                <a:chExt cx="490538" cy="280988"/>
              </a:xfrm>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noFill/>
                <a:ln w="47625" cap="flat">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noFill/>
                <a:ln w="47625" cap="flat">
                  <a:solidFill>
                    <a:srgbClr val="FFFFFF"/>
                  </a:solidFill>
                  <a:prstDash val="solid"/>
                  <a:miter lim="800000"/>
                  <a:headEnd/>
                  <a:tailEnd/>
                </a:ln>
                <a:extLst>
                  <a:ext uri="{909E8E84-426E-40dd-AFC4-6F175D3DCCD1}">
                    <a14:hiddenFill xmlns=""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noFill/>
                <a:ln w="47625" cap="flat">
                  <a:solidFill>
                    <a:srgbClr val="FFFFFF"/>
                  </a:solidFill>
                  <a:prstDash val="solid"/>
                  <a:miter lim="800000"/>
                  <a:headEnd/>
                  <a:tailEnd/>
                </a:ln>
                <a:extLst>
                  <a:ext uri="{909E8E84-426E-40dd-AFC4-6F175D3DCCD1}">
                    <a14:hiddenFill xmlns=""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noFill/>
                <a:ln w="47625" cap="flat">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noFill/>
                <a:ln w="47625" cap="flat">
                  <a:solidFill>
                    <a:srgbClr val="FFFFFF"/>
                  </a:solidFill>
                  <a:prstDash val="solid"/>
                  <a:miter lim="800000"/>
                  <a:headEnd/>
                  <a:tailEnd/>
                </a:ln>
                <a:extLst>
                  <a:ext uri="{909E8E84-426E-40dd-AFC4-6F175D3DCCD1}">
                    <a14:hiddenFill xmlns=""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05095" y="4696099"/>
            <a:ext cx="8766830" cy="371105"/>
          </a:xfrm>
          <a:prstGeom prst="rect">
            <a:avLst/>
          </a:prstGeom>
          <a:solidFill>
            <a:srgbClr val="00317A"/>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defRPr/>
            </a:pPr>
            <a:r>
              <a:rPr lang="en-US" sz="1500" b="1" kern="0">
                <a:solidFill>
                  <a:srgbClr val="FFFFFF"/>
                </a:solidFill>
                <a:latin typeface="Segoe UI Light"/>
                <a:ea typeface="Segoe UI" pitchFamily="34" charset="0"/>
                <a:cs typeface="Segoe UI" pitchFamily="34" charset="0"/>
              </a:rPr>
              <a:t>Open Source Partners &amp; Ecosystem</a:t>
            </a:r>
          </a:p>
        </p:txBody>
      </p:sp>
      <p:sp>
        <p:nvSpPr>
          <p:cNvPr id="116" name="Plus Sign 55"/>
          <p:cNvSpPr/>
          <p:nvPr/>
        </p:nvSpPr>
        <p:spPr bwMode="auto">
          <a:xfrm>
            <a:off x="4302777" y="4234818"/>
            <a:ext cx="542836" cy="488572"/>
          </a:xfrm>
          <a:prstGeom prst="mathPlus">
            <a:avLst/>
          </a:prstGeom>
          <a:solidFill>
            <a:srgbClr val="00317A"/>
          </a:soli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123"/>
          <p:cNvGrpSpPr/>
          <p:nvPr/>
        </p:nvGrpSpPr>
        <p:grpSpPr>
          <a:xfrm>
            <a:off x="4729522" y="3583056"/>
            <a:ext cx="1898763" cy="936828"/>
            <a:chOff x="6273955" y="4922532"/>
            <a:chExt cx="2532044" cy="1249282"/>
          </a:xfrm>
        </p:grpSpPr>
        <p:sp>
          <p:nvSpPr>
            <p:cNvPr id="125" name="Rectangle 124"/>
            <p:cNvSpPr/>
            <p:nvPr/>
          </p:nvSpPr>
          <p:spPr>
            <a:xfrm>
              <a:off x="6273955" y="4922532"/>
              <a:ext cx="1366388" cy="1046589"/>
            </a:xfrm>
            <a:prstGeom prst="rect">
              <a:avLst/>
            </a:prstGeom>
          </p:spPr>
          <p:txBody>
            <a:bodyPr wrap="square">
              <a:spAutoFit/>
            </a:bodyPr>
            <a:lstStyle/>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R Server</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.NET Core</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Roslyn</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TypeScript</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231282"/>
            </a:xfrm>
            <a:prstGeom prst="rect">
              <a:avLst/>
            </a:prstGeom>
          </p:spPr>
          <p:txBody>
            <a:bodyPr wrap="square">
              <a:spAutoFit/>
            </a:bodyPr>
            <a:lstStyle/>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autorest</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PowerBI Visuals</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Office UI Fabric</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Tools plugins</a:t>
              </a:r>
            </a:p>
            <a:p>
              <a:pPr algn="ctr" defTabSz="685800">
                <a:defRPr/>
              </a:pPr>
              <a:endParaRPr lang="en-US" sz="900" kern="0">
                <a:solidFill>
                  <a:sysClr val="windowText" lastClr="000000"/>
                </a:solidFill>
                <a:latin typeface="Segoe UI" panose="020B0502040204020203" pitchFamily="34" charset="0"/>
                <a:cs typeface="Segoe UI" panose="020B0502040204020203" pitchFamily="34" charset="0"/>
              </a:endParaRPr>
            </a:p>
          </p:txBody>
        </p:sp>
      </p:grpSp>
      <p:grpSp>
        <p:nvGrpSpPr>
          <p:cNvPr id="5" name="Group 4"/>
          <p:cNvGrpSpPr/>
          <p:nvPr/>
        </p:nvGrpSpPr>
        <p:grpSpPr>
          <a:xfrm>
            <a:off x="7100130" y="3670030"/>
            <a:ext cx="1538194" cy="690893"/>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2606486" y="3673583"/>
            <a:ext cx="1678916" cy="661671"/>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9229838" y="1016687"/>
            <a:ext cx="338693" cy="3542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1" name="Rectangle 140"/>
          <p:cNvSpPr/>
          <p:nvPr/>
        </p:nvSpPr>
        <p:spPr>
          <a:xfrm>
            <a:off x="9219654" y="1413032"/>
            <a:ext cx="338693" cy="35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2" name="Rectangle 141"/>
          <p:cNvSpPr/>
          <p:nvPr/>
        </p:nvSpPr>
        <p:spPr>
          <a:xfrm>
            <a:off x="9229838" y="1803279"/>
            <a:ext cx="338693" cy="354231"/>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3" name="Rectangle 142"/>
          <p:cNvSpPr/>
          <p:nvPr/>
        </p:nvSpPr>
        <p:spPr>
          <a:xfrm>
            <a:off x="9229838" y="2219239"/>
            <a:ext cx="338693" cy="3542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4" name="Rectangle 143"/>
          <p:cNvSpPr/>
          <p:nvPr/>
        </p:nvSpPr>
        <p:spPr>
          <a:xfrm>
            <a:off x="9229838" y="2583394"/>
            <a:ext cx="338693" cy="354231"/>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5" name="Rectangle 144"/>
          <p:cNvSpPr/>
          <p:nvPr/>
        </p:nvSpPr>
        <p:spPr>
          <a:xfrm>
            <a:off x="9229838" y="2973497"/>
            <a:ext cx="338693" cy="35423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6" name="Rectangle 145"/>
          <p:cNvSpPr/>
          <p:nvPr/>
        </p:nvSpPr>
        <p:spPr>
          <a:xfrm>
            <a:off x="9229838" y="3367886"/>
            <a:ext cx="338693" cy="354231"/>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grpSp>
        <p:nvGrpSpPr>
          <p:cNvPr id="3" name="Group 2"/>
          <p:cNvGrpSpPr/>
          <p:nvPr/>
        </p:nvGrpSpPr>
        <p:grpSpPr>
          <a:xfrm>
            <a:off x="436554" y="3662734"/>
            <a:ext cx="1589182" cy="641159"/>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242115" y="368671"/>
            <a:ext cx="438850" cy="450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rgbClr val="0078D7"/>
              </a:solidFill>
              <a:latin typeface="Segoe UI"/>
            </a:endParaRPr>
          </a:p>
        </p:txBody>
      </p:sp>
      <p:sp>
        <p:nvSpPr>
          <p:cNvPr id="129" name="Rectangle 128"/>
          <p:cNvSpPr/>
          <p:nvPr/>
        </p:nvSpPr>
        <p:spPr>
          <a:xfrm>
            <a:off x="6966455" y="705367"/>
            <a:ext cx="2301371" cy="362667"/>
          </a:xfrm>
          <a:prstGeom prst="rect">
            <a:avLst/>
          </a:prstGeom>
        </p:spPr>
        <p:txBody>
          <a:bodyPr wrap="square" lIns="134464" tIns="107571" rIns="134464" bIns="107571">
            <a:spAutoFit/>
          </a:bodyPr>
          <a:lstStyle/>
          <a:p>
            <a:pPr algn="ctr" defTabSz="685604">
              <a:lnSpc>
                <a:spcPct val="90000"/>
              </a:lnSpc>
              <a:defRPr/>
            </a:pPr>
            <a:r>
              <a:rPr lang="en-US" sz="1050" b="1" kern="0" dirty="0">
                <a:ln w="3175">
                  <a:noFill/>
                </a:ln>
                <a:solidFill>
                  <a:srgbClr val="FFFFFF"/>
                </a:solidFill>
                <a:latin typeface="Segoe UI"/>
                <a:cs typeface="Segoe UI" pitchFamily="34" charset="0"/>
              </a:rPr>
              <a:t>Open and hybrid</a:t>
            </a:r>
          </a:p>
        </p:txBody>
      </p:sp>
      <p:pic>
        <p:nvPicPr>
          <p:cNvPr id="134" name="Picture 133"/>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9420" t="-9952" r="47229" b="-7173"/>
          <a:stretch/>
        </p:blipFill>
        <p:spPr>
          <a:xfrm>
            <a:off x="7783570" y="111974"/>
            <a:ext cx="697490" cy="623952"/>
          </a:xfrm>
          <a:prstGeom prst="rect">
            <a:avLst/>
          </a:prstGeom>
        </p:spPr>
      </p:pic>
    </p:spTree>
    <p:extLst>
      <p:ext uri="{BB962C8B-B14F-4D97-AF65-F5344CB8AC3E}">
        <p14:creationId xmlns:p14="http://schemas.microsoft.com/office/powerpoint/2010/main" val="11276348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0A4125-3306-9441-A065-C856F5D8C58F}"/>
              </a:ext>
            </a:extLst>
          </p:cNvPr>
          <p:cNvSpPr/>
          <p:nvPr/>
        </p:nvSpPr>
        <p:spPr bwMode="auto">
          <a:xfrm>
            <a:off x="1" y="365"/>
            <a:ext cx="9144000" cy="1167596"/>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3CB29E3-8460-4D9F-AF21-E453024DA79E}"/>
              </a:ext>
            </a:extLst>
          </p:cNvPr>
          <p:cNvGrpSpPr/>
          <p:nvPr/>
        </p:nvGrpSpPr>
        <p:grpSpPr>
          <a:xfrm>
            <a:off x="642472" y="2762949"/>
            <a:ext cx="7677524" cy="1255989"/>
            <a:chOff x="997255" y="3114934"/>
            <a:chExt cx="10441965" cy="1708231"/>
          </a:xfrm>
        </p:grpSpPr>
        <p:sp>
          <p:nvSpPr>
            <p:cNvPr id="68" name="TextBox 67">
              <a:extLst>
                <a:ext uri="{FF2B5EF4-FFF2-40B4-BE49-F238E27FC236}">
                  <a16:creationId xmlns:a16="http://schemas.microsoft.com/office/drawing/2014/main" id="{70A81AE3-F05E-44AA-B747-8A89230191C7}"/>
                </a:ext>
              </a:extLst>
            </p:cNvPr>
            <p:cNvSpPr txBox="1"/>
            <p:nvPr/>
          </p:nvSpPr>
          <p:spPr>
            <a:xfrm>
              <a:off x="997255" y="3114934"/>
              <a:ext cx="2286000" cy="1708231"/>
            </a:xfrm>
            <a:prstGeom prst="rect">
              <a:avLst/>
            </a:prstGeom>
            <a:noFill/>
          </p:spPr>
          <p:txBody>
            <a:bodyPr wrap="square" lIns="107571" tIns="107571" rIns="107571" bIns="107571" rtlCol="0">
              <a:spAutoFit/>
            </a:bodyPr>
            <a:lstStyle/>
            <a:p>
              <a:pPr algn="ctr" defTabSz="685736">
                <a:spcAft>
                  <a:spcPts val="1765"/>
                </a:spcAft>
                <a:defRPr/>
              </a:pPr>
              <a:r>
                <a:rPr lang="en-US" sz="1350">
                  <a:solidFill>
                    <a:srgbClr val="000000"/>
                  </a:solidFill>
                  <a:latin typeface="Segoe UI"/>
                  <a:cs typeface="Segoe UI Semibold" panose="020B0702040204020203" pitchFamily="34" charset="0"/>
                </a:rPr>
                <a:t>#2 overall individual contributor to Kubernetes (Brendan Burns)</a:t>
              </a:r>
            </a:p>
          </p:txBody>
        </p:sp>
        <p:sp>
          <p:nvSpPr>
            <p:cNvPr id="69" name="TextBox 68">
              <a:extLst>
                <a:ext uri="{FF2B5EF4-FFF2-40B4-BE49-F238E27FC236}">
                  <a16:creationId xmlns:a16="http://schemas.microsoft.com/office/drawing/2014/main" id="{5EF1B498-93AD-4EC3-B66F-FD721137D800}"/>
                </a:ext>
              </a:extLst>
            </p:cNvPr>
            <p:cNvSpPr txBox="1"/>
            <p:nvPr/>
          </p:nvSpPr>
          <p:spPr>
            <a:xfrm>
              <a:off x="3566610" y="3114934"/>
              <a:ext cx="2514600" cy="1425678"/>
            </a:xfrm>
            <a:prstGeom prst="rect">
              <a:avLst/>
            </a:prstGeom>
            <a:noFill/>
          </p:spPr>
          <p:txBody>
            <a:bodyPr wrap="square" lIns="107571" tIns="107571" rIns="107571" bIns="107571" rtlCol="0">
              <a:spAutoFit/>
            </a:bodyPr>
            <a:lstStyle/>
            <a:p>
              <a:pPr algn="ctr" defTabSz="685736">
                <a:spcAft>
                  <a:spcPts val="1765"/>
                </a:spcAft>
                <a:defRPr/>
              </a:pPr>
              <a:r>
                <a:rPr lang="en-US" sz="1350">
                  <a:solidFill>
                    <a:srgbClr val="000000"/>
                  </a:solidFill>
                  <a:latin typeface="Segoe UI"/>
                  <a:cs typeface="Segoe UI Semibold" panose="020B0702040204020203" pitchFamily="34" charset="0"/>
                </a:rPr>
                <a:t>#4 overall individual contributor to Docker (John Howard)</a:t>
              </a:r>
            </a:p>
          </p:txBody>
        </p:sp>
        <p:sp>
          <p:nvSpPr>
            <p:cNvPr id="70" name="TextBox 69">
              <a:extLst>
                <a:ext uri="{FF2B5EF4-FFF2-40B4-BE49-F238E27FC236}">
                  <a16:creationId xmlns:a16="http://schemas.microsoft.com/office/drawing/2014/main" id="{B095D9A1-4881-41CA-AFBC-59683D5C42F7}"/>
                </a:ext>
              </a:extLst>
            </p:cNvPr>
            <p:cNvSpPr txBox="1"/>
            <p:nvPr/>
          </p:nvSpPr>
          <p:spPr>
            <a:xfrm>
              <a:off x="6429993" y="3114934"/>
              <a:ext cx="2295144" cy="1425678"/>
            </a:xfrm>
            <a:prstGeom prst="rect">
              <a:avLst/>
            </a:prstGeom>
            <a:noFill/>
          </p:spPr>
          <p:txBody>
            <a:bodyPr wrap="square" lIns="107571" tIns="107571" rIns="107571" bIns="107571" rtlCol="0">
              <a:spAutoFit/>
            </a:bodyPr>
            <a:lstStyle/>
            <a:p>
              <a:pPr algn="ctr" defTabSz="685736">
                <a:spcAft>
                  <a:spcPts val="1765"/>
                </a:spcAft>
                <a:defRPr/>
              </a:pPr>
              <a:r>
                <a:rPr lang="en-US" sz="1350">
                  <a:solidFill>
                    <a:srgbClr val="000000"/>
                  </a:solidFill>
                  <a:latin typeface="Segoe UI"/>
                  <a:cs typeface="Segoe UI Semibold" panose="020B0702040204020203" pitchFamily="34" charset="0"/>
                </a:rPr>
                <a:t>#1-3 overall individual contributors to Helm</a:t>
              </a:r>
            </a:p>
          </p:txBody>
        </p:sp>
        <p:sp>
          <p:nvSpPr>
            <p:cNvPr id="71" name="TextBox 70">
              <a:extLst>
                <a:ext uri="{FF2B5EF4-FFF2-40B4-BE49-F238E27FC236}">
                  <a16:creationId xmlns:a16="http://schemas.microsoft.com/office/drawing/2014/main" id="{C372A8C5-B937-439E-9612-394798535D6E}"/>
                </a:ext>
              </a:extLst>
            </p:cNvPr>
            <p:cNvSpPr txBox="1"/>
            <p:nvPr/>
          </p:nvSpPr>
          <p:spPr>
            <a:xfrm>
              <a:off x="9153220" y="3114934"/>
              <a:ext cx="2286000" cy="1708231"/>
            </a:xfrm>
            <a:prstGeom prst="rect">
              <a:avLst/>
            </a:prstGeom>
            <a:noFill/>
          </p:spPr>
          <p:txBody>
            <a:bodyPr wrap="square" lIns="107571" tIns="107571" rIns="107571" bIns="107571" rtlCol="0">
              <a:spAutoFit/>
            </a:bodyPr>
            <a:lstStyle/>
            <a:p>
              <a:pPr algn="ctr" defTabSz="685800">
                <a:spcAft>
                  <a:spcPts val="1765"/>
                </a:spcAft>
                <a:defRPr/>
              </a:pPr>
              <a:r>
                <a:rPr lang="en-US" sz="1350">
                  <a:solidFill>
                    <a:srgbClr val="000000"/>
                  </a:solidFill>
                  <a:latin typeface="Segoe UI"/>
                  <a:cs typeface="Segoe UI Semibold" panose="020B0702040204020203" pitchFamily="34" charset="0"/>
                </a:rPr>
                <a:t>70 Microsoft employees have made contributions to Kubernetes</a:t>
              </a:r>
            </a:p>
          </p:txBody>
        </p:sp>
      </p:grpSp>
      <p:grpSp>
        <p:nvGrpSpPr>
          <p:cNvPr id="72" name="Group 71">
            <a:extLst>
              <a:ext uri="{FF2B5EF4-FFF2-40B4-BE49-F238E27FC236}">
                <a16:creationId xmlns:a16="http://schemas.microsoft.com/office/drawing/2014/main" id="{4959C590-15A4-483F-9DFA-01406ADF06B6}"/>
              </a:ext>
            </a:extLst>
          </p:cNvPr>
          <p:cNvGrpSpPr/>
          <p:nvPr/>
        </p:nvGrpSpPr>
        <p:grpSpPr>
          <a:xfrm>
            <a:off x="1812341" y="2394661"/>
            <a:ext cx="5337786" cy="0"/>
            <a:chOff x="2588358" y="2665991"/>
            <a:chExt cx="7259760" cy="0"/>
          </a:xfrm>
        </p:grpSpPr>
        <p:cxnSp>
          <p:nvCxnSpPr>
            <p:cNvPr id="73" name="Straight Connector 72">
              <a:extLst>
                <a:ext uri="{FF2B5EF4-FFF2-40B4-BE49-F238E27FC236}">
                  <a16:creationId xmlns:a16="http://schemas.microsoft.com/office/drawing/2014/main" id="{FFF4D057-0B80-424A-8A95-ED5F0F5B76BF}"/>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50A7C2-582B-4867-B470-D6FCA4A4E5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77ECEE-1771-4CF3-AA71-E9212196331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B5FA7B1-8368-40B4-AECF-9A4C33725ABA}"/>
              </a:ext>
            </a:extLst>
          </p:cNvPr>
          <p:cNvGrpSpPr/>
          <p:nvPr/>
        </p:nvGrpSpPr>
        <p:grpSpPr>
          <a:xfrm>
            <a:off x="1238921" y="2150712"/>
            <a:ext cx="487898" cy="487898"/>
            <a:chOff x="1651895" y="2867616"/>
            <a:chExt cx="650530" cy="650530"/>
          </a:xfrm>
        </p:grpSpPr>
        <p:sp>
          <p:nvSpPr>
            <p:cNvPr id="77" name="Oval 76">
              <a:extLst>
                <a:ext uri="{FF2B5EF4-FFF2-40B4-BE49-F238E27FC236}">
                  <a16:creationId xmlns:a16="http://schemas.microsoft.com/office/drawing/2014/main" id="{F3F0C86F-FA72-4FDC-A55A-43EB743982CF}"/>
                </a:ext>
              </a:extLst>
            </p:cNvPr>
            <p:cNvSpPr/>
            <p:nvPr/>
          </p:nvSpPr>
          <p:spPr bwMode="auto">
            <a:xfrm rot="16200000">
              <a:off x="1651895"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FFFFFF"/>
                </a:solidFill>
                <a:latin typeface="Segoe UI"/>
                <a:cs typeface="Segoe UI" pitchFamily="34" charset="0"/>
              </a:endParaRPr>
            </a:p>
          </p:txBody>
        </p:sp>
        <p:sp>
          <p:nvSpPr>
            <p:cNvPr id="3" name="TextBox 2">
              <a:extLst>
                <a:ext uri="{FF2B5EF4-FFF2-40B4-BE49-F238E27FC236}">
                  <a16:creationId xmlns:a16="http://schemas.microsoft.com/office/drawing/2014/main" id="{CD75DB14-AF97-4C87-AA10-B4C8D6F90A74}"/>
                </a:ext>
              </a:extLst>
            </p:cNvPr>
            <p:cNvSpPr txBox="1"/>
            <p:nvPr/>
          </p:nvSpPr>
          <p:spPr>
            <a:xfrm>
              <a:off x="1676654" y="2912275"/>
              <a:ext cx="601011" cy="561270"/>
            </a:xfrm>
            <a:prstGeom prst="rect">
              <a:avLst/>
            </a:prstGeom>
            <a:noFill/>
          </p:spPr>
          <p:txBody>
            <a:bodyPr wrap="square" lIns="134464" tIns="107571" rIns="134464" bIns="107571" rtlCol="0">
              <a:spAutoFit/>
            </a:bodyPr>
            <a:lstStyle/>
            <a:p>
              <a:pPr algn="ctr" defTabSz="685736">
                <a:lnSpc>
                  <a:spcPct val="90000"/>
                </a:lnSpc>
                <a:spcAft>
                  <a:spcPts val="441"/>
                </a:spcAft>
                <a:defRPr/>
              </a:pPr>
              <a:endParaRPr lang="en-US" sz="1471">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6" name="Freeform 5">
              <a:extLst>
                <a:ext uri="{FF2B5EF4-FFF2-40B4-BE49-F238E27FC236}">
                  <a16:creationId xmlns:a16="http://schemas.microsoft.com/office/drawing/2014/main" id="{31371FE9-AA04-46D0-B229-57B754116E72}"/>
                </a:ext>
              </a:extLst>
            </p:cNvPr>
            <p:cNvSpPr>
              <a:spLocks/>
            </p:cNvSpPr>
            <p:nvPr/>
          </p:nvSpPr>
          <p:spPr bwMode="auto">
            <a:xfrm>
              <a:off x="1807161" y="3009996"/>
              <a:ext cx="340001" cy="323881"/>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grpSp>
      <p:grpSp>
        <p:nvGrpSpPr>
          <p:cNvPr id="10" name="Group 9">
            <a:extLst>
              <a:ext uri="{FF2B5EF4-FFF2-40B4-BE49-F238E27FC236}">
                <a16:creationId xmlns:a16="http://schemas.microsoft.com/office/drawing/2014/main" id="{20641ED5-ACBA-45CB-9C26-8CBB59EEED41}"/>
              </a:ext>
            </a:extLst>
          </p:cNvPr>
          <p:cNvGrpSpPr/>
          <p:nvPr/>
        </p:nvGrpSpPr>
        <p:grpSpPr>
          <a:xfrm>
            <a:off x="3237831" y="2158352"/>
            <a:ext cx="487898" cy="487898"/>
            <a:chOff x="4317108" y="2877803"/>
            <a:chExt cx="650530" cy="650530"/>
          </a:xfrm>
        </p:grpSpPr>
        <p:sp>
          <p:nvSpPr>
            <p:cNvPr id="94" name="Oval 93">
              <a:extLst>
                <a:ext uri="{FF2B5EF4-FFF2-40B4-BE49-F238E27FC236}">
                  <a16:creationId xmlns:a16="http://schemas.microsoft.com/office/drawing/2014/main" id="{6B0F9439-C634-47A7-B1D7-A4280D3A8D9D}"/>
                </a:ext>
              </a:extLst>
            </p:cNvPr>
            <p:cNvSpPr/>
            <p:nvPr/>
          </p:nvSpPr>
          <p:spPr bwMode="auto">
            <a:xfrm rot="16200000">
              <a:off x="4317108" y="2877803"/>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FFFFFF"/>
                </a:solidFill>
                <a:latin typeface="Segoe UI"/>
                <a:cs typeface="Segoe UI" pitchFamily="34" charset="0"/>
              </a:endParaRPr>
            </a:p>
          </p:txBody>
        </p:sp>
        <p:sp>
          <p:nvSpPr>
            <p:cNvPr id="99" name="TextBox 98">
              <a:extLst>
                <a:ext uri="{FF2B5EF4-FFF2-40B4-BE49-F238E27FC236}">
                  <a16:creationId xmlns:a16="http://schemas.microsoft.com/office/drawing/2014/main" id="{910DCEF3-7A30-4685-B66B-B84774455F74}"/>
                </a:ext>
              </a:extLst>
            </p:cNvPr>
            <p:cNvSpPr txBox="1"/>
            <p:nvPr/>
          </p:nvSpPr>
          <p:spPr>
            <a:xfrm>
              <a:off x="4341868" y="2922462"/>
              <a:ext cx="601011" cy="561270"/>
            </a:xfrm>
            <a:prstGeom prst="rect">
              <a:avLst/>
            </a:prstGeom>
            <a:noFill/>
          </p:spPr>
          <p:txBody>
            <a:bodyPr wrap="square" lIns="134464" tIns="107571" rIns="134464" bIns="107571" rtlCol="0">
              <a:spAutoFit/>
            </a:bodyPr>
            <a:lstStyle/>
            <a:p>
              <a:pPr algn="ctr" defTabSz="685736">
                <a:lnSpc>
                  <a:spcPct val="90000"/>
                </a:lnSpc>
                <a:spcAft>
                  <a:spcPts val="441"/>
                </a:spcAft>
                <a:defRPr/>
              </a:pPr>
              <a:endParaRPr lang="en-US" sz="1471">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28" name="Group 27">
              <a:extLst>
                <a:ext uri="{FF2B5EF4-FFF2-40B4-BE49-F238E27FC236}">
                  <a16:creationId xmlns:a16="http://schemas.microsoft.com/office/drawing/2014/main" id="{5BF84418-7E30-4BAA-AD25-5C1D8B68A17A}"/>
                </a:ext>
              </a:extLst>
            </p:cNvPr>
            <p:cNvGrpSpPr/>
            <p:nvPr/>
          </p:nvGrpSpPr>
          <p:grpSpPr>
            <a:xfrm>
              <a:off x="4480634" y="3026690"/>
              <a:ext cx="323479" cy="356522"/>
              <a:chOff x="848773" y="3063002"/>
              <a:chExt cx="885825" cy="976313"/>
            </a:xfrm>
          </p:grpSpPr>
          <p:sp>
            <p:nvSpPr>
              <p:cNvPr id="29" name="Freeform: Shape 28">
                <a:extLst>
                  <a:ext uri="{FF2B5EF4-FFF2-40B4-BE49-F238E27FC236}">
                    <a16:creationId xmlns:a16="http://schemas.microsoft.com/office/drawing/2014/main" id="{8999BBE3-454C-4224-9149-C039740C649A}"/>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rgbClr val="000000"/>
                </a:solidFill>
                <a:prstDash val="solid"/>
                <a:round/>
              </a:ln>
            </p:spPr>
            <p:txBody>
              <a:bodyPr/>
              <a:lstStyle/>
              <a:p>
                <a:pPr defTabSz="685669">
                  <a:defRPr/>
                </a:pPr>
                <a:endParaRPr lang="en-US" sz="1324">
                  <a:solidFill>
                    <a:srgbClr val="505050"/>
                  </a:solidFill>
                  <a:latin typeface="Segoe UI"/>
                </a:endParaRPr>
              </a:p>
            </p:txBody>
          </p:sp>
          <p:sp>
            <p:nvSpPr>
              <p:cNvPr id="30" name="Freeform: Shape 29">
                <a:extLst>
                  <a:ext uri="{FF2B5EF4-FFF2-40B4-BE49-F238E27FC236}">
                    <a16:creationId xmlns:a16="http://schemas.microsoft.com/office/drawing/2014/main" id="{4D6844C5-70A8-4C08-895A-93F145F8435D}"/>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rgbClr val="000000"/>
                </a:solidFill>
                <a:prstDash val="solid"/>
                <a:round/>
              </a:ln>
            </p:spPr>
            <p:txBody>
              <a:bodyPr/>
              <a:lstStyle/>
              <a:p>
                <a:pPr defTabSz="685669">
                  <a:defRPr/>
                </a:pPr>
                <a:endParaRPr lang="en-US" sz="1324">
                  <a:solidFill>
                    <a:srgbClr val="505050"/>
                  </a:solidFill>
                  <a:latin typeface="Segoe UI"/>
                </a:endParaRPr>
              </a:p>
            </p:txBody>
          </p:sp>
          <p:sp>
            <p:nvSpPr>
              <p:cNvPr id="31" name="Freeform: Shape 30">
                <a:extLst>
                  <a:ext uri="{FF2B5EF4-FFF2-40B4-BE49-F238E27FC236}">
                    <a16:creationId xmlns:a16="http://schemas.microsoft.com/office/drawing/2014/main" id="{7D2BFE30-4A75-475D-9458-D787753944D0}"/>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rgbClr val="000000"/>
                </a:solidFill>
                <a:prstDash val="solid"/>
                <a:round/>
              </a:ln>
            </p:spPr>
            <p:txBody>
              <a:bodyPr/>
              <a:lstStyle/>
              <a:p>
                <a:pPr defTabSz="685669">
                  <a:defRPr/>
                </a:pPr>
                <a:endParaRPr lang="en-US" sz="1324">
                  <a:solidFill>
                    <a:srgbClr val="505050"/>
                  </a:solidFill>
                  <a:latin typeface="Segoe UI"/>
                </a:endParaRPr>
              </a:p>
            </p:txBody>
          </p:sp>
        </p:grpSp>
      </p:grpSp>
      <p:grpSp>
        <p:nvGrpSpPr>
          <p:cNvPr id="13" name="Group 12">
            <a:extLst>
              <a:ext uri="{FF2B5EF4-FFF2-40B4-BE49-F238E27FC236}">
                <a16:creationId xmlns:a16="http://schemas.microsoft.com/office/drawing/2014/main" id="{6083D9EB-6E09-4C6E-9C97-15053A305F13}"/>
              </a:ext>
            </a:extLst>
          </p:cNvPr>
          <p:cNvGrpSpPr/>
          <p:nvPr/>
        </p:nvGrpSpPr>
        <p:grpSpPr>
          <a:xfrm>
            <a:off x="7060051" y="2150712"/>
            <a:ext cx="839093" cy="487898"/>
            <a:chOff x="9413401" y="2867616"/>
            <a:chExt cx="1118791" cy="650530"/>
          </a:xfrm>
        </p:grpSpPr>
        <p:sp>
          <p:nvSpPr>
            <p:cNvPr id="89" name="Oval 88">
              <a:extLst>
                <a:ext uri="{FF2B5EF4-FFF2-40B4-BE49-F238E27FC236}">
                  <a16:creationId xmlns:a16="http://schemas.microsoft.com/office/drawing/2014/main" id="{DA531911-C496-4DF9-A07C-494D1C179A87}"/>
                </a:ext>
              </a:extLst>
            </p:cNvPr>
            <p:cNvSpPr/>
            <p:nvPr/>
          </p:nvSpPr>
          <p:spPr bwMode="auto">
            <a:xfrm rot="16200000">
              <a:off x="9647532"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FFFFFF"/>
                </a:solidFill>
                <a:latin typeface="Segoe UI"/>
                <a:cs typeface="Segoe UI" pitchFamily="34" charset="0"/>
              </a:endParaRPr>
            </a:p>
          </p:txBody>
        </p:sp>
        <p:sp>
          <p:nvSpPr>
            <p:cNvPr id="101" name="TextBox 100">
              <a:extLst>
                <a:ext uri="{FF2B5EF4-FFF2-40B4-BE49-F238E27FC236}">
                  <a16:creationId xmlns:a16="http://schemas.microsoft.com/office/drawing/2014/main" id="{8139E22B-2730-4765-95C9-E3315270B892}"/>
                </a:ext>
              </a:extLst>
            </p:cNvPr>
            <p:cNvSpPr txBox="1"/>
            <p:nvPr/>
          </p:nvSpPr>
          <p:spPr>
            <a:xfrm>
              <a:off x="9413401" y="2912275"/>
              <a:ext cx="1118791" cy="561270"/>
            </a:xfrm>
            <a:prstGeom prst="rect">
              <a:avLst/>
            </a:prstGeom>
            <a:noFill/>
          </p:spPr>
          <p:txBody>
            <a:bodyPr wrap="square" lIns="134464" tIns="107571" rIns="134464" bIns="107571" rtlCol="0">
              <a:spAutoFit/>
            </a:bodyPr>
            <a:lstStyle/>
            <a:p>
              <a:pPr algn="ctr" defTabSz="685736">
                <a:lnSpc>
                  <a:spcPct val="90000"/>
                </a:lnSpc>
                <a:spcAft>
                  <a:spcPts val="441"/>
                </a:spcAft>
                <a:defRPr/>
              </a:pPr>
              <a:endParaRPr lang="en-US" sz="1471" spc="-7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0F2742F3-ECD1-4C26-9769-C7B00EDB022E}"/>
                </a:ext>
              </a:extLst>
            </p:cNvPr>
            <p:cNvGrpSpPr/>
            <p:nvPr/>
          </p:nvGrpSpPr>
          <p:grpSpPr>
            <a:xfrm>
              <a:off x="9785210" y="3066700"/>
              <a:ext cx="364005" cy="266171"/>
              <a:chOff x="7666038" y="3306763"/>
              <a:chExt cx="803274" cy="587375"/>
            </a:xfrm>
          </p:grpSpPr>
          <p:sp>
            <p:nvSpPr>
              <p:cNvPr id="33" name="Line 9">
                <a:extLst>
                  <a:ext uri="{FF2B5EF4-FFF2-40B4-BE49-F238E27FC236}">
                    <a16:creationId xmlns:a16="http://schemas.microsoft.com/office/drawing/2014/main" id="{CA50B471-7A33-4BA0-A2C4-8B3AFCEB2E60}"/>
                  </a:ext>
                </a:extLst>
              </p:cNvPr>
              <p:cNvSpPr>
                <a:spLocks noChangeShapeType="1"/>
              </p:cNvSpPr>
              <p:nvPr/>
            </p:nvSpPr>
            <p:spPr bwMode="auto">
              <a:xfrm>
                <a:off x="7853363" y="3335338"/>
                <a:ext cx="0" cy="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4" name="Freeform 10">
                <a:extLst>
                  <a:ext uri="{FF2B5EF4-FFF2-40B4-BE49-F238E27FC236}">
                    <a16:creationId xmlns:a16="http://schemas.microsoft.com/office/drawing/2014/main" id="{B64A8DC5-8711-45E4-8AF0-EEA342CA605C}"/>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5" name="Freeform 11">
                <a:extLst>
                  <a:ext uri="{FF2B5EF4-FFF2-40B4-BE49-F238E27FC236}">
                    <a16:creationId xmlns:a16="http://schemas.microsoft.com/office/drawing/2014/main" id="{F773B074-F44F-4C1B-8518-E36B9CADEBD2}"/>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6" name="Freeform 12">
                <a:extLst>
                  <a:ext uri="{FF2B5EF4-FFF2-40B4-BE49-F238E27FC236}">
                    <a16:creationId xmlns:a16="http://schemas.microsoft.com/office/drawing/2014/main" id="{595A3FDD-EC71-4D93-B6C4-E21EA962BB53}"/>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7" name="Line 13">
                <a:extLst>
                  <a:ext uri="{FF2B5EF4-FFF2-40B4-BE49-F238E27FC236}">
                    <a16:creationId xmlns:a16="http://schemas.microsoft.com/office/drawing/2014/main" id="{82062E17-5D82-4BB7-BD10-C9A61BFFEBFB}"/>
                  </a:ext>
                </a:extLst>
              </p:cNvPr>
              <p:cNvSpPr>
                <a:spLocks noChangeShapeType="1"/>
              </p:cNvSpPr>
              <p:nvPr/>
            </p:nvSpPr>
            <p:spPr bwMode="auto">
              <a:xfrm>
                <a:off x="7666038" y="3687763"/>
                <a:ext cx="0" cy="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8" name="Freeform 14">
                <a:extLst>
                  <a:ext uri="{FF2B5EF4-FFF2-40B4-BE49-F238E27FC236}">
                    <a16:creationId xmlns:a16="http://schemas.microsoft.com/office/drawing/2014/main" id="{05D692A8-AB25-4543-8BF6-438EC0E500E8}"/>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9" name="Freeform 15">
                <a:extLst>
                  <a:ext uri="{FF2B5EF4-FFF2-40B4-BE49-F238E27FC236}">
                    <a16:creationId xmlns:a16="http://schemas.microsoft.com/office/drawing/2014/main" id="{A192592C-D25C-4DC6-A3E9-765C3D536708}"/>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grpSp>
      </p:grpSp>
      <p:grpSp>
        <p:nvGrpSpPr>
          <p:cNvPr id="12" name="Group 11">
            <a:extLst>
              <a:ext uri="{FF2B5EF4-FFF2-40B4-BE49-F238E27FC236}">
                <a16:creationId xmlns:a16="http://schemas.microsoft.com/office/drawing/2014/main" id="{4AB07BFA-E774-4065-BB51-1AD593636818}"/>
              </a:ext>
            </a:extLst>
          </p:cNvPr>
          <p:cNvGrpSpPr/>
          <p:nvPr/>
        </p:nvGrpSpPr>
        <p:grpSpPr>
          <a:xfrm>
            <a:off x="5199263" y="2150712"/>
            <a:ext cx="562853" cy="487898"/>
            <a:chOff x="6932350" y="2867616"/>
            <a:chExt cx="750471" cy="650530"/>
          </a:xfrm>
        </p:grpSpPr>
        <p:sp>
          <p:nvSpPr>
            <p:cNvPr id="84" name="Oval 83">
              <a:extLst>
                <a:ext uri="{FF2B5EF4-FFF2-40B4-BE49-F238E27FC236}">
                  <a16:creationId xmlns:a16="http://schemas.microsoft.com/office/drawing/2014/main" id="{CEAF0FF0-FBB6-45FA-8460-6451B678C45B}"/>
                </a:ext>
              </a:extLst>
            </p:cNvPr>
            <p:cNvSpPr/>
            <p:nvPr/>
          </p:nvSpPr>
          <p:spPr bwMode="auto">
            <a:xfrm rot="16200000">
              <a:off x="6982321"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FFFFFF"/>
                </a:solidFill>
                <a:latin typeface="Segoe UI"/>
                <a:cs typeface="Segoe UI" pitchFamily="34" charset="0"/>
              </a:endParaRPr>
            </a:p>
          </p:txBody>
        </p:sp>
        <p:sp>
          <p:nvSpPr>
            <p:cNvPr id="100" name="TextBox 99">
              <a:extLst>
                <a:ext uri="{FF2B5EF4-FFF2-40B4-BE49-F238E27FC236}">
                  <a16:creationId xmlns:a16="http://schemas.microsoft.com/office/drawing/2014/main" id="{FA7F8A79-695F-467A-B218-5DE31FBB0C9E}"/>
                </a:ext>
              </a:extLst>
            </p:cNvPr>
            <p:cNvSpPr txBox="1"/>
            <p:nvPr/>
          </p:nvSpPr>
          <p:spPr>
            <a:xfrm>
              <a:off x="6932350" y="2912275"/>
              <a:ext cx="750471" cy="561270"/>
            </a:xfrm>
            <a:prstGeom prst="rect">
              <a:avLst/>
            </a:prstGeom>
            <a:noFill/>
          </p:spPr>
          <p:txBody>
            <a:bodyPr wrap="square" lIns="134464" tIns="107571" rIns="134464" bIns="107571" rtlCol="0">
              <a:spAutoFit/>
            </a:bodyPr>
            <a:lstStyle/>
            <a:p>
              <a:pPr algn="ctr" defTabSz="685736">
                <a:lnSpc>
                  <a:spcPct val="90000"/>
                </a:lnSpc>
                <a:spcAft>
                  <a:spcPts val="441"/>
                </a:spcAft>
                <a:defRPr/>
              </a:pPr>
              <a:endParaRPr lang="en-US" sz="1471">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40" name="Freeform 35">
              <a:extLst>
                <a:ext uri="{FF2B5EF4-FFF2-40B4-BE49-F238E27FC236}">
                  <a16:creationId xmlns:a16="http://schemas.microsoft.com/office/drawing/2014/main" id="{24237782-F227-4B43-A17C-3222152CDFE9}"/>
                </a:ext>
              </a:extLst>
            </p:cNvPr>
            <p:cNvSpPr>
              <a:spLocks/>
            </p:cNvSpPr>
            <p:nvPr/>
          </p:nvSpPr>
          <p:spPr bwMode="auto">
            <a:xfrm>
              <a:off x="7166317" y="3038407"/>
              <a:ext cx="295650" cy="288611"/>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kern="0">
                <a:solidFill>
                  <a:srgbClr val="505050"/>
                </a:solidFill>
                <a:latin typeface="Segoe UI"/>
              </a:endParaRPr>
            </a:p>
          </p:txBody>
        </p:sp>
        <p:sp>
          <p:nvSpPr>
            <p:cNvPr id="41" name="Line 36">
              <a:extLst>
                <a:ext uri="{FF2B5EF4-FFF2-40B4-BE49-F238E27FC236}">
                  <a16:creationId xmlns:a16="http://schemas.microsoft.com/office/drawing/2014/main" id="{E3FDA48D-F8B2-4926-AC56-53D4B1C2433A}"/>
                </a:ext>
              </a:extLst>
            </p:cNvPr>
            <p:cNvSpPr>
              <a:spLocks noChangeShapeType="1"/>
            </p:cNvSpPr>
            <p:nvPr/>
          </p:nvSpPr>
          <p:spPr bwMode="auto">
            <a:xfrm flipH="1">
              <a:off x="7156462" y="3118655"/>
              <a:ext cx="216810" cy="216810"/>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kern="0">
                <a:solidFill>
                  <a:srgbClr val="505050"/>
                </a:solidFill>
                <a:latin typeface="Segoe UI"/>
              </a:endParaRPr>
            </a:p>
          </p:txBody>
        </p:sp>
      </p:grpSp>
      <p:sp>
        <p:nvSpPr>
          <p:cNvPr id="45" name="Title 1">
            <a:extLst>
              <a:ext uri="{FF2B5EF4-FFF2-40B4-BE49-F238E27FC236}">
                <a16:creationId xmlns:a16="http://schemas.microsoft.com/office/drawing/2014/main" id="{2B61F8BC-FB14-424D-BA0E-3B8844FF2F33}"/>
              </a:ext>
            </a:extLst>
          </p:cNvPr>
          <p:cNvSpPr txBox="1">
            <a:spLocks/>
          </p:cNvSpPr>
          <p:nvPr/>
        </p:nvSpPr>
        <p:spPr>
          <a:xfrm>
            <a:off x="402120" y="362564"/>
            <a:ext cx="8741880" cy="466281"/>
          </a:xfrm>
          <a:prstGeom prst="rect">
            <a:avLst/>
          </a:prstGeom>
        </p:spPr>
        <p:txBody>
          <a:bodyPr>
            <a:sp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defRPr/>
            </a:pPr>
            <a:r>
              <a:rPr lang="en-US" sz="2700" spc="-38" dirty="0">
                <a:solidFill>
                  <a:srgbClr val="FFFFFF"/>
                </a:solidFill>
                <a:latin typeface="Segoe UI Light"/>
              </a:rPr>
              <a:t>Microsoft contributes </a:t>
            </a:r>
            <a:r>
              <a:rPr lang="en-US" sz="2700" b="1" spc="-38" dirty="0">
                <a:solidFill>
                  <a:srgbClr val="FFFFFF"/>
                </a:solidFill>
                <a:latin typeface="Segoe UI Semibold" panose="020B0702040204020203" pitchFamily="34" charset="0"/>
                <a:cs typeface="Segoe UI Semibold" panose="020B0702040204020203" pitchFamily="34" charset="0"/>
              </a:rPr>
              <a:t>open source</a:t>
            </a:r>
            <a:r>
              <a:rPr lang="en-US" sz="2700" b="1" spc="-38" dirty="0">
                <a:solidFill>
                  <a:srgbClr val="FFFFFF"/>
                </a:solidFill>
                <a:latin typeface="Segoe UI Light"/>
              </a:rPr>
              <a:t> </a:t>
            </a:r>
            <a:r>
              <a:rPr lang="en-US" sz="2700" spc="-38" dirty="0">
                <a:solidFill>
                  <a:srgbClr val="FFFFFF"/>
                </a:solidFill>
                <a:latin typeface="Segoe UI Light"/>
              </a:rPr>
              <a:t>containers</a:t>
            </a:r>
          </a:p>
        </p:txBody>
      </p:sp>
    </p:spTree>
    <p:extLst>
      <p:ext uri="{BB962C8B-B14F-4D97-AF65-F5344CB8AC3E}">
        <p14:creationId xmlns:p14="http://schemas.microsoft.com/office/powerpoint/2010/main" val="2284194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08EFC508-07B7-8A4C-89A8-FE488ECE8FA4}"/>
              </a:ext>
            </a:extLst>
          </p:cNvPr>
          <p:cNvSpPr/>
          <p:nvPr/>
        </p:nvSpPr>
        <p:spPr bwMode="auto">
          <a:xfrm>
            <a:off x="1" y="365"/>
            <a:ext cx="9144000" cy="1167596"/>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nvGraphicFramePr>
        <p:xfrm>
          <a:off x="320393" y="1313381"/>
          <a:ext cx="8503214" cy="3660453"/>
        </p:xfrm>
        <a:graphic>
          <a:graphicData uri="http://schemas.openxmlformats.org/drawingml/2006/table">
            <a:tbl>
              <a:tblPr firstRow="1" bandRow="1">
                <a:tableStyleId>{5C22544A-7EE6-4342-B048-85BDC9FD1C3A}</a:tableStyleId>
              </a:tblPr>
              <a:tblGrid>
                <a:gridCol w="1043240">
                  <a:extLst>
                    <a:ext uri="{9D8B030D-6E8A-4147-A177-3AD203B41FA5}">
                      <a16:colId xmlns:a16="http://schemas.microsoft.com/office/drawing/2014/main" val="1718013709"/>
                    </a:ext>
                  </a:extLst>
                </a:gridCol>
                <a:gridCol w="1243329">
                  <a:extLst>
                    <a:ext uri="{9D8B030D-6E8A-4147-A177-3AD203B41FA5}">
                      <a16:colId xmlns:a16="http://schemas.microsoft.com/office/drawing/2014/main" val="1990358366"/>
                    </a:ext>
                  </a:extLst>
                </a:gridCol>
                <a:gridCol w="1243329">
                  <a:extLst>
                    <a:ext uri="{9D8B030D-6E8A-4147-A177-3AD203B41FA5}">
                      <a16:colId xmlns:a16="http://schemas.microsoft.com/office/drawing/2014/main" val="1769369918"/>
                    </a:ext>
                  </a:extLst>
                </a:gridCol>
                <a:gridCol w="1243329">
                  <a:extLst>
                    <a:ext uri="{9D8B030D-6E8A-4147-A177-3AD203B41FA5}">
                      <a16:colId xmlns:a16="http://schemas.microsoft.com/office/drawing/2014/main" val="720603844"/>
                    </a:ext>
                  </a:extLst>
                </a:gridCol>
                <a:gridCol w="1243329">
                  <a:extLst>
                    <a:ext uri="{9D8B030D-6E8A-4147-A177-3AD203B41FA5}">
                      <a16:colId xmlns:a16="http://schemas.microsoft.com/office/drawing/2014/main" val="3480668213"/>
                    </a:ext>
                  </a:extLst>
                </a:gridCol>
                <a:gridCol w="1243329">
                  <a:extLst>
                    <a:ext uri="{9D8B030D-6E8A-4147-A177-3AD203B41FA5}">
                      <a16:colId xmlns:a16="http://schemas.microsoft.com/office/drawing/2014/main" val="4169488182"/>
                    </a:ext>
                  </a:extLst>
                </a:gridCol>
                <a:gridCol w="1243329">
                  <a:extLst>
                    <a:ext uri="{9D8B030D-6E8A-4147-A177-3AD203B41FA5}">
                      <a16:colId xmlns:a16="http://schemas.microsoft.com/office/drawing/2014/main" val="1819581551"/>
                    </a:ext>
                  </a:extLst>
                </a:gridCol>
              </a:tblGrid>
              <a:tr h="35021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900" b="1" kern="1200">
                        <a:solidFill>
                          <a:schemeClr val="tx1"/>
                        </a:solidFill>
                        <a:latin typeface="+mn-lt"/>
                        <a:ea typeface="+mn-ea"/>
                        <a:cs typeface="+mn-cs"/>
                      </a:endParaRPr>
                    </a:p>
                  </a:txBody>
                  <a:tcPr marL="68570" marR="68570" marT="34285" marB="34285"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Development</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DevOps</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Monitoring</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Networking</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Storage</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Security</a:t>
                      </a:r>
                    </a:p>
                  </a:txBody>
                  <a:tcPr marL="68570" marR="68570" marT="34285" marB="34285"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125163">
                <a:tc>
                  <a:txBody>
                    <a:bodyPr/>
                    <a:lstStyle/>
                    <a:p>
                      <a:pPr>
                        <a:lnSpc>
                          <a:spcPct val="110000"/>
                        </a:lnSpc>
                      </a:pPr>
                      <a:r>
                        <a:rPr lang="en-US" sz="900">
                          <a:solidFill>
                            <a:srgbClr val="000000"/>
                          </a:solidFill>
                          <a:latin typeface="+mn-lt"/>
                          <a:cs typeface="Segoe UI Semibold" panose="020B0702040204020203" pitchFamily="34" charset="0"/>
                        </a:rPr>
                        <a:t>Take advantage of services and tools in the Kubernetes ecosystem</a:t>
                      </a:r>
                    </a:p>
                    <a:p>
                      <a:pPr>
                        <a:lnSpc>
                          <a:spcPct val="110000"/>
                        </a:lnSpc>
                      </a:pPr>
                      <a:endParaRPr lang="en-US" sz="900">
                        <a:solidFill>
                          <a:srgbClr val="000000"/>
                        </a:solidFill>
                        <a:latin typeface="+mn-lt"/>
                        <a:cs typeface="Segoe UI Semibold" panose="020B0702040204020203" pitchFamily="34" charset="0"/>
                      </a:endParaRPr>
                    </a:p>
                  </a:txBody>
                  <a:tcPr marL="67223" marR="67223" marT="33611" marB="33611"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185074">
                <a:tc>
                  <a:txBody>
                    <a:bodyPr/>
                    <a:lstStyle/>
                    <a:p>
                      <a:pPr>
                        <a:lnSpc>
                          <a:spcPct val="110000"/>
                        </a:lnSpc>
                      </a:pPr>
                      <a:r>
                        <a:rPr lang="en-US" sz="900">
                          <a:solidFill>
                            <a:srgbClr val="000000"/>
                          </a:solidFill>
                          <a:latin typeface="+mn-lt"/>
                          <a:cs typeface="Segoe UI Semibold" panose="020B0702040204020203" pitchFamily="34" charset="0"/>
                        </a:rPr>
                        <a:t>…or…</a:t>
                      </a:r>
                    </a:p>
                    <a:p>
                      <a:pPr>
                        <a:lnSpc>
                          <a:spcPct val="110000"/>
                        </a:lnSpc>
                      </a:pPr>
                      <a:endParaRPr lang="en-US" sz="900">
                        <a:solidFill>
                          <a:srgbClr val="000000"/>
                        </a:solidFill>
                        <a:latin typeface="+mn-lt"/>
                        <a:cs typeface="Segoe UI Semibold" panose="020B0702040204020203" pitchFamily="34" charset="0"/>
                      </a:endParaRPr>
                    </a:p>
                    <a:p>
                      <a:pPr>
                        <a:lnSpc>
                          <a:spcPct val="110000"/>
                        </a:lnSpc>
                      </a:pPr>
                      <a:r>
                        <a:rPr lang="en-US" sz="900">
                          <a:solidFill>
                            <a:srgbClr val="000000"/>
                          </a:solidFill>
                          <a:latin typeface="+mn-lt"/>
                          <a:cs typeface="Segoe UI Semibold" panose="020B0702040204020203" pitchFamily="34" charset="0"/>
                        </a:rPr>
                        <a:t>Leverage growing Azure support </a:t>
                      </a:r>
                    </a:p>
                    <a:p>
                      <a:pPr>
                        <a:lnSpc>
                          <a:spcPct val="110000"/>
                        </a:lnSpc>
                      </a:pPr>
                      <a:endParaRPr lang="en-US" sz="900">
                        <a:solidFill>
                          <a:srgbClr val="000000"/>
                        </a:solidFill>
                        <a:latin typeface="+mn-lt"/>
                        <a:cs typeface="Segoe UI Semibold" panose="020B0702040204020203" pitchFamily="34" charset="0"/>
                      </a:endParaRPr>
                    </a:p>
                  </a:txBody>
                  <a:tcPr marL="67223" marR="67223" marT="33611" marB="33611"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4004" y="1753555"/>
            <a:ext cx="287833" cy="299726"/>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1780962" y="2202616"/>
            <a:ext cx="413916" cy="242432"/>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2854791" y="2224924"/>
            <a:ext cx="810878" cy="197819"/>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2821078" y="2585547"/>
            <a:ext cx="878304" cy="303917"/>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b="-3110"/>
          <a:stretch/>
        </p:blipFill>
        <p:spPr bwMode="auto">
          <a:xfrm>
            <a:off x="2698262" y="2963779"/>
            <a:ext cx="1123937" cy="3077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4058227" y="1753938"/>
            <a:ext cx="868294" cy="29896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178676" y="2215219"/>
            <a:ext cx="627398" cy="21722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146238" y="3467621"/>
            <a:ext cx="692273" cy="22560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031578" y="2962457"/>
            <a:ext cx="424496" cy="31042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526467" y="2176750"/>
            <a:ext cx="352999" cy="29416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700504" y="1774264"/>
            <a:ext cx="599372" cy="203942"/>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588316" y="2165667"/>
            <a:ext cx="805664" cy="31633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755264" y="1801447"/>
            <a:ext cx="846230" cy="20394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834581" y="2184673"/>
            <a:ext cx="669469" cy="24133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2821270" y="3438037"/>
            <a:ext cx="775245" cy="1996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469569" y="1687547"/>
            <a:ext cx="431741" cy="4317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7834581" y="2911751"/>
            <a:ext cx="644149" cy="362667"/>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050" dirty="0">
                <a:solidFill>
                  <a:srgbClr val="000000"/>
                </a:solidFill>
                <a:latin typeface="Segoe UI"/>
              </a:rPr>
              <a:t>RBAC</a:t>
            </a:r>
          </a:p>
        </p:txBody>
      </p:sp>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842148" y="4043795"/>
            <a:ext cx="291542" cy="290328"/>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1595058" y="4366840"/>
            <a:ext cx="785722" cy="341893"/>
          </a:xfrm>
          <a:prstGeom prst="rect">
            <a:avLst/>
          </a:prstGeom>
          <a:noFill/>
        </p:spPr>
        <p:txBody>
          <a:bodyPr wrap="square" lIns="134464" tIns="107571" rIns="134464" bIns="107571" rtlCol="0">
            <a:spAutoFit/>
          </a:bodyPr>
          <a:lstStyle/>
          <a:p>
            <a:pPr algn="ctr" defTabSz="685800">
              <a:lnSpc>
                <a:spcPct val="90000"/>
              </a:lnSpc>
              <a:defRPr/>
            </a:pPr>
            <a:r>
              <a:rPr lang="en-US" sz="900">
                <a:solidFill>
                  <a:srgbClr val="000000"/>
                </a:solidFill>
                <a:latin typeface="Segoe UI"/>
                <a:ea typeface="Segoe UI Semibold" charset="0"/>
                <a:cs typeface="Segoe UI Semibold" charset="0"/>
              </a:rPr>
              <a:t>VS Code</a:t>
            </a:r>
          </a:p>
        </p:txBody>
      </p:sp>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888121" y="3967707"/>
            <a:ext cx="269054" cy="267932"/>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2866981" y="4473264"/>
            <a:ext cx="317876" cy="259968"/>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3148064" y="3967707"/>
            <a:ext cx="785722" cy="814714"/>
          </a:xfrm>
          <a:prstGeom prst="rect">
            <a:avLst/>
          </a:prstGeom>
          <a:noFill/>
        </p:spPr>
        <p:txBody>
          <a:bodyPr wrap="square" lIns="134464" tIns="107571" rIns="134464" bIns="107571" rtlCol="0">
            <a:spAutoFit/>
          </a:bodyPr>
          <a:lstStyle/>
          <a:p>
            <a:pPr defTabSz="685644">
              <a:lnSpc>
                <a:spcPct val="110000"/>
              </a:lnSpc>
              <a:defRPr/>
            </a:pPr>
            <a:r>
              <a:rPr lang="en-US" sz="900" dirty="0">
                <a:solidFill>
                  <a:srgbClr val="505050"/>
                </a:solidFill>
                <a:latin typeface="Segoe UI"/>
                <a:ea typeface="Segoe UI Semibold" charset="0"/>
                <a:cs typeface="Segoe UI Semibold" charset="0"/>
              </a:rPr>
              <a:t>Azure DevOps</a:t>
            </a:r>
          </a:p>
          <a:p>
            <a:pPr defTabSz="685644">
              <a:lnSpc>
                <a:spcPct val="110000"/>
              </a:lnSpc>
              <a:defRPr/>
            </a:pPr>
            <a:endParaRPr lang="en-US" sz="900" dirty="0">
              <a:solidFill>
                <a:srgbClr val="505050"/>
              </a:solidFill>
              <a:latin typeface="Segoe UI"/>
              <a:ea typeface="Segoe UI Semibold" charset="0"/>
              <a:cs typeface="Segoe UI Semibold" charset="0"/>
            </a:endParaRPr>
          </a:p>
          <a:p>
            <a:pPr defTabSz="685644">
              <a:lnSpc>
                <a:spcPct val="110000"/>
              </a:lnSpc>
              <a:defRPr/>
            </a:pPr>
            <a:r>
              <a:rPr lang="en-US" sz="900" dirty="0">
                <a:solidFill>
                  <a:srgbClr val="505050"/>
                </a:solidFill>
                <a:latin typeface="Segoe UI"/>
                <a:ea typeface="Segoe UI Semibold" charset="0"/>
                <a:cs typeface="Segoe UI Semibold" charset="0"/>
              </a:rPr>
              <a:t>ARM</a:t>
            </a:r>
          </a:p>
        </p:txBody>
      </p:sp>
      <p:sp>
        <p:nvSpPr>
          <p:cNvPr id="53" name="TextBox 52">
            <a:extLst>
              <a:ext uri="{FF2B5EF4-FFF2-40B4-BE49-F238E27FC236}">
                <a16:creationId xmlns:a16="http://schemas.microsoft.com/office/drawing/2014/main" id="{D391690D-9781-4FD0-831E-DED1EF82AE5C}"/>
              </a:ext>
            </a:extLst>
          </p:cNvPr>
          <p:cNvSpPr txBox="1"/>
          <p:nvPr/>
        </p:nvSpPr>
        <p:spPr>
          <a:xfrm>
            <a:off x="3872421" y="4333881"/>
            <a:ext cx="1172027" cy="357666"/>
          </a:xfrm>
          <a:prstGeom prst="rect">
            <a:avLst/>
          </a:prstGeom>
          <a:noFill/>
        </p:spPr>
        <p:txBody>
          <a:bodyPr wrap="square" lIns="134464" tIns="107571" rIns="134464" bIns="107571" rtlCol="0">
            <a:spAutoFit/>
          </a:bodyPr>
          <a:lstStyle/>
          <a:p>
            <a:pPr algn="ctr" defTabSz="685644">
              <a:lnSpc>
                <a:spcPct val="110000"/>
              </a:lnSpc>
              <a:defRPr/>
            </a:pPr>
            <a:r>
              <a:rPr lang="en-US" sz="900">
                <a:solidFill>
                  <a:srgbClr val="505050"/>
                </a:solidFill>
                <a:latin typeface="Segoe UI"/>
                <a:ea typeface="Segoe UI Semibold" charset="0"/>
                <a:cs typeface="Segoe UI Semibold" charset="0"/>
              </a:rPr>
              <a:t>Azure Monitor</a:t>
            </a:r>
          </a:p>
        </p:txBody>
      </p:sp>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506279" y="4042648"/>
            <a:ext cx="355760" cy="355760"/>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5212313" y="4340831"/>
            <a:ext cx="943692" cy="357666"/>
          </a:xfrm>
          <a:prstGeom prst="rect">
            <a:avLst/>
          </a:prstGeom>
          <a:noFill/>
        </p:spPr>
        <p:txBody>
          <a:bodyPr wrap="square" lIns="134464" tIns="107571" rIns="134464" bIns="107571" rtlCol="0">
            <a:spAutoFit/>
          </a:bodyPr>
          <a:lstStyle/>
          <a:p>
            <a:pPr algn="ctr" defTabSz="685644">
              <a:lnSpc>
                <a:spcPct val="110000"/>
              </a:lnSpc>
              <a:defRPr/>
            </a:pPr>
            <a:r>
              <a:rPr lang="en-US" sz="900">
                <a:solidFill>
                  <a:srgbClr val="505050"/>
                </a:solidFill>
                <a:latin typeface="Segoe UI"/>
                <a:ea typeface="Segoe UI Semibold" charset="0"/>
                <a:cs typeface="Segoe UI Semibold" charset="0"/>
              </a:rPr>
              <a:t>Azure VNET</a:t>
            </a:r>
          </a:p>
        </p:txBody>
      </p:sp>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781361" y="4052719"/>
            <a:ext cx="315473" cy="315473"/>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6433760" y="4330759"/>
            <a:ext cx="1010677" cy="357666"/>
          </a:xfrm>
          <a:prstGeom prst="rect">
            <a:avLst/>
          </a:prstGeom>
          <a:noFill/>
        </p:spPr>
        <p:txBody>
          <a:bodyPr wrap="square" lIns="134464" tIns="107571" rIns="134464" bIns="107571" rtlCol="0">
            <a:spAutoFit/>
          </a:bodyPr>
          <a:lstStyle/>
          <a:p>
            <a:pPr algn="ctr" defTabSz="685644">
              <a:lnSpc>
                <a:spcPct val="110000"/>
              </a:lnSpc>
              <a:defRPr/>
            </a:pPr>
            <a:r>
              <a:rPr lang="en-US" sz="900">
                <a:solidFill>
                  <a:srgbClr val="505050"/>
                </a:solidFill>
                <a:latin typeface="Segoe UI"/>
                <a:ea typeface="Segoe UI Semibold" charset="0"/>
                <a:cs typeface="Segoe UI Semibold" charset="0"/>
              </a:rPr>
              <a:t>Azure Storage</a:t>
            </a:r>
          </a:p>
        </p:txBody>
      </p:sp>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749638" y="3946252"/>
            <a:ext cx="296378" cy="296378"/>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786549" y="4690102"/>
            <a:ext cx="222556" cy="222556"/>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8033736" y="3791842"/>
            <a:ext cx="789872" cy="1192382"/>
          </a:xfrm>
          <a:prstGeom prst="rect">
            <a:avLst/>
          </a:prstGeom>
          <a:noFill/>
        </p:spPr>
        <p:txBody>
          <a:bodyPr wrap="square" lIns="134464" tIns="107571" rIns="134464" bIns="107571" rtlCol="0">
            <a:spAutoFit/>
          </a:bodyPr>
          <a:lstStyle/>
          <a:p>
            <a:pPr defTabSz="685644">
              <a:lnSpc>
                <a:spcPct val="90000"/>
              </a:lnSpc>
              <a:spcAft>
                <a:spcPts val="221"/>
              </a:spcAft>
              <a:defRPr/>
            </a:pPr>
            <a:r>
              <a:rPr lang="en-US" sz="900" dirty="0">
                <a:solidFill>
                  <a:srgbClr val="505050"/>
                </a:solidFill>
                <a:latin typeface="Segoe UI"/>
                <a:ea typeface="Segoe UI Semibold" charset="0"/>
                <a:cs typeface="Segoe UI Semibold" charset="0"/>
              </a:rPr>
              <a:t>Azure Container Registry</a:t>
            </a:r>
          </a:p>
          <a:p>
            <a:pPr defTabSz="685800">
              <a:lnSpc>
                <a:spcPct val="90000"/>
              </a:lnSpc>
              <a:spcAft>
                <a:spcPts val="221"/>
              </a:spcAft>
              <a:defRPr/>
            </a:pPr>
            <a:endParaRPr lang="en-US" sz="900" dirty="0">
              <a:solidFill>
                <a:srgbClr val="FF0000"/>
              </a:solidFill>
              <a:latin typeface="Segoe UI"/>
              <a:ea typeface="Segoe UI Semibold" charset="0"/>
              <a:cs typeface="Segoe UI Semibold" charset="0"/>
            </a:endParaRPr>
          </a:p>
          <a:p>
            <a:pPr defTabSz="685644">
              <a:lnSpc>
                <a:spcPct val="90000"/>
              </a:lnSpc>
              <a:spcAft>
                <a:spcPts val="221"/>
              </a:spcAft>
              <a:defRPr/>
            </a:pPr>
            <a:r>
              <a:rPr lang="en-US" sz="900" dirty="0">
                <a:solidFill>
                  <a:srgbClr val="505050"/>
                </a:solidFill>
                <a:latin typeface="Segoe UI"/>
                <a:ea typeface="Segoe UI Semibold" charset="0"/>
                <a:cs typeface="Segoe UI Semibold" charset="0"/>
              </a:rPr>
              <a:t>AAD</a:t>
            </a:r>
          </a:p>
          <a:p>
            <a:pPr defTabSz="685800">
              <a:lnSpc>
                <a:spcPct val="90000"/>
              </a:lnSpc>
              <a:spcAft>
                <a:spcPts val="221"/>
              </a:spcAft>
              <a:defRPr/>
            </a:pPr>
            <a:endParaRPr lang="en-US" sz="900" dirty="0">
              <a:solidFill>
                <a:srgbClr val="FF0000"/>
              </a:solidFill>
              <a:latin typeface="Segoe UI"/>
              <a:ea typeface="Segoe UI Semibold" charset="0"/>
              <a:cs typeface="Segoe UI Semibold" charset="0"/>
            </a:endParaRPr>
          </a:p>
          <a:p>
            <a:pPr defTabSz="685644">
              <a:lnSpc>
                <a:spcPct val="90000"/>
              </a:lnSpc>
              <a:spcAft>
                <a:spcPts val="221"/>
              </a:spcAft>
              <a:defRPr/>
            </a:pPr>
            <a:r>
              <a:rPr lang="en-US" sz="900" dirty="0">
                <a:solidFill>
                  <a:srgbClr val="505050"/>
                </a:solidFill>
                <a:latin typeface="Segoe UI"/>
                <a:ea typeface="Segoe UI Semibold" charset="0"/>
                <a:cs typeface="Segoe UI Semibold" charset="0"/>
              </a:rPr>
              <a:t>Key Vault</a:t>
            </a:r>
          </a:p>
        </p:txBody>
      </p:sp>
      <p:pic>
        <p:nvPicPr>
          <p:cNvPr id="57" name="Picture 56"/>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794547" y="1796260"/>
            <a:ext cx="912965" cy="293617"/>
          </a:xfrm>
          <a:prstGeom prst="rect">
            <a:avLst/>
          </a:prstGeom>
        </p:spPr>
      </p:pic>
      <p:pic>
        <p:nvPicPr>
          <p:cNvPr id="58" name="Picture 57"/>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4078842" y="2607072"/>
            <a:ext cx="812385" cy="200425"/>
          </a:xfrm>
          <a:prstGeom prst="rect">
            <a:avLst/>
          </a:prstGeom>
        </p:spPr>
      </p:pic>
      <p:pic>
        <p:nvPicPr>
          <p:cNvPr id="59" name="Picture 58"/>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4613554" y="2954301"/>
            <a:ext cx="317480" cy="317480"/>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310874" y="4061417"/>
            <a:ext cx="307113" cy="30711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defRPr/>
            </a:pPr>
            <a:endParaRPr lang="en-US" sz="1324">
              <a:solidFill>
                <a:srgbClr val="505050"/>
              </a:solidFill>
              <a:latin typeface="Segoe UI"/>
            </a:endParaRPr>
          </a:p>
        </p:txBody>
      </p:sp>
      <p:pic>
        <p:nvPicPr>
          <p:cNvPr id="61" name="Picture 60"/>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834581" y="2639755"/>
            <a:ext cx="669469" cy="167249"/>
          </a:xfrm>
          <a:prstGeom prst="rect">
            <a:avLst/>
          </a:prstGeom>
        </p:spPr>
      </p:pic>
      <p:sp>
        <p:nvSpPr>
          <p:cNvPr id="51" name="Title 16">
            <a:extLst>
              <a:ext uri="{FF2B5EF4-FFF2-40B4-BE49-F238E27FC236}">
                <a16:creationId xmlns:a16="http://schemas.microsoft.com/office/drawing/2014/main" id="{780B12DE-F083-4E86-B25F-1A1039FAE7A7}"/>
              </a:ext>
            </a:extLst>
          </p:cNvPr>
          <p:cNvSpPr txBox="1">
            <a:spLocks/>
          </p:cNvSpPr>
          <p:nvPr/>
        </p:nvSpPr>
        <p:spPr>
          <a:xfrm>
            <a:off x="441197" y="365492"/>
            <a:ext cx="8527991"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Work how you want with opensource tools and APIs</a:t>
            </a:r>
          </a:p>
        </p:txBody>
      </p:sp>
      <p:grpSp>
        <p:nvGrpSpPr>
          <p:cNvPr id="66" name="Group 65">
            <a:extLst>
              <a:ext uri="{FF2B5EF4-FFF2-40B4-BE49-F238E27FC236}">
                <a16:creationId xmlns:a16="http://schemas.microsoft.com/office/drawing/2014/main" id="{DEB4ABA3-A743-4795-BBD4-C30424981058}"/>
              </a:ext>
            </a:extLst>
          </p:cNvPr>
          <p:cNvGrpSpPr/>
          <p:nvPr/>
        </p:nvGrpSpPr>
        <p:grpSpPr>
          <a:xfrm>
            <a:off x="7760125" y="4317631"/>
            <a:ext cx="279728" cy="279728"/>
            <a:chOff x="8048290" y="2866510"/>
            <a:chExt cx="390525" cy="390525"/>
          </a:xfrm>
          <a:solidFill>
            <a:srgbClr val="0078D4"/>
          </a:solidFill>
        </p:grpSpPr>
        <p:sp>
          <p:nvSpPr>
            <p:cNvPr id="67" name="Freeform: Shape 66">
              <a:extLst>
                <a:ext uri="{FF2B5EF4-FFF2-40B4-BE49-F238E27FC236}">
                  <a16:creationId xmlns:a16="http://schemas.microsoft.com/office/drawing/2014/main" id="{2C090D51-1143-4042-A536-7DDF31F6376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68" name="Freeform: Shape 67">
              <a:extLst>
                <a:ext uri="{FF2B5EF4-FFF2-40B4-BE49-F238E27FC236}">
                  <a16:creationId xmlns:a16="http://schemas.microsoft.com/office/drawing/2014/main" id="{02FAAFB5-3775-4C18-A846-0CBEED1D66F3}"/>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69" name="Freeform: Shape 68">
              <a:extLst>
                <a:ext uri="{FF2B5EF4-FFF2-40B4-BE49-F238E27FC236}">
                  <a16:creationId xmlns:a16="http://schemas.microsoft.com/office/drawing/2014/main" id="{D2DC7103-A9C0-4E9E-982C-1D0B77437166}"/>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grpSp>
    </p:spTree>
    <p:extLst>
      <p:ext uri="{BB962C8B-B14F-4D97-AF65-F5344CB8AC3E}">
        <p14:creationId xmlns:p14="http://schemas.microsoft.com/office/powerpoint/2010/main" val="34412414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dirty="0">
              <a:solidFill>
                <a:srgbClr val="FF0000"/>
              </a:solidFill>
            </a:endParaRPr>
          </a:p>
        </p:txBody>
      </p:sp>
      <p:sp>
        <p:nvSpPr>
          <p:cNvPr id="3" name="Text Placeholder 2"/>
          <p:cNvSpPr>
            <a:spLocks noGrp="1"/>
          </p:cNvSpPr>
          <p:nvPr>
            <p:ph type="body" sz="quarter" idx="10"/>
          </p:nvPr>
        </p:nvSpPr>
        <p:spPr>
          <a:xfrm>
            <a:off x="201061" y="1384564"/>
            <a:ext cx="2835184" cy="2922338"/>
          </a:xfrm>
        </p:spPr>
        <p:txBody>
          <a:bodyPr/>
          <a:lstStyle/>
          <a:p>
            <a:r>
              <a:rPr lang="en-US" dirty="0">
                <a:latin typeface="Segoe UI Semibold" panose="020B0702040204020203" pitchFamily="34" charset="0"/>
                <a:cs typeface="Segoe UI Semibold" panose="020B0702040204020203" pitchFamily="34" charset="0"/>
              </a:rPr>
              <a:t>GA of Azure Container Registry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Geo Replication</a:t>
            </a:r>
          </a:p>
          <a:p>
            <a:r>
              <a:rPr lang="en-US" dirty="0"/>
              <a:t>Single registry/image/tag names can be used across multiple regions</a:t>
            </a:r>
          </a:p>
          <a:p>
            <a:r>
              <a:rPr lang="en-US" dirty="0"/>
              <a:t>Network-close registry access from regional deployments</a:t>
            </a:r>
          </a:p>
          <a:p>
            <a:r>
              <a:rPr lang="en-US" dirty="0"/>
              <a:t>Keep container images near deployments to reduce latency </a:t>
            </a:r>
            <a:br>
              <a:rPr lang="en-US" dirty="0"/>
            </a:br>
            <a:r>
              <a:rPr lang="en-US" dirty="0"/>
              <a:t>and costs</a:t>
            </a:r>
          </a:p>
          <a:p>
            <a:r>
              <a:rPr lang="en-US" dirty="0"/>
              <a:t>Single management of a registry across multiple regions</a:t>
            </a:r>
          </a:p>
          <a:p>
            <a:r>
              <a:rPr lang="en-US" dirty="0"/>
              <a:t>Helm chart repositories integration (preview)</a:t>
            </a:r>
          </a:p>
        </p:txBody>
      </p:sp>
      <p:sp>
        <p:nvSpPr>
          <p:cNvPr id="4" name="Text Placeholder 3"/>
          <p:cNvSpPr>
            <a:spLocks noGrp="1"/>
          </p:cNvSpPr>
          <p:nvPr>
            <p:ph type="body" sz="quarter" idx="11"/>
          </p:nvPr>
        </p:nvSpPr>
        <p:spPr>
          <a:xfrm>
            <a:off x="576082" y="4529047"/>
            <a:ext cx="2317136" cy="330090"/>
          </a:xfrm>
        </p:spPr>
        <p:txBody>
          <a:bodyPr/>
          <a:lstStyle/>
          <a:p>
            <a:r>
              <a:rPr lang="en-US">
                <a:hlinkClick r:id="rId3"/>
              </a:rPr>
              <a:t>GA Announcement Blog</a:t>
            </a:r>
            <a:endParaRPr lang="en-US"/>
          </a:p>
        </p:txBody>
      </p:sp>
      <p:sp>
        <p:nvSpPr>
          <p:cNvPr id="36" name="Rectangle 35">
            <a:extLst>
              <a:ext uri="{FF2B5EF4-FFF2-40B4-BE49-F238E27FC236}">
                <a16:creationId xmlns:a16="http://schemas.microsoft.com/office/drawing/2014/main" id="{10A228B0-94E0-644A-A454-0778C7CA2A45}"/>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itle 1">
            <a:extLst>
              <a:ext uri="{FF2B5EF4-FFF2-40B4-BE49-F238E27FC236}">
                <a16:creationId xmlns:a16="http://schemas.microsoft.com/office/drawing/2014/main" id="{2883321A-855D-304F-82B2-EFAA0A9DE76F}"/>
              </a:ext>
            </a:extLst>
          </p:cNvPr>
          <p:cNvSpPr txBox="1">
            <a:spLocks/>
          </p:cNvSpPr>
          <p:nvPr/>
        </p:nvSpPr>
        <p:spPr>
          <a:xfrm>
            <a:off x="201061" y="217512"/>
            <a:ext cx="8741880" cy="674653"/>
          </a:xfrm>
          <a:prstGeom prst="rect">
            <a:avLst/>
          </a:prstGeom>
        </p:spPr>
        <p:txBody>
          <a:bodyPr vert="horz" wrap="square" lIns="109728" tIns="68580" rIns="109728" bIns="68580" rtlCol="0" anchor="t">
            <a:noAutofit/>
          </a:bodyPr>
          <a:lstStyle>
            <a:lvl1pPr algn="l" defTabSz="914192" rtl="0" eaLnBrk="1" latinLnBrk="0" hangingPunct="1">
              <a:lnSpc>
                <a:spcPct val="90000"/>
              </a:lnSpc>
              <a:spcBef>
                <a:spcPct val="0"/>
              </a:spcBef>
              <a:buNone/>
              <a:defRPr lang="en-US" sz="4000" b="0" kern="1200" cap="none" spc="-100" baseline="0">
                <a:ln w="3175">
                  <a:noFill/>
                </a:ln>
                <a:solidFill>
                  <a:schemeClr val="tx1"/>
                </a:solidFill>
                <a:effectLst/>
                <a:latin typeface="+mj-lt"/>
                <a:ea typeface="+mn-ea"/>
                <a:cs typeface="Segoe UI" pitchFamily="34" charset="0"/>
              </a:defRPr>
            </a:lvl1pPr>
          </a:lstStyle>
          <a:p>
            <a:pPr defTabSz="685644">
              <a:defRPr/>
            </a:pPr>
            <a:r>
              <a:rPr lang="en-US" sz="3300" spc="-75" dirty="0">
                <a:solidFill>
                  <a:srgbClr val="FFFFFF"/>
                </a:solidFill>
                <a:latin typeface="Segoe UI Light"/>
              </a:rPr>
              <a:t>Azure Container Registry (ACR)</a:t>
            </a:r>
          </a:p>
          <a:p>
            <a:pPr defTabSz="685644">
              <a:defRPr/>
            </a:pPr>
            <a:r>
              <a:rPr lang="en-US" sz="2100" i="1" spc="0" dirty="0">
                <a:ln>
                  <a:noFill/>
                </a:ln>
                <a:solidFill>
                  <a:srgbClr val="FFFFFF"/>
                </a:solidFill>
                <a:latin typeface="Segoe UI"/>
              </a:rPr>
              <a:t>Manage a Docker private registry as a first-class Azure resource</a:t>
            </a:r>
            <a:endParaRPr lang="en-US" sz="3000" spc="-75" dirty="0">
              <a:solidFill>
                <a:srgbClr val="FFFFFF"/>
              </a:solidFill>
              <a:latin typeface="Segoe UI Light"/>
            </a:endParaRPr>
          </a:p>
        </p:txBody>
      </p:sp>
      <p:pic>
        <p:nvPicPr>
          <p:cNvPr id="7" name="Picture 6">
            <a:extLst>
              <a:ext uri="{FF2B5EF4-FFF2-40B4-BE49-F238E27FC236}">
                <a16:creationId xmlns:a16="http://schemas.microsoft.com/office/drawing/2014/main" id="{7FF54856-8F02-0448-ADA4-8AC18A4F7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0" y="1791713"/>
            <a:ext cx="5876925" cy="2826658"/>
          </a:xfrm>
          <a:prstGeom prst="rect">
            <a:avLst/>
          </a:prstGeom>
        </p:spPr>
      </p:pic>
    </p:spTree>
    <p:extLst>
      <p:ext uri="{BB962C8B-B14F-4D97-AF65-F5344CB8AC3E}">
        <p14:creationId xmlns:p14="http://schemas.microsoft.com/office/powerpoint/2010/main" val="905428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4" name="Rectangle 3">
            <a:extLst>
              <a:ext uri="{FF2B5EF4-FFF2-40B4-BE49-F238E27FC236}">
                <a16:creationId xmlns:a16="http://schemas.microsoft.com/office/drawing/2014/main" id="{51A7E438-FB0E-6941-91F0-B0BC1B2DEA3D}"/>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solidFill>
                  <a:schemeClr val="bg1"/>
                </a:solidFill>
              </a:rPr>
              <a:t>Three Different Ways To Build Containers</a:t>
            </a:r>
            <a:endParaRPr lang="en-US" dirty="0">
              <a:solidFill>
                <a:schemeClr val="bg1"/>
              </a:solidFill>
            </a:endParaRPr>
          </a:p>
        </p:txBody>
      </p:sp>
      <p:sp>
        <p:nvSpPr>
          <p:cNvPr id="3871" name="Google Shape;3871;p18"/>
          <p:cNvSpPr txBox="1">
            <a:spLocks noGrp="1"/>
          </p:cNvSpPr>
          <p:nvPr>
            <p:ph type="body" sz="quarter" idx="10"/>
          </p:nvPr>
        </p:nvSpPr>
        <p:spPr>
          <a:xfrm>
            <a:off x="203668" y="1384564"/>
            <a:ext cx="8740142" cy="1587871"/>
          </a:xfrm>
          <a:prstGeom prst="rect">
            <a:avLst/>
          </a:prstGeom>
        </p:spPr>
        <p:txBody>
          <a:bodyPr spcFirstLastPara="1" wrap="square" lIns="91425" tIns="91425" rIns="91425" bIns="91425" anchor="t" anchorCtr="0">
            <a:noAutofit/>
          </a:bodyPr>
          <a:lstStyle/>
          <a:p>
            <a:r>
              <a:rPr lang="en-US" sz="3600" dirty="0"/>
              <a:t>docker build; docker push</a:t>
            </a:r>
            <a:r>
              <a:rPr lang="en-US" sz="3600" dirty="0">
                <a:solidFill>
                  <a:schemeClr val="accent1">
                    <a:lumMod val="75000"/>
                    <a:lumOff val="25000"/>
                  </a:schemeClr>
                </a:solidFill>
              </a:rPr>
              <a:t>*</a:t>
            </a:r>
          </a:p>
          <a:p>
            <a:r>
              <a:rPr lang="en-US" sz="3600" dirty="0" err="1"/>
              <a:t>az</a:t>
            </a:r>
            <a:r>
              <a:rPr lang="en-US" sz="3600" dirty="0"/>
              <a:t> </a:t>
            </a:r>
            <a:r>
              <a:rPr lang="en-US" sz="3600" dirty="0" err="1"/>
              <a:t>acr</a:t>
            </a:r>
            <a:r>
              <a:rPr lang="en-US" sz="3600" dirty="0"/>
              <a:t> build</a:t>
            </a:r>
            <a:r>
              <a:rPr lang="en-US" sz="3600" dirty="0">
                <a:solidFill>
                  <a:schemeClr val="accent1">
                    <a:lumMod val="75000"/>
                    <a:lumOff val="25000"/>
                  </a:schemeClr>
                </a:solidFill>
              </a:rPr>
              <a:t>*</a:t>
            </a:r>
          </a:p>
          <a:p>
            <a:r>
              <a:rPr lang="en-US" sz="3600" dirty="0"/>
              <a:t>Azure DevOps Pipeline</a:t>
            </a:r>
          </a:p>
          <a:p>
            <a:endParaRPr lang="en-US" dirty="0"/>
          </a:p>
          <a:p>
            <a:endParaRPr lang="en-US" dirty="0"/>
          </a:p>
          <a:p>
            <a:pPr marL="0" indent="0">
              <a:buNone/>
            </a:pPr>
            <a:r>
              <a:rPr lang="en-US" dirty="0">
                <a:solidFill>
                  <a:schemeClr val="accent1">
                    <a:lumMod val="75000"/>
                    <a:lumOff val="25000"/>
                  </a:schemeClr>
                </a:solidFill>
              </a:rPr>
              <a:t>*manual</a:t>
            </a:r>
          </a:p>
          <a:p>
            <a:endParaRPr lang="en-US" dirty="0"/>
          </a:p>
        </p:txBody>
      </p:sp>
    </p:spTree>
    <p:extLst>
      <p:ext uri="{BB962C8B-B14F-4D97-AF65-F5344CB8AC3E}">
        <p14:creationId xmlns:p14="http://schemas.microsoft.com/office/powerpoint/2010/main" val="11472984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Azure Container Instances</a:t>
            </a:r>
          </a:p>
        </p:txBody>
      </p:sp>
      <p:sp>
        <p:nvSpPr>
          <p:cNvPr id="3" name="Text Placeholder 2"/>
          <p:cNvSpPr>
            <a:spLocks noGrp="1"/>
          </p:cNvSpPr>
          <p:nvPr>
            <p:ph type="body" sz="quarter" idx="10"/>
          </p:nvPr>
        </p:nvSpPr>
        <p:spPr>
          <a:xfrm>
            <a:off x="247651" y="1355465"/>
            <a:ext cx="2835184" cy="2959015"/>
          </a:xfrm>
        </p:spPr>
        <p:txBody>
          <a:bodyPr/>
          <a:lstStyle/>
          <a:p>
            <a:pPr>
              <a:lnSpc>
                <a:spcPct val="100000"/>
              </a:lnSpc>
              <a:spcBef>
                <a:spcPts val="0"/>
              </a:spcBef>
            </a:pPr>
            <a:r>
              <a:rPr lang="en-US" sz="1050" b="1" dirty="0">
                <a:latin typeface="Segoe UI Semibold" panose="020B0702040204020203" pitchFamily="34" charset="0"/>
                <a:cs typeface="Segoe UI Semibold" panose="020B0702040204020203" pitchFamily="34" charset="0"/>
              </a:rPr>
              <a:t>GA (Windows and Linux)</a:t>
            </a:r>
          </a:p>
          <a:p>
            <a:pPr>
              <a:lnSpc>
                <a:spcPct val="100000"/>
              </a:lnSpc>
              <a:spcBef>
                <a:spcPts val="0"/>
              </a:spcBef>
            </a:pPr>
            <a:r>
              <a:rPr lang="en-US" sz="1050" b="1" dirty="0">
                <a:latin typeface="Segoe UI Semibold" panose="020B0702040204020203" pitchFamily="34" charset="0"/>
                <a:cs typeface="Segoe UI Semibold" panose="020B0702040204020203" pitchFamily="34" charset="0"/>
              </a:rPr>
              <a:t>Preview of AKS and ACI</a:t>
            </a:r>
          </a:p>
          <a:p>
            <a:pPr>
              <a:lnSpc>
                <a:spcPct val="100000"/>
              </a:lnSpc>
              <a:spcBef>
                <a:spcPts val="0"/>
              </a:spcBef>
            </a:pPr>
            <a:endParaRPr lang="en-US" sz="1050" b="1" dirty="0">
              <a:latin typeface="Segoe UI Semibold" panose="020B0702040204020203" pitchFamily="34" charset="0"/>
              <a:cs typeface="Segoe UI Semibold" panose="020B0702040204020203" pitchFamily="34" charset="0"/>
            </a:endParaRPr>
          </a:p>
          <a:p>
            <a:pPr>
              <a:lnSpc>
                <a:spcPct val="100000"/>
              </a:lnSpc>
              <a:spcBef>
                <a:spcPts val="0"/>
              </a:spcBef>
            </a:pPr>
            <a:r>
              <a:rPr lang="en-US" sz="1050" b="1" dirty="0">
                <a:latin typeface="Segoe UI Semibold" panose="020B0702040204020203" pitchFamily="34" charset="0"/>
                <a:cs typeface="Segoe UI Semibold" panose="020B0702040204020203" pitchFamily="34" charset="0"/>
              </a:rPr>
              <a:t>Benefits</a:t>
            </a:r>
            <a:r>
              <a:rPr lang="en-US" sz="1050" b="1" dirty="0">
                <a:latin typeface="Arial" panose="020B0604020202020204" pitchFamily="34" charset="0"/>
                <a:cs typeface="Arial" panose="020B0604020202020204" pitchFamily="34" charset="0"/>
              </a:rPr>
              <a:t>:</a:t>
            </a:r>
          </a:p>
          <a:p>
            <a:pPr marL="128588" indent="-128588">
              <a:lnSpc>
                <a:spcPct val="100000"/>
              </a:lnSpc>
              <a:spcBef>
                <a:spcPts val="0"/>
              </a:spcBef>
              <a:buFont typeface="Arial" panose="020B0604020202020204" pitchFamily="34" charset="0"/>
              <a:buChar char="•"/>
            </a:pPr>
            <a:r>
              <a:rPr lang="en-US" sz="1050" dirty="0">
                <a:cs typeface="Arial" panose="020B0604020202020204" pitchFamily="34" charset="0"/>
              </a:rPr>
              <a:t>Fastest and easiest way to run a container in the cloud</a:t>
            </a:r>
          </a:p>
          <a:p>
            <a:pPr marL="128588" indent="-128588">
              <a:spcBef>
                <a:spcPts val="441"/>
              </a:spcBef>
              <a:buFont typeface="Arial" panose="020B0604020202020204" pitchFamily="34" charset="0"/>
              <a:buChar char="•"/>
            </a:pPr>
            <a:r>
              <a:rPr lang="en-US" sz="1050" dirty="0">
                <a:cs typeface="Arial" panose="020B0604020202020204" pitchFamily="34" charset="0"/>
              </a:rPr>
              <a:t>No VM management</a:t>
            </a:r>
          </a:p>
          <a:p>
            <a:pPr marL="128588" indent="-128588">
              <a:spcBef>
                <a:spcPts val="441"/>
              </a:spcBef>
              <a:buFont typeface="Arial" panose="020B0604020202020204" pitchFamily="34" charset="0"/>
              <a:buChar char="•"/>
            </a:pPr>
            <a:r>
              <a:rPr lang="en-US" sz="1050" dirty="0">
                <a:cs typeface="Arial" panose="020B0604020202020204" pitchFamily="34" charset="0"/>
              </a:rPr>
              <a:t>Per-GB, Per-CPU, and Per-second billing</a:t>
            </a:r>
          </a:p>
          <a:p>
            <a:pPr marL="128588" indent="-128588">
              <a:spcBef>
                <a:spcPts val="441"/>
              </a:spcBef>
              <a:buFont typeface="Arial" panose="020B0604020202020204" pitchFamily="34" charset="0"/>
              <a:buChar char="•"/>
            </a:pPr>
            <a:r>
              <a:rPr lang="en-US" sz="1050" dirty="0">
                <a:cs typeface="Arial" panose="020B0604020202020204" pitchFamily="34" charset="0"/>
              </a:rPr>
              <a:t>Deploy images from </a:t>
            </a:r>
            <a:r>
              <a:rPr lang="en-US" sz="1050" dirty="0" err="1">
                <a:cs typeface="Arial" panose="020B0604020202020204" pitchFamily="34" charset="0"/>
              </a:rPr>
              <a:t>DockerHub</a:t>
            </a:r>
            <a:r>
              <a:rPr lang="en-US" sz="1050" dirty="0">
                <a:cs typeface="Arial" panose="020B0604020202020204" pitchFamily="34" charset="0"/>
              </a:rPr>
              <a:t> or Azure Container Registry</a:t>
            </a:r>
          </a:p>
          <a:p>
            <a:pPr marL="128588" indent="-128588">
              <a:spcBef>
                <a:spcPts val="441"/>
              </a:spcBef>
              <a:buFont typeface="Arial" panose="020B0604020202020204" pitchFamily="34" charset="0"/>
              <a:buChar char="•"/>
            </a:pPr>
            <a:r>
              <a:rPr lang="en-US" sz="1050" dirty="0"/>
              <a:t>Allows customers to opt-in to having the Azure Container Instances connector configured in their AKS cluster, without having to set it up themselves. The ACI connector enables customers to deploy additional container capacity for their AKS cluster using ACI.</a:t>
            </a:r>
            <a:endParaRPr lang="en-US" sz="1050" dirty="0">
              <a:cs typeface="Arial" panose="020B0604020202020204" pitchFamily="34" charset="0"/>
            </a:endParaRPr>
          </a:p>
        </p:txBody>
      </p:sp>
      <p:sp>
        <p:nvSpPr>
          <p:cNvPr id="4" name="Text Placeholder 3"/>
          <p:cNvSpPr>
            <a:spLocks noGrp="1"/>
          </p:cNvSpPr>
          <p:nvPr>
            <p:ph type="body" sz="quarter" idx="11"/>
          </p:nvPr>
        </p:nvSpPr>
        <p:spPr>
          <a:xfrm>
            <a:off x="576082" y="4383624"/>
            <a:ext cx="2497229" cy="620939"/>
          </a:xfrm>
        </p:spPr>
        <p:txBody>
          <a:bodyPr/>
          <a:lstStyle/>
          <a:p>
            <a:r>
              <a:rPr lang="en-US">
                <a:hlinkClick r:id="rId3"/>
              </a:rPr>
              <a:t>https://azure.microsoft.com/en-us/blog/azure-container-instances-now-generally-available/</a:t>
            </a:r>
            <a:r>
              <a:rPr lang="en-US"/>
              <a:t> </a:t>
            </a:r>
          </a:p>
        </p:txBody>
      </p:sp>
      <p:sp>
        <p:nvSpPr>
          <p:cNvPr id="35" name="Rectangle 34">
            <a:extLst>
              <a:ext uri="{FF2B5EF4-FFF2-40B4-BE49-F238E27FC236}">
                <a16:creationId xmlns:a16="http://schemas.microsoft.com/office/drawing/2014/main" id="{18A95B1E-0853-7D4A-B5D0-268067B74352}"/>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itle 1">
            <a:extLst>
              <a:ext uri="{FF2B5EF4-FFF2-40B4-BE49-F238E27FC236}">
                <a16:creationId xmlns:a16="http://schemas.microsoft.com/office/drawing/2014/main" id="{1C2699F6-0BBB-3042-B460-8CEAD01F54DE}"/>
              </a:ext>
            </a:extLst>
          </p:cNvPr>
          <p:cNvSpPr txBox="1">
            <a:spLocks/>
          </p:cNvSpPr>
          <p:nvPr/>
        </p:nvSpPr>
        <p:spPr>
          <a:xfrm>
            <a:off x="201061" y="160362"/>
            <a:ext cx="8741880" cy="858813"/>
          </a:xfrm>
          <a:prstGeom prst="rect">
            <a:avLst/>
          </a:prstGeom>
        </p:spPr>
        <p:txBody>
          <a:bodyPr vert="horz" wrap="square" lIns="107571" tIns="67232" rIns="107571" bIns="6723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22">
              <a:defRPr/>
            </a:pPr>
            <a:r>
              <a:rPr lang="en-US" sz="3528" spc="-77" dirty="0">
                <a:solidFill>
                  <a:srgbClr val="FFFFFF"/>
                </a:solidFill>
                <a:latin typeface="Arial" panose="020B0604020202020204" pitchFamily="34" charset="0"/>
                <a:cs typeface="Arial" panose="020B0604020202020204" pitchFamily="34" charset="0"/>
              </a:rPr>
              <a:t>Azure Container Instances (ACI)</a:t>
            </a:r>
          </a:p>
          <a:p>
            <a:pPr defTabSz="699422">
              <a:defRPr/>
            </a:pPr>
            <a:r>
              <a:rPr lang="en-US" sz="2100" i="1" spc="0" dirty="0">
                <a:ln>
                  <a:noFill/>
                </a:ln>
                <a:solidFill>
                  <a:srgbClr val="FFFFFF"/>
                </a:solidFill>
                <a:latin typeface="Segoe UI"/>
              </a:rPr>
              <a:t>Serverless Containers</a:t>
            </a:r>
            <a:endParaRPr lang="en-US" sz="3528" spc="-77" dirty="0">
              <a:solidFill>
                <a:srgbClr val="FFFFFF"/>
              </a:solidFill>
              <a:latin typeface="Segoe UI Light"/>
            </a:endParaRPr>
          </a:p>
        </p:txBody>
      </p:sp>
      <p:pic>
        <p:nvPicPr>
          <p:cNvPr id="7" name="Picture 6">
            <a:extLst>
              <a:ext uri="{FF2B5EF4-FFF2-40B4-BE49-F238E27FC236}">
                <a16:creationId xmlns:a16="http://schemas.microsoft.com/office/drawing/2014/main" id="{3FA2FECF-C9CD-5440-8B87-9C9F907C7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887" y="1851660"/>
            <a:ext cx="5789813" cy="2662726"/>
          </a:xfrm>
          <a:prstGeom prst="rect">
            <a:avLst/>
          </a:prstGeom>
        </p:spPr>
      </p:pic>
    </p:spTree>
    <p:extLst>
      <p:ext uri="{BB962C8B-B14F-4D97-AF65-F5344CB8AC3E}">
        <p14:creationId xmlns:p14="http://schemas.microsoft.com/office/powerpoint/2010/main" val="1628372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Azure Container Instances</a:t>
            </a:r>
          </a:p>
        </p:txBody>
      </p:sp>
      <p:sp>
        <p:nvSpPr>
          <p:cNvPr id="35" name="Rectangle 34">
            <a:extLst>
              <a:ext uri="{FF2B5EF4-FFF2-40B4-BE49-F238E27FC236}">
                <a16:creationId xmlns:a16="http://schemas.microsoft.com/office/drawing/2014/main" id="{18A95B1E-0853-7D4A-B5D0-268067B74352}"/>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itle 1">
            <a:extLst>
              <a:ext uri="{FF2B5EF4-FFF2-40B4-BE49-F238E27FC236}">
                <a16:creationId xmlns:a16="http://schemas.microsoft.com/office/drawing/2014/main" id="{1C2699F6-0BBB-3042-B460-8CEAD01F54DE}"/>
              </a:ext>
            </a:extLst>
          </p:cNvPr>
          <p:cNvSpPr txBox="1">
            <a:spLocks/>
          </p:cNvSpPr>
          <p:nvPr/>
        </p:nvSpPr>
        <p:spPr>
          <a:xfrm>
            <a:off x="201061" y="160362"/>
            <a:ext cx="8741880" cy="858813"/>
          </a:xfrm>
          <a:prstGeom prst="rect">
            <a:avLst/>
          </a:prstGeom>
        </p:spPr>
        <p:txBody>
          <a:bodyPr vert="horz" wrap="square" lIns="107571" tIns="67232" rIns="107571" bIns="6723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22">
              <a:defRPr/>
            </a:pPr>
            <a:r>
              <a:rPr lang="en-US" sz="3528" spc="-77" dirty="0">
                <a:solidFill>
                  <a:srgbClr val="FFFFFF"/>
                </a:solidFill>
                <a:latin typeface="Arial" panose="020B0604020202020204" pitchFamily="34" charset="0"/>
                <a:cs typeface="Arial" panose="020B0604020202020204" pitchFamily="34" charset="0"/>
              </a:rPr>
              <a:t>Azure Container Instances (ACI)</a:t>
            </a:r>
          </a:p>
          <a:p>
            <a:pPr defTabSz="699422">
              <a:defRPr/>
            </a:pPr>
            <a:r>
              <a:rPr lang="en-US" sz="2100" i="1" spc="0" dirty="0">
                <a:ln>
                  <a:noFill/>
                </a:ln>
                <a:solidFill>
                  <a:srgbClr val="FFFFFF"/>
                </a:solidFill>
                <a:latin typeface="Segoe UI"/>
              </a:rPr>
              <a:t>Get started easily</a:t>
            </a:r>
            <a:endParaRPr lang="en-US" sz="3528" spc="-77" dirty="0">
              <a:solidFill>
                <a:srgbClr val="FFFFFF"/>
              </a:solidFill>
              <a:latin typeface="Segoe UI Light"/>
            </a:endParaRPr>
          </a:p>
        </p:txBody>
      </p:sp>
      <p:pic>
        <p:nvPicPr>
          <p:cNvPr id="12" name="Picture 11">
            <a:extLst>
              <a:ext uri="{FF2B5EF4-FFF2-40B4-BE49-F238E27FC236}">
                <a16:creationId xmlns:a16="http://schemas.microsoft.com/office/drawing/2014/main" id="{A72AEF3A-6E1B-334D-8776-3E9677390D50}"/>
              </a:ext>
            </a:extLst>
          </p:cNvPr>
          <p:cNvPicPr>
            <a:picLocks noChangeAspect="1"/>
          </p:cNvPicPr>
          <p:nvPr/>
        </p:nvPicPr>
        <p:blipFill rotWithShape="1">
          <a:blip r:embed="rId3">
            <a:extLst>
              <a:ext uri="{28A0092B-C50C-407E-A947-70E740481C1C}">
                <a14:useLocalDpi xmlns:a14="http://schemas.microsoft.com/office/drawing/2010/main" val="0"/>
              </a:ext>
            </a:extLst>
          </a:blip>
          <a:srcRect l="3215" b="6515"/>
          <a:stretch/>
        </p:blipFill>
        <p:spPr>
          <a:xfrm>
            <a:off x="11624" y="1180072"/>
            <a:ext cx="8027169" cy="3963428"/>
          </a:xfrm>
          <a:prstGeom prst="rect">
            <a:avLst/>
          </a:prstGeom>
        </p:spPr>
      </p:pic>
    </p:spTree>
    <p:extLst>
      <p:ext uri="{BB962C8B-B14F-4D97-AF65-F5344CB8AC3E}">
        <p14:creationId xmlns:p14="http://schemas.microsoft.com/office/powerpoint/2010/main" val="20678401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5" name="Rectangle 4">
            <a:extLst>
              <a:ext uri="{FF2B5EF4-FFF2-40B4-BE49-F238E27FC236}">
                <a16:creationId xmlns:a16="http://schemas.microsoft.com/office/drawing/2014/main" id="{E9461B3E-A55D-DE40-96CC-F7D6C7CF7CCC}"/>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dirty="0">
                <a:solidFill>
                  <a:schemeClr val="bg1"/>
                </a:solidFill>
              </a:rPr>
              <a:t>Azure App Service</a:t>
            </a:r>
            <a:endParaRPr lang="en" dirty="0">
              <a:solidFill>
                <a:schemeClr val="bg1"/>
              </a:solidFill>
            </a:endParaRPr>
          </a:p>
        </p:txBody>
      </p:sp>
      <p:sp>
        <p:nvSpPr>
          <p:cNvPr id="3871" name="Google Shape;3871;p18"/>
          <p:cNvSpPr txBox="1">
            <a:spLocks noGrp="1"/>
          </p:cNvSpPr>
          <p:nvPr>
            <p:ph type="body" sz="quarter" idx="10"/>
          </p:nvPr>
        </p:nvSpPr>
        <p:spPr>
          <a:xfrm>
            <a:off x="438149" y="1362188"/>
            <a:ext cx="6007255" cy="1209562"/>
          </a:xfrm>
          <a:prstGeom prst="rect">
            <a:avLst/>
          </a:prstGeom>
        </p:spPr>
        <p:txBody>
          <a:bodyPr spcFirstLastPara="1" wrap="square" lIns="91425" tIns="91425" rIns="91425" bIns="91425" anchor="t" anchorCtr="0">
            <a:noAutofit/>
          </a:bodyPr>
          <a:lstStyle/>
          <a:p>
            <a:r>
              <a:rPr lang="en-US" sz="2400" dirty="0"/>
              <a:t>Fully Managed Application Platform</a:t>
            </a:r>
          </a:p>
          <a:p>
            <a:r>
              <a:rPr lang="en-US" sz="2400" dirty="0"/>
              <a:t>Deploy your stack natively or with containers (Node, PHP, .NET, Python)</a:t>
            </a:r>
          </a:p>
          <a:p>
            <a:r>
              <a:rPr lang="en-US" sz="2400" dirty="0"/>
              <a:t>Support custom domains, SSL certificates, single sign-on</a:t>
            </a:r>
          </a:p>
          <a:p>
            <a:r>
              <a:rPr lang="en-US" sz="2400" dirty="0"/>
              <a:t>Plug into Azure’s wide variety of services</a:t>
            </a:r>
          </a:p>
          <a:p>
            <a:pPr lvl="1"/>
            <a:r>
              <a:rPr lang="en-US" dirty="0"/>
              <a:t>Load Balancing</a:t>
            </a:r>
          </a:p>
          <a:p>
            <a:pPr lvl="1"/>
            <a:r>
              <a:rPr lang="en-US" dirty="0"/>
              <a:t>CI/CD</a:t>
            </a:r>
          </a:p>
          <a:p>
            <a:pPr lvl="1"/>
            <a:r>
              <a:rPr lang="en-US" dirty="0"/>
              <a:t>Managed Databases</a:t>
            </a:r>
          </a:p>
        </p:txBody>
      </p:sp>
      <p:pic>
        <p:nvPicPr>
          <p:cNvPr id="3" name="Picture 2">
            <a:extLst>
              <a:ext uri="{FF2B5EF4-FFF2-40B4-BE49-F238E27FC236}">
                <a16:creationId xmlns:a16="http://schemas.microsoft.com/office/drawing/2014/main" id="{C78B5ECC-43D6-C24D-A229-9D9379E08187}"/>
              </a:ext>
            </a:extLst>
          </p:cNvPr>
          <p:cNvPicPr>
            <a:picLocks noChangeAspect="1"/>
          </p:cNvPicPr>
          <p:nvPr/>
        </p:nvPicPr>
        <p:blipFill>
          <a:blip r:embed="rId3"/>
          <a:stretch>
            <a:fillRect/>
          </a:stretch>
        </p:blipFill>
        <p:spPr>
          <a:xfrm>
            <a:off x="5488162" y="1597637"/>
            <a:ext cx="4162511" cy="2183006"/>
          </a:xfrm>
          <a:prstGeom prst="rect">
            <a:avLst/>
          </a:prstGeom>
        </p:spPr>
      </p:pic>
    </p:spTree>
    <p:extLst>
      <p:ext uri="{BB962C8B-B14F-4D97-AF65-F5344CB8AC3E}">
        <p14:creationId xmlns:p14="http://schemas.microsoft.com/office/powerpoint/2010/main" val="23472886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5" name="Rectangle 4">
            <a:extLst>
              <a:ext uri="{FF2B5EF4-FFF2-40B4-BE49-F238E27FC236}">
                <a16:creationId xmlns:a16="http://schemas.microsoft.com/office/drawing/2014/main" id="{55A8BFFF-FB02-3746-BD29-BD66EE69ECE5}"/>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dirty="0">
                <a:solidFill>
                  <a:schemeClr val="bg1"/>
                </a:solidFill>
              </a:rPr>
              <a:t>Azure App Service</a:t>
            </a:r>
            <a:endParaRPr lang="en" dirty="0">
              <a:solidFill>
                <a:schemeClr val="bg1"/>
              </a:solidFill>
            </a:endParaRPr>
          </a:p>
        </p:txBody>
      </p:sp>
      <p:sp>
        <p:nvSpPr>
          <p:cNvPr id="3871" name="Google Shape;3871;p18"/>
          <p:cNvSpPr txBox="1">
            <a:spLocks noGrp="1"/>
          </p:cNvSpPr>
          <p:nvPr>
            <p:ph type="body" sz="quarter" idx="10"/>
          </p:nvPr>
        </p:nvSpPr>
        <p:spPr>
          <a:xfrm>
            <a:off x="414901" y="1293599"/>
            <a:ext cx="6007255" cy="1209562"/>
          </a:xfrm>
          <a:prstGeom prst="rect">
            <a:avLst/>
          </a:prstGeom>
        </p:spPr>
        <p:txBody>
          <a:bodyPr spcFirstLastPara="1" wrap="square" lIns="91425" tIns="91425" rIns="91425" bIns="91425" anchor="t" anchorCtr="0">
            <a:noAutofit/>
          </a:bodyPr>
          <a:lstStyle/>
          <a:p>
            <a:r>
              <a:rPr lang="en-US" sz="2400" dirty="0"/>
              <a:t>Continuous Delivery based on code changes or container pushes</a:t>
            </a:r>
          </a:p>
          <a:p>
            <a:r>
              <a:rPr lang="en-US" sz="2400" dirty="0"/>
              <a:t>High Availability with multi-region deployments and autoscaling</a:t>
            </a:r>
          </a:p>
          <a:p>
            <a:r>
              <a:rPr lang="en-US" sz="2400" dirty="0"/>
              <a:t>Azure Monitor provides detailed views of resource usage, while Application Insights provides deeper insights into your app’s throughput, response times, memory/CPU utilization, and error trends.</a:t>
            </a:r>
          </a:p>
        </p:txBody>
      </p:sp>
      <p:pic>
        <p:nvPicPr>
          <p:cNvPr id="3" name="Picture 2">
            <a:extLst>
              <a:ext uri="{FF2B5EF4-FFF2-40B4-BE49-F238E27FC236}">
                <a16:creationId xmlns:a16="http://schemas.microsoft.com/office/drawing/2014/main" id="{C78B5ECC-43D6-C24D-A229-9D9379E08187}"/>
              </a:ext>
            </a:extLst>
          </p:cNvPr>
          <p:cNvPicPr>
            <a:picLocks noChangeAspect="1"/>
          </p:cNvPicPr>
          <p:nvPr/>
        </p:nvPicPr>
        <p:blipFill>
          <a:blip r:embed="rId3"/>
          <a:stretch>
            <a:fillRect/>
          </a:stretch>
        </p:blipFill>
        <p:spPr>
          <a:xfrm>
            <a:off x="5596647" y="1411658"/>
            <a:ext cx="4162511" cy="2183006"/>
          </a:xfrm>
          <a:prstGeom prst="rect">
            <a:avLst/>
          </a:prstGeom>
        </p:spPr>
      </p:pic>
    </p:spTree>
    <p:extLst>
      <p:ext uri="{BB962C8B-B14F-4D97-AF65-F5344CB8AC3E}">
        <p14:creationId xmlns:p14="http://schemas.microsoft.com/office/powerpoint/2010/main" val="404964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F509E661-2B36-774C-92BD-9466807C4B60}"/>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201930" y="341569"/>
            <a:ext cx="8741880" cy="415498"/>
          </a:xfrm>
        </p:spPr>
        <p:txBody>
          <a:bodyPr/>
          <a:lstStyle/>
          <a:p>
            <a:r>
              <a:rPr lang="en-US" dirty="0">
                <a:solidFill>
                  <a:schemeClr val="bg1"/>
                </a:solidFill>
              </a:rPr>
              <a:t>From traditional app to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426036" y="1504108"/>
            <a:ext cx="8201000" cy="2916518"/>
            <a:chOff x="628701" y="2121396"/>
            <a:chExt cx="11153930" cy="3966666"/>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 sz="1176"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317A"/>
                </a:solidFill>
                <a:ln>
                  <a:noFill/>
                </a:ln>
              </p:spPr>
              <p:txBody>
                <a:bodyPr lIns="67216" tIns="33596" rIns="67216" bIns="33596" anchor="t" anchorCtr="0">
                  <a:noAutofit/>
                </a:bodyPr>
                <a:lstStyle/>
                <a:p>
                  <a:pPr defTabSz="685775">
                    <a:buClr>
                      <a:srgbClr val="353535"/>
                    </a:buClr>
                    <a:defRPr/>
                  </a:pPr>
                  <a:endParaRPr sz="1300" kern="0" dirty="0">
                    <a:solidFill>
                      <a:schemeClr val="bg1"/>
                    </a:solidFill>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317A"/>
                </a:solidFill>
                <a:ln>
                  <a:noFill/>
                </a:ln>
              </p:spPr>
              <p:txBody>
                <a:bodyPr lIns="67216" tIns="67216" rIns="67216" bIns="67216" anchor="ctr" anchorCtr="0">
                  <a:noAutofit/>
                </a:bodyPr>
                <a:lstStyle/>
                <a:p>
                  <a:pPr algn="ctr" defTabSz="685775">
                    <a:buClr>
                      <a:srgbClr val="FFFFFF"/>
                    </a:buClr>
                    <a:buSzPct val="25000"/>
                    <a:defRPr/>
                  </a:pPr>
                  <a:r>
                    <a:rPr lang="en" sz="1200" kern="0" dirty="0">
                      <a:solidFill>
                        <a:schemeClr val="bg1"/>
                      </a:solidFill>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9992490" y="2418312"/>
              <a:ext cx="1790141" cy="3669750"/>
              <a:chOff x="9992490" y="2418312"/>
              <a:chExt cx="1790141" cy="3669750"/>
            </a:xfrm>
          </p:grpSpPr>
          <p:sp>
            <p:nvSpPr>
              <p:cNvPr id="6" name="Shape 594">
                <a:extLst>
                  <a:ext uri="{FF2B5EF4-FFF2-40B4-BE49-F238E27FC236}">
                    <a16:creationId xmlns:a16="http://schemas.microsoft.com/office/drawing/2014/main" id="{83D40CF3-FEAA-473F-AFBC-94E5BEB20821}"/>
                  </a:ext>
                </a:extLst>
              </p:cNvPr>
              <p:cNvSpPr txBox="1"/>
              <p:nvPr/>
            </p:nvSpPr>
            <p:spPr>
              <a:xfrm>
                <a:off x="9992490" y="3868858"/>
                <a:ext cx="1790141"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 sz="1176" b="1">
                    <a:latin typeface="Segoe UI" panose="020B0502040204020203" pitchFamily="34" charset="0"/>
                    <a:ea typeface="Quattrocento Sans"/>
                    <a:cs typeface="Segoe UI" panose="020B0502040204020203" pitchFamily="34" charset="0"/>
                    <a:sym typeface="Quattrocento Sans"/>
                  </a:rPr>
                  <a:t>Modern </a:t>
                </a:r>
                <a:br>
                  <a:rPr lang="en" sz="1176" b="1">
                    <a:latin typeface="Segoe UI" panose="020B0502040204020203" pitchFamily="34" charset="0"/>
                    <a:ea typeface="Quattrocento Sans"/>
                    <a:cs typeface="Segoe UI" panose="020B0502040204020203" pitchFamily="34" charset="0"/>
                    <a:sym typeface="Quattrocento Sans"/>
                  </a:rPr>
                </a:br>
                <a:r>
                  <a:rPr lang="en" sz="1176" b="1">
                    <a:latin typeface="Segoe UI" panose="020B0502040204020203" pitchFamily="34" charset="0"/>
                    <a:ea typeface="Quattrocento Sans"/>
                    <a:cs typeface="Segoe UI" panose="020B0502040204020203" pitchFamily="34" charset="0"/>
                    <a:sym typeface="Quattrocento Sans"/>
                  </a:rPr>
                  <a:t>Microservices</a:t>
                </a:r>
              </a:p>
              <a:p>
                <a:pPr algn="ctr" defTabSz="685775">
                  <a:buClr>
                    <a:srgbClr val="BAD80A"/>
                  </a:buClr>
                  <a:buSzPct val="25000"/>
                  <a:defRPr/>
                </a:pPr>
                <a:endParaRPr lang="en" sz="1176" b="1">
                  <a:latin typeface="Segoe UI" panose="020B0502040204020203" pitchFamily="34" charset="0"/>
                  <a:ea typeface="Quattrocento Sans"/>
                  <a:cs typeface="Segoe UI" panose="020B0502040204020203" pitchFamily="34" charset="0"/>
                  <a:sym typeface="Quattrocento Sans"/>
                </a:endParaRPr>
              </a:p>
              <a:p>
                <a:pPr algn="ctr" defTabSz="685775">
                  <a:buClr>
                    <a:srgbClr val="BAD80A"/>
                  </a:buClr>
                  <a:buSzPct val="25000"/>
                  <a:defRPr/>
                </a:pPr>
                <a:r>
                  <a:rPr lang="en" sz="1176">
                    <a:latin typeface="Segoe UI" panose="020B0502040204020203" pitchFamily="34" charset="0"/>
                    <a:ea typeface="Quattrocento Sans"/>
                    <a:cs typeface="Segoe UI" panose="020B0502040204020203" pitchFamily="34" charset="0"/>
                    <a:sym typeface="Quattrocento Sans"/>
                  </a:rPr>
                  <a:t>Add new services </a:t>
                </a:r>
                <a:r>
                  <a:rPr lang="en" sz="1176" spc="-29">
                    <a:latin typeface="Segoe UI" panose="020B0502040204020203" pitchFamily="34" charset="0"/>
                    <a:ea typeface="Quattrocento Sans"/>
                    <a:cs typeface="Segoe UI" panose="020B0502040204020203" pitchFamily="34" charset="0"/>
                    <a:sym typeface="Quattrocento Sans"/>
                  </a:rPr>
                  <a:t>or start peeling off</a:t>
                </a:r>
                <a:r>
                  <a:rPr lang="en" sz="1176">
                    <a:latin typeface="Segoe UI" panose="020B0502040204020203" pitchFamily="34" charset="0"/>
                    <a:ea typeface="Quattrocento Sans"/>
                    <a:cs typeface="Segoe UI" panose="020B0502040204020203" pitchFamily="34" charset="0"/>
                    <a:sym typeface="Quattrocento Sans"/>
                  </a:rPr>
                  <a:t> </a:t>
                </a:r>
                <a:r>
                  <a:rPr lang="en" sz="1176" spc="52">
                    <a:latin typeface="Segoe UI" panose="020B0502040204020203" pitchFamily="34" charset="0"/>
                    <a:ea typeface="Quattrocento Sans"/>
                    <a:cs typeface="Segoe UI" panose="020B0502040204020203" pitchFamily="34" charset="0"/>
                    <a:sym typeface="Quattrocento Sans"/>
                  </a:rPr>
                  <a:t>services from </a:t>
                </a:r>
                <a:r>
                  <a:rPr lang="en" sz="1176">
                    <a:latin typeface="Segoe UI" panose="020B0502040204020203" pitchFamily="34" charset="0"/>
                    <a:ea typeface="Quattrocento Sans"/>
                    <a:cs typeface="Segoe UI" panose="020B0502040204020203" pitchFamily="34" charset="0"/>
                    <a:sym typeface="Quattrocento Sans"/>
                  </a:rPr>
                  <a:t>monolith</a:t>
                </a:r>
                <a:r>
                  <a:rPr lang="en-US" sz="1176" err="1">
                    <a:latin typeface="Segoe UI" panose="020B0502040204020203" pitchFamily="34" charset="0"/>
                    <a:ea typeface="Quattrocento Sans"/>
                    <a:cs typeface="Segoe UI" panose="020B0502040204020203" pitchFamily="34" charset="0"/>
                    <a:sym typeface="Quattrocento Sans"/>
                  </a:rPr>
                  <a:t>ic</a:t>
                </a:r>
                <a:r>
                  <a:rPr lang="en" sz="1176">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10216604" y="2418312"/>
                <a:ext cx="1341913" cy="974980"/>
                <a:chOff x="4949049" y="1526863"/>
                <a:chExt cx="1593654" cy="1157697"/>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4949049" y="1526863"/>
                  <a:ext cx="1593654" cy="1157697"/>
                  <a:chOff x="4314197" y="1570215"/>
                  <a:chExt cx="1593654" cy="1157697"/>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4314197" y="1923527"/>
                    <a:ext cx="739188" cy="725553"/>
                    <a:chOff x="-633412" y="107156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00317A"/>
                    </a:solidFill>
                    <a:ln w="28575" cap="flat" cmpd="sng">
                      <a:solidFill>
                        <a:schemeClr val="bg1"/>
                      </a:solidFill>
                      <a:prstDash val="solid"/>
                      <a:miter/>
                      <a:headEnd type="none" w="med" len="med"/>
                      <a:tailEnd type="none" w="med" len="med"/>
                    </a:ln>
                  </p:spPr>
                  <p:txBody>
                    <a:bodyPr lIns="67216" tIns="33596" rIns="67216" bIns="33596" anchor="t" anchorCtr="0">
                      <a:noAutofit/>
                    </a:bodyPr>
                    <a:lstStyle/>
                    <a:p>
                      <a:pPr defTabSz="685775">
                        <a:buClr>
                          <a:srgbClr val="000000"/>
                        </a:buClr>
                        <a:defRPr/>
                      </a:pPr>
                      <a:endParaRPr sz="1000" kern="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4556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361937"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635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168268" y="1227024"/>
                      <a:ext cx="0" cy="319200"/>
                    </a:xfrm>
                    <a:prstGeom prst="straightConnector1">
                      <a:avLst/>
                    </a:prstGeom>
                    <a:noFill/>
                    <a:ln w="28575" cap="rnd" cmpd="sng">
                      <a:solidFill>
                        <a:schemeClr val="bg1"/>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5282600" y="1570215"/>
                    <a:ext cx="488462" cy="479415"/>
                    <a:chOff x="-633412" y="1071562"/>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00317A"/>
                    </a:solidFill>
                    <a:ln w="28575" cap="flat" cmpd="sng">
                      <a:solidFill>
                        <a:schemeClr val="bg1"/>
                      </a:solidFill>
                      <a:prstDash val="solid"/>
                      <a:miter/>
                      <a:headEnd type="none" w="med" len="med"/>
                      <a:tailEnd type="none" w="med" len="med"/>
                    </a:ln>
                  </p:spPr>
                  <p:txBody>
                    <a:bodyPr lIns="67216" tIns="33596" rIns="67216" bIns="33596" anchor="t" anchorCtr="0">
                      <a:noAutofit/>
                    </a:bodyPr>
                    <a:lstStyle/>
                    <a:p>
                      <a:pPr defTabSz="685775">
                        <a:buClr>
                          <a:srgbClr val="000000"/>
                        </a:buClr>
                        <a:defRPr/>
                      </a:pPr>
                      <a:endParaRPr sz="1000"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4556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6" name="Shape 623">
                      <a:extLst>
                        <a:ext uri="{FF2B5EF4-FFF2-40B4-BE49-F238E27FC236}">
                          <a16:creationId xmlns:a16="http://schemas.microsoft.com/office/drawing/2014/main" id="{E22C3C20-BC34-449D-9C42-FAC52750EC9C}"/>
                        </a:ext>
                      </a:extLst>
                    </p:cNvPr>
                    <p:cNvCxnSpPr/>
                    <p:nvPr/>
                  </p:nvCxnSpPr>
                  <p:spPr>
                    <a:xfrm rot="10800000">
                      <a:off x="-361937"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p:nvPr/>
                  </p:nvCxnSpPr>
                  <p:spPr>
                    <a:xfrm rot="10800000">
                      <a:off x="-2635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168268" y="1227024"/>
                      <a:ext cx="0" cy="319200"/>
                    </a:xfrm>
                    <a:prstGeom prst="straightConnector1">
                      <a:avLst/>
                    </a:prstGeom>
                    <a:noFill/>
                    <a:ln w="28575" cap="rnd" cmpd="sng">
                      <a:solidFill>
                        <a:schemeClr val="bg1"/>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5419389" y="2248497"/>
                    <a:ext cx="488462" cy="479415"/>
                    <a:chOff x="-633412" y="1071562"/>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00317A"/>
                    </a:solidFill>
                    <a:ln w="28575" cap="flat" cmpd="sng">
                      <a:solidFill>
                        <a:schemeClr val="bg1"/>
                      </a:solidFill>
                      <a:prstDash val="solid"/>
                      <a:miter/>
                      <a:headEnd type="none" w="med" len="med"/>
                      <a:tailEnd type="none" w="med" len="med"/>
                    </a:ln>
                  </p:spPr>
                  <p:txBody>
                    <a:bodyPr lIns="67216" tIns="33596" rIns="67216" bIns="33596" anchor="t" anchorCtr="0">
                      <a:noAutofit/>
                    </a:bodyPr>
                    <a:lstStyle/>
                    <a:p>
                      <a:pPr defTabSz="685775">
                        <a:buClr>
                          <a:srgbClr val="000000"/>
                        </a:buClr>
                        <a:defRPr/>
                      </a:pPr>
                      <a:endParaRPr sz="1000"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455612" y="1227024"/>
                      <a:ext cx="0" cy="319200"/>
                    </a:xfrm>
                    <a:prstGeom prst="straightConnector1">
                      <a:avLst/>
                    </a:prstGeom>
                    <a:solidFill>
                      <a:srgbClr val="00317A"/>
                    </a:solidFill>
                    <a:ln w="28575" cap="rnd" cmpd="sng">
                      <a:solidFill>
                        <a:schemeClr val="bg1"/>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p:nvPr/>
                  </p:nvCxnSpPr>
                  <p:spPr>
                    <a:xfrm rot="10800000">
                      <a:off x="-361937"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2635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3" name="Shape 631">
                      <a:extLst>
                        <a:ext uri="{FF2B5EF4-FFF2-40B4-BE49-F238E27FC236}">
                          <a16:creationId xmlns:a16="http://schemas.microsoft.com/office/drawing/2014/main" id="{134D94DC-1E18-4843-B1DD-2EF002D3E819}"/>
                        </a:ext>
                      </a:extLst>
                    </p:cNvPr>
                    <p:cNvCxnSpPr/>
                    <p:nvPr/>
                  </p:nvCxnSpPr>
                  <p:spPr>
                    <a:xfrm rot="10800000">
                      <a:off x="-168268" y="1227024"/>
                      <a:ext cx="0" cy="319200"/>
                    </a:xfrm>
                    <a:prstGeom prst="straightConnector1">
                      <a:avLst/>
                    </a:prstGeom>
                    <a:solidFill>
                      <a:srgbClr val="00317A"/>
                    </a:solidFill>
                    <a:ln w="28575" cap="rnd" cmpd="sng">
                      <a:solidFill>
                        <a:schemeClr val="bg1"/>
                      </a:solidFill>
                      <a:prstDash val="solid"/>
                      <a:round/>
                      <a:headEnd type="none" w="med" len="med"/>
                      <a:tailEnd type="none" w="med" len="med"/>
                    </a:ln>
                  </p:spPr>
                </p:cxnSp>
              </p:grpSp>
            </p:grpSp>
          </p:grpSp>
        </p:grpSp>
        <p:grpSp>
          <p:nvGrpSpPr>
            <p:cNvPr id="61" name="Group 60">
              <a:extLst>
                <a:ext uri="{FF2B5EF4-FFF2-40B4-BE49-F238E27FC236}">
                  <a16:creationId xmlns:a16="http://schemas.microsoft.com/office/drawing/2014/main" id="{4B4D821E-6EC3-48C0-9A16-38A9B6F00B83}"/>
                </a:ext>
              </a:extLst>
            </p:cNvPr>
            <p:cNvGrpSpPr/>
            <p:nvPr/>
          </p:nvGrpSpPr>
          <p:grpSpPr>
            <a:xfrm>
              <a:off x="5237775" y="2311170"/>
              <a:ext cx="1677952" cy="3776892"/>
              <a:chOff x="4924110" y="2311170"/>
              <a:chExt cx="1677952" cy="3776892"/>
            </a:xfrm>
          </p:grpSpPr>
          <p:sp>
            <p:nvSpPr>
              <p:cNvPr id="7" name="Shape 595">
                <a:extLst>
                  <a:ext uri="{FF2B5EF4-FFF2-40B4-BE49-F238E27FC236}">
                    <a16:creationId xmlns:a16="http://schemas.microsoft.com/office/drawing/2014/main" id="{2BBFF128-FB3A-4484-AA50-9BDAE15B921C}"/>
                  </a:ext>
                </a:extLst>
              </p:cNvPr>
              <p:cNvSpPr txBox="1"/>
              <p:nvPr/>
            </p:nvSpPr>
            <p:spPr>
              <a:xfrm>
                <a:off x="4924110" y="3868858"/>
                <a:ext cx="1677952"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 sz="1176" b="1">
                    <a:latin typeface="Segoe UI" panose="020B0502040204020203" pitchFamily="34" charset="0"/>
                    <a:ea typeface="Quattrocento Sans"/>
                    <a:cs typeface="Segoe UI" panose="020B0502040204020203" pitchFamily="34" charset="0"/>
                    <a:sym typeface="Quattrocento Sans"/>
                  </a:rPr>
                  <a:t>Modern Methodologies</a:t>
                </a:r>
              </a:p>
              <a:p>
                <a:pPr algn="ctr" defTabSz="685775">
                  <a:buClr>
                    <a:srgbClr val="BAD80A"/>
                  </a:buClr>
                  <a:buSzPct val="25000"/>
                  <a:defRPr/>
                </a:pPr>
                <a:endParaRPr lang="en" sz="1176" b="1">
                  <a:latin typeface="Segoe UI" panose="020B0502040204020203" pitchFamily="34" charset="0"/>
                  <a:ea typeface="Quattrocento Sans"/>
                  <a:cs typeface="Segoe UI" panose="020B0502040204020203" pitchFamily="34" charset="0"/>
                  <a:sym typeface="Quattrocento Sans"/>
                </a:endParaRPr>
              </a:p>
              <a:p>
                <a:pPr algn="ctr" defTabSz="685775">
                  <a:buClr>
                    <a:srgbClr val="BAD80A"/>
                  </a:buClr>
                  <a:buSzPct val="25000"/>
                  <a:defRPr/>
                </a:pPr>
                <a:r>
                  <a:rPr lang="en-US" sz="1176" spc="-22">
                    <a:latin typeface="Segoe UI" panose="020B0502040204020203" pitchFamily="34" charset="0"/>
                    <a:ea typeface="Quattrocento Sans"/>
                    <a:cs typeface="Segoe UI" panose="020B0502040204020203" pitchFamily="34" charset="0"/>
                    <a:sym typeface="Quattrocento Sans"/>
                  </a:rPr>
                  <a:t>Implement </a:t>
                </a:r>
                <a:r>
                  <a:rPr lang="en" sz="1176" spc="-22">
                    <a:latin typeface="Segoe UI" panose="020B0502040204020203" pitchFamily="34" charset="0"/>
                    <a:ea typeface="Quattrocento Sans"/>
                    <a:cs typeface="Segoe UI" panose="020B0502040204020203" pitchFamily="34" charset="0"/>
                    <a:sym typeface="Quattrocento Sans"/>
                  </a:rPr>
                  <a:t>CI/CD</a:t>
                </a:r>
                <a:br>
                  <a:rPr lang="en" sz="1176">
                    <a:latin typeface="Segoe UI" panose="020B0502040204020203" pitchFamily="34" charset="0"/>
                    <a:ea typeface="Quattrocento Sans"/>
                    <a:cs typeface="Segoe UI" panose="020B0502040204020203" pitchFamily="34" charset="0"/>
                    <a:sym typeface="Quattrocento Sans"/>
                  </a:rPr>
                </a:br>
                <a:r>
                  <a:rPr lang="en" sz="1176">
                    <a:latin typeface="Segoe UI" panose="020B0502040204020203" pitchFamily="34" charset="0"/>
                    <a:ea typeface="Quattrocento Sans"/>
                    <a:cs typeface="Segoe UI" panose="020B0502040204020203" pitchFamily="34" charset="0"/>
                    <a:sym typeface="Quattrocento Sans"/>
                  </a:rPr>
                  <a:t>and automation.</a:t>
                </a:r>
              </a:p>
            </p:txBody>
          </p:sp>
          <p:sp>
            <p:nvSpPr>
              <p:cNvPr id="36" name="Shape 636">
                <a:extLst>
                  <a:ext uri="{FF2B5EF4-FFF2-40B4-BE49-F238E27FC236}">
                    <a16:creationId xmlns:a16="http://schemas.microsoft.com/office/drawing/2014/main" id="{99162906-3DA2-474B-98B7-7A95319AB0D7}"/>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317A"/>
              </a:solidFill>
              <a:ln w="9525" cap="flat" cmpd="sng">
                <a:noFill/>
                <a:prstDash val="solid"/>
                <a:round/>
                <a:headEnd type="none" w="med" len="med"/>
                <a:tailEnd type="none" w="med" len="med"/>
              </a:ln>
            </p:spPr>
            <p:txBody>
              <a:bodyPr lIns="67216" tIns="33596" rIns="67216" bIns="33596" anchor="t" anchorCtr="0">
                <a:noAutofit/>
              </a:bodyPr>
              <a:lstStyle/>
              <a:p>
                <a:pPr defTabSz="685775">
                  <a:buClr>
                    <a:srgbClr val="353535"/>
                  </a:buClr>
                  <a:defRPr/>
                </a:pPr>
                <a:endParaRPr sz="1300" kern="0">
                  <a:latin typeface="Arial"/>
                  <a:ea typeface="Arial"/>
                  <a:cs typeface="Arial"/>
                  <a:sym typeface="Arial"/>
                </a:endParaRPr>
              </a:p>
            </p:txBody>
          </p:sp>
        </p:grpSp>
        <p:grpSp>
          <p:nvGrpSpPr>
            <p:cNvPr id="60" name="Group 59">
              <a:extLst>
                <a:ext uri="{FF2B5EF4-FFF2-40B4-BE49-F238E27FC236}">
                  <a16:creationId xmlns:a16="http://schemas.microsoft.com/office/drawing/2014/main" id="{487599EA-E9C4-4B46-817D-CC9BDD7CB2E0}"/>
                </a:ext>
              </a:extLst>
            </p:cNvPr>
            <p:cNvGrpSpPr/>
            <p:nvPr/>
          </p:nvGrpSpPr>
          <p:grpSpPr>
            <a:xfrm>
              <a:off x="2754346" y="2121396"/>
              <a:ext cx="1679584" cy="3966666"/>
              <a:chOff x="2577322" y="2121396"/>
              <a:chExt cx="1679584" cy="3966666"/>
            </a:xfrm>
          </p:grpSpPr>
          <p:sp>
            <p:nvSpPr>
              <p:cNvPr id="5" name="Shape 593">
                <a:extLst>
                  <a:ext uri="{FF2B5EF4-FFF2-40B4-BE49-F238E27FC236}">
                    <a16:creationId xmlns:a16="http://schemas.microsoft.com/office/drawing/2014/main" id="{F48E40DE-0282-47B8-A9DC-3FFBD86EE46A}"/>
                  </a:ext>
                </a:extLst>
              </p:cNvPr>
              <p:cNvSpPr txBox="1"/>
              <p:nvPr/>
            </p:nvSpPr>
            <p:spPr>
              <a:xfrm>
                <a:off x="2577322" y="3868858"/>
                <a:ext cx="1679584"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 sz="1176" b="1">
                    <a:latin typeface="Segoe UI" panose="020B0502040204020203" pitchFamily="34" charset="0"/>
                    <a:ea typeface="Quattrocento Sans"/>
                    <a:cs typeface="Segoe UI" panose="020B0502040204020203" pitchFamily="34" charset="0"/>
                    <a:sym typeface="Quattrocento Sans"/>
                  </a:rPr>
                  <a:t>Modern Infrastructure</a:t>
                </a:r>
              </a:p>
              <a:p>
                <a:pPr algn="ctr" defTabSz="685775">
                  <a:buClr>
                    <a:srgbClr val="BAD80A"/>
                  </a:buClr>
                  <a:buSzPct val="25000"/>
                  <a:defRPr/>
                </a:pPr>
                <a:br>
                  <a:rPr lang="en" sz="1176">
                    <a:latin typeface="Segoe UI" panose="020B0502040204020203" pitchFamily="34" charset="0"/>
                    <a:ea typeface="Quattrocento Sans"/>
                    <a:cs typeface="Segoe UI" panose="020B0502040204020203" pitchFamily="34" charset="0"/>
                    <a:sym typeface="Quattrocento Sans"/>
                  </a:rPr>
                </a:br>
                <a:r>
                  <a:rPr lang="en" sz="1176" spc="44">
                    <a:latin typeface="Segoe UI" panose="020B0502040204020203" pitchFamily="34" charset="0"/>
                    <a:ea typeface="Quattrocento Sans"/>
                    <a:cs typeface="Segoe UI" panose="020B0502040204020203" pitchFamily="34" charset="0"/>
                    <a:sym typeface="Quattrocento Sans"/>
                  </a:rPr>
                  <a:t>Move to </a:t>
                </a:r>
                <a:r>
                  <a:rPr lang="en-US" sz="1176" spc="44">
                    <a:latin typeface="Segoe UI" panose="020B0502040204020203" pitchFamily="34" charset="0"/>
                    <a:ea typeface="Quattrocento Sans"/>
                    <a:cs typeface="Segoe UI" panose="020B0502040204020203" pitchFamily="34" charset="0"/>
                    <a:sym typeface="Quattrocento Sans"/>
                  </a:rPr>
                  <a:t>the</a:t>
                </a:r>
                <a:r>
                  <a:rPr lang="en-US" sz="1176">
                    <a:latin typeface="Segoe UI" panose="020B0502040204020203" pitchFamily="34" charset="0"/>
                    <a:ea typeface="Quattrocento Sans"/>
                    <a:cs typeface="Segoe UI" panose="020B0502040204020203" pitchFamily="34" charset="0"/>
                    <a:sym typeface="Quattrocento Sans"/>
                  </a:rPr>
                  <a:t> </a:t>
                </a:r>
                <a:r>
                  <a:rPr lang="en" sz="1176">
                    <a:latin typeface="Segoe UI" panose="020B0502040204020203" pitchFamily="34" charset="0"/>
                    <a:ea typeface="Quattrocento Sans"/>
                    <a:cs typeface="Segoe UI" panose="020B0502040204020203" pitchFamily="34" charset="0"/>
                    <a:sym typeface="Quattrocento Sans"/>
                  </a:rPr>
                  <a:t>cloud </a:t>
                </a:r>
                <a:r>
                  <a:rPr lang="en-US" sz="1176">
                    <a:latin typeface="Segoe UI" panose="020B0502040204020203" pitchFamily="34" charset="0"/>
                    <a:ea typeface="Quattrocento Sans"/>
                    <a:cs typeface="Segoe UI" panose="020B0502040204020203" pitchFamily="34" charset="0"/>
                    <a:sym typeface="Quattrocento Sans"/>
                  </a:rPr>
                  <a:t>as VMs</a:t>
                </a:r>
                <a:br>
                  <a:rPr lang="en-US" sz="1176">
                    <a:latin typeface="Segoe UI" panose="020B0502040204020203" pitchFamily="34" charset="0"/>
                    <a:ea typeface="Quattrocento Sans"/>
                    <a:cs typeface="Segoe UI" panose="020B0502040204020203" pitchFamily="34" charset="0"/>
                    <a:sym typeface="Quattrocento Sans"/>
                  </a:rPr>
                </a:br>
                <a:r>
                  <a:rPr lang="en-US" sz="1176">
                    <a:latin typeface="Segoe UI" panose="020B0502040204020203" pitchFamily="34" charset="0"/>
                    <a:ea typeface="Quattrocento Sans"/>
                    <a:cs typeface="Segoe UI" panose="020B0502040204020203" pitchFamily="34" charset="0"/>
                    <a:sym typeface="Quattrocento Sans"/>
                  </a:rPr>
                  <a:t>or Containers</a:t>
                </a:r>
                <a:br>
                  <a:rPr lang="en" sz="1176">
                    <a:latin typeface="Segoe UI" panose="020B0502040204020203" pitchFamily="34" charset="0"/>
                    <a:ea typeface="Quattrocento Sans"/>
                    <a:cs typeface="Segoe UI" panose="020B0502040204020203" pitchFamily="34" charset="0"/>
                    <a:sym typeface="Quattrocento Sans"/>
                  </a:rPr>
                </a:br>
                <a:r>
                  <a:rPr lang="en" sz="1176" spc="-22">
                    <a:latin typeface="Segoe UI" panose="020B0502040204020203" pitchFamily="34" charset="0"/>
                    <a:ea typeface="Quattrocento Sans"/>
                    <a:cs typeface="Segoe UI" panose="020B0502040204020203" pitchFamily="34" charset="0"/>
                    <a:sym typeface="Quattrocento Sans"/>
                  </a:rPr>
                  <a:t>or refresh HW.</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3037408" y="2121396"/>
                <a:ext cx="759412" cy="1421741"/>
                <a:chOff x="4011246" y="1986834"/>
                <a:chExt cx="603200" cy="1129165"/>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317A"/>
                </a:solidFill>
                <a:ln>
                  <a:noFill/>
                </a:ln>
              </p:spPr>
              <p:txBody>
                <a:bodyPr lIns="67216" tIns="33596" rIns="67216" bIns="33596" anchor="t" anchorCtr="0">
                  <a:noAutofit/>
                </a:bodyPr>
                <a:lstStyle/>
                <a:p>
                  <a:pPr defTabSz="685775">
                    <a:buClr>
                      <a:srgbClr val="353535"/>
                    </a:buClr>
                    <a:defRPr/>
                  </a:pPr>
                  <a:endParaRPr sz="1300"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00317A"/>
                </a:solidFill>
                <a:ln>
                  <a:noFill/>
                </a:ln>
              </p:spPr>
              <p:txBody>
                <a:bodyPr lIns="25196" tIns="12598" rIns="25196" bIns="12598" anchor="t" anchorCtr="0">
                  <a:noAutofit/>
                </a:bodyPr>
                <a:lstStyle/>
                <a:p>
                  <a:pPr defTabSz="685775">
                    <a:buClr>
                      <a:srgbClr val="000000"/>
                    </a:buClr>
                    <a:defRPr/>
                  </a:pPr>
                  <a:endParaRPr sz="1000"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rgbClr val="00317A"/>
            </a:solidFill>
            <a:ln>
              <a:noFill/>
            </a:ln>
          </p:spPr>
          <p:txBody>
            <a:bodyPr lIns="67216" tIns="33596" rIns="67216" bIns="33596" anchor="ctr" anchorCtr="0">
              <a:noAutofit/>
            </a:bodyPr>
            <a:lstStyle/>
            <a:p>
              <a:pPr algn="ctr" defTabSz="685775">
                <a:buClr>
                  <a:srgbClr val="353535"/>
                </a:buClr>
                <a:defRPr/>
              </a:pPr>
              <a:endParaRPr sz="1300" kern="0">
                <a:latin typeface="Arial"/>
                <a:ea typeface="Arial"/>
                <a:cs typeface="Arial"/>
                <a:sym typeface="Arial"/>
              </a:endParaRPr>
            </a:p>
          </p:txBody>
        </p:sp>
        <p:sp>
          <p:nvSpPr>
            <p:cNvPr id="43" name="Shape 642">
              <a:extLst>
                <a:ext uri="{FF2B5EF4-FFF2-40B4-BE49-F238E27FC236}">
                  <a16:creationId xmlns:a16="http://schemas.microsoft.com/office/drawing/2014/main" id="{8CB5483B-4DBD-471C-A618-513B6FAA8211}"/>
                </a:ext>
              </a:extLst>
            </p:cNvPr>
            <p:cNvSpPr/>
            <p:nvPr/>
          </p:nvSpPr>
          <p:spPr>
            <a:xfrm>
              <a:off x="4471597" y="2807068"/>
              <a:ext cx="363087" cy="266400"/>
            </a:xfrm>
            <a:prstGeom prst="rightArrow">
              <a:avLst>
                <a:gd name="adj1" fmla="val 50000"/>
                <a:gd name="adj2" fmla="val 50000"/>
              </a:avLst>
            </a:prstGeom>
            <a:solidFill>
              <a:srgbClr val="00317A"/>
            </a:solidFill>
            <a:ln>
              <a:noFill/>
            </a:ln>
          </p:spPr>
          <p:txBody>
            <a:bodyPr lIns="67216" tIns="33596" rIns="67216" bIns="33596" anchor="ctr" anchorCtr="0">
              <a:noAutofit/>
            </a:bodyPr>
            <a:lstStyle/>
            <a:p>
              <a:pPr algn="ctr" defTabSz="685775">
                <a:buClr>
                  <a:srgbClr val="353535"/>
                </a:buClr>
                <a:defRPr/>
              </a:pPr>
              <a:endParaRPr sz="1300"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9342437" y="2802461"/>
              <a:ext cx="363087" cy="266400"/>
            </a:xfrm>
            <a:prstGeom prst="rightArrow">
              <a:avLst>
                <a:gd name="adj1" fmla="val 50000"/>
                <a:gd name="adj2" fmla="val 50000"/>
              </a:avLst>
            </a:prstGeom>
            <a:solidFill>
              <a:srgbClr val="00317A"/>
            </a:solidFill>
            <a:ln>
              <a:noFill/>
            </a:ln>
          </p:spPr>
          <p:txBody>
            <a:bodyPr lIns="67216" tIns="33596" rIns="67216" bIns="33596" anchor="ctr" anchorCtr="0">
              <a:noAutofit/>
            </a:bodyPr>
            <a:lstStyle/>
            <a:p>
              <a:pPr algn="ctr" defTabSz="685775">
                <a:buClr>
                  <a:srgbClr val="353535"/>
                </a:buClr>
                <a:defRPr/>
              </a:pPr>
              <a:endParaRPr sz="1300"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7719572" y="2473959"/>
              <a:ext cx="1469075" cy="3614103"/>
              <a:chOff x="7324725" y="2473959"/>
              <a:chExt cx="1469075" cy="3614103"/>
            </a:xfrm>
          </p:grpSpPr>
          <p:sp>
            <p:nvSpPr>
              <p:cNvPr id="45" name="Shape 592">
                <a:extLst>
                  <a:ext uri="{FF2B5EF4-FFF2-40B4-BE49-F238E27FC236}">
                    <a16:creationId xmlns:a16="http://schemas.microsoft.com/office/drawing/2014/main" id="{3C902DDB-EA12-488C-BDE0-CC27606CC65F}"/>
                  </a:ext>
                </a:extLst>
              </p:cNvPr>
              <p:cNvSpPr txBox="1"/>
              <p:nvPr/>
            </p:nvSpPr>
            <p:spPr>
              <a:xfrm>
                <a:off x="7324725" y="3868858"/>
                <a:ext cx="1469075"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US" sz="1176" b="1">
                    <a:latin typeface="Segoe UI" panose="020B0502040204020203" pitchFamily="34" charset="0"/>
                    <a:ea typeface="Quattrocento Sans"/>
                    <a:cs typeface="Segoe UI" panose="020B0502040204020203" pitchFamily="34" charset="0"/>
                    <a:sym typeface="Quattrocento Sans"/>
                  </a:rPr>
                  <a:t>Containerize Applications</a:t>
                </a:r>
              </a:p>
              <a:p>
                <a:pPr algn="ctr" defTabSz="685775">
                  <a:buClr>
                    <a:srgbClr val="BAD80A"/>
                  </a:buClr>
                  <a:buSzPct val="25000"/>
                  <a:defRPr/>
                </a:pPr>
                <a:endParaRPr lang="en-US" sz="1176" b="1">
                  <a:latin typeface="Segoe UI" panose="020B0502040204020203" pitchFamily="34" charset="0"/>
                  <a:ea typeface="Quattrocento Sans"/>
                  <a:cs typeface="Segoe UI" panose="020B0502040204020203" pitchFamily="34" charset="0"/>
                  <a:sym typeface="Quattrocento Sans"/>
                </a:endParaRPr>
              </a:p>
              <a:p>
                <a:pPr algn="ctr" defTabSz="685775">
                  <a:buClr>
                    <a:srgbClr val="BAD80A"/>
                  </a:buClr>
                  <a:buSzPct val="25000"/>
                  <a:defRPr/>
                </a:pPr>
                <a:r>
                  <a:rPr lang="en-US" sz="1176" spc="22">
                    <a:latin typeface="Segoe UI" panose="020B0502040204020203" pitchFamily="34" charset="0"/>
                    <a:ea typeface="Quattrocento Sans"/>
                    <a:cs typeface="Segoe UI" panose="020B0502040204020203" pitchFamily="34" charset="0"/>
                    <a:sym typeface="Quattrocento Sans"/>
                  </a:rPr>
                  <a:t>Re-architect</a:t>
                </a:r>
                <a:r>
                  <a:rPr lang="en-US" sz="1176">
                    <a:latin typeface="Segoe UI" panose="020B0502040204020203" pitchFamily="34" charset="0"/>
                    <a:ea typeface="Quattrocento Sans"/>
                    <a:cs typeface="Segoe UI" panose="020B0502040204020203" pitchFamily="34" charset="0"/>
                    <a:sym typeface="Quattrocento Sans"/>
                  </a:rPr>
                  <a:t> apps for scale </a:t>
                </a:r>
                <a:r>
                  <a:rPr lang="en-US" sz="1176" spc="-44">
                    <a:latin typeface="Segoe UI" panose="020B0502040204020203" pitchFamily="34" charset="0"/>
                    <a:ea typeface="Quattrocento Sans"/>
                    <a:cs typeface="Segoe UI" panose="020B0502040204020203" pitchFamily="34" charset="0"/>
                    <a:sym typeface="Quattrocento Sans"/>
                  </a:rPr>
                  <a:t>with containers.</a:t>
                </a:r>
                <a:endParaRPr lang="en" sz="1176" spc="-44">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7593807" y="2473959"/>
                <a:ext cx="930910" cy="859134"/>
                <a:chOff x="7660749" y="2473959"/>
                <a:chExt cx="930910" cy="859134"/>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7660749" y="2473959"/>
                  <a:ext cx="772717" cy="758548"/>
                  <a:chOff x="-633412" y="107156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00317A"/>
                  </a:solidFill>
                  <a:ln w="28575" cap="flat" cmpd="sng">
                    <a:solidFill>
                      <a:schemeClr val="bg1"/>
                    </a:solidFill>
                    <a:prstDash val="solid"/>
                    <a:miter/>
                    <a:headEnd type="none" w="med" len="med"/>
                    <a:tailEnd type="none" w="med" len="med"/>
                  </a:ln>
                </p:spPr>
                <p:txBody>
                  <a:bodyPr lIns="67216" tIns="33596" rIns="67216" bIns="33596" anchor="t" anchorCtr="0">
                    <a:noAutofit/>
                  </a:bodyPr>
                  <a:lstStyle/>
                  <a:p>
                    <a:pPr>
                      <a:buClr>
                        <a:srgbClr val="000000"/>
                      </a:buClr>
                      <a:defRPr/>
                    </a:pPr>
                    <a:endParaRPr sz="1000" kern="0">
                      <a:solidFill>
                        <a:schemeClr val="bg1"/>
                      </a:solidFill>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455612" y="1227024"/>
                    <a:ext cx="0" cy="319200"/>
                  </a:xfrm>
                  <a:prstGeom prst="straightConnector1">
                    <a:avLst/>
                  </a:prstGeom>
                  <a:grpFill/>
                  <a:ln w="28575" cap="rnd" cmpd="sng">
                    <a:solidFill>
                      <a:schemeClr val="bg1"/>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361937" y="1227024"/>
                    <a:ext cx="0" cy="319200"/>
                  </a:xfrm>
                  <a:prstGeom prst="straightConnector1">
                    <a:avLst/>
                  </a:prstGeom>
                  <a:solidFill>
                    <a:srgbClr val="00317A"/>
                  </a:solidFill>
                  <a:ln w="28575" cap="rnd" cmpd="sng">
                    <a:solidFill>
                      <a:schemeClr val="bg1"/>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54823" y="1227024"/>
                    <a:ext cx="0" cy="319200"/>
                  </a:xfrm>
                  <a:prstGeom prst="straightConnector1">
                    <a:avLst/>
                  </a:prstGeom>
                  <a:grpFill/>
                  <a:ln w="28575" cap="rnd" cmpd="sng">
                    <a:solidFill>
                      <a:schemeClr val="bg1"/>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168268" y="1227024"/>
                    <a:ext cx="0" cy="319200"/>
                  </a:xfrm>
                  <a:prstGeom prst="straightConnector1">
                    <a:avLst/>
                  </a:prstGeom>
                  <a:grpFill/>
                  <a:ln w="28575" cap="rnd" cmpd="sng">
                    <a:solidFill>
                      <a:schemeClr val="bg1"/>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8157435" y="2898802"/>
                  <a:ext cx="434224" cy="434291"/>
                </a:xfrm>
                <a:prstGeom prst="ellipse">
                  <a:avLst/>
                </a:prstGeom>
                <a:solidFill>
                  <a:srgbClr val="00317A"/>
                </a:solidFill>
                <a:ln w="28575" cap="flat" cmpd="sng">
                  <a:solidFill>
                    <a:schemeClr val="bg1"/>
                  </a:solidFill>
                  <a:prstDash val="solid"/>
                  <a:miter/>
                  <a:headEnd type="none" w="med" len="med"/>
                  <a:tailEnd type="none" w="med" len="med"/>
                </a:ln>
              </p:spPr>
              <p:txBody>
                <a:bodyPr lIns="67216" tIns="33596" rIns="67216" bIns="33596" anchor="ctr" anchorCtr="0">
                  <a:noAutofit/>
                </a:bodyPr>
                <a:lstStyle/>
                <a:p>
                  <a:pPr algn="ctr">
                    <a:buClr>
                      <a:srgbClr val="353535"/>
                    </a:buClr>
                    <a:defRPr/>
                  </a:pPr>
                  <a:endParaRPr sz="1300" kern="0">
                    <a:solidFill>
                      <a:schemeClr val="bg1"/>
                    </a:solidFill>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chemeClr val="bg1"/>
                  </a:solidFill>
                  <a:prstDash val="solid"/>
                  <a:round/>
                  <a:headEnd type="none" w="med" len="med"/>
                  <a:tailEnd type="none" w="med" len="med"/>
                </a:ln>
              </p:spPr>
              <p:txBody>
                <a:bodyPr lIns="67216" tIns="33596" rIns="67216" bIns="33596" anchor="t" anchorCtr="0">
                  <a:noAutofit/>
                </a:bodyPr>
                <a:lstStyle/>
                <a:p>
                  <a:pPr>
                    <a:buClr>
                      <a:srgbClr val="353535"/>
                    </a:buClr>
                    <a:defRPr/>
                  </a:pPr>
                  <a:endParaRPr sz="1300"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6998150" y="2770326"/>
              <a:ext cx="363087" cy="266400"/>
            </a:xfrm>
            <a:prstGeom prst="rightArrow">
              <a:avLst>
                <a:gd name="adj1" fmla="val 50000"/>
                <a:gd name="adj2" fmla="val 50000"/>
              </a:avLst>
            </a:prstGeom>
            <a:solidFill>
              <a:srgbClr val="00317A"/>
            </a:solidFill>
            <a:ln>
              <a:noFill/>
            </a:ln>
          </p:spPr>
          <p:txBody>
            <a:bodyPr lIns="67216" tIns="33596" rIns="67216" bIns="33596" anchor="ctr" anchorCtr="0">
              <a:noAutofit/>
            </a:bodyPr>
            <a:lstStyle/>
            <a:p>
              <a:pPr algn="ctr" defTabSz="685775">
                <a:buClr>
                  <a:srgbClr val="353535"/>
                </a:buClr>
                <a:defRPr/>
              </a:pPr>
              <a:endParaRPr sz="1300" kern="0">
                <a:latin typeface="Arial"/>
                <a:ea typeface="Arial"/>
                <a:cs typeface="Arial"/>
                <a:sym typeface="Arial"/>
              </a:endParaRPr>
            </a:p>
          </p:txBody>
        </p:sp>
      </p:grpSp>
    </p:spTree>
    <p:extLst>
      <p:ext uri="{BB962C8B-B14F-4D97-AF65-F5344CB8AC3E}">
        <p14:creationId xmlns:p14="http://schemas.microsoft.com/office/powerpoint/2010/main" val="140702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4" name="Rectangle 3">
            <a:extLst>
              <a:ext uri="{FF2B5EF4-FFF2-40B4-BE49-F238E27FC236}">
                <a16:creationId xmlns:a16="http://schemas.microsoft.com/office/drawing/2014/main" id="{151DE3C7-0FEF-F64E-8987-2C451744173F}"/>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solidFill>
                  <a:schemeClr val="bg1"/>
                </a:solidFill>
              </a:rPr>
              <a:t>Deploying to Azure App Service</a:t>
            </a:r>
            <a:endParaRPr lang="en-US" dirty="0">
              <a:solidFill>
                <a:schemeClr val="bg1"/>
              </a:solidFill>
            </a:endParaRPr>
          </a:p>
        </p:txBody>
      </p:sp>
      <p:sp>
        <p:nvSpPr>
          <p:cNvPr id="3871" name="Google Shape;3871;p18"/>
          <p:cNvSpPr txBox="1">
            <a:spLocks noGrp="1"/>
          </p:cNvSpPr>
          <p:nvPr>
            <p:ph type="body" sz="quarter" idx="10"/>
          </p:nvPr>
        </p:nvSpPr>
        <p:spPr>
          <a:xfrm>
            <a:off x="201930" y="1219784"/>
            <a:ext cx="8740142" cy="1587999"/>
          </a:xfrm>
          <a:prstGeom prst="rect">
            <a:avLst/>
          </a:prstGeom>
        </p:spPr>
        <p:txBody>
          <a:bodyPr spcFirstLastPara="1" wrap="square" lIns="91425" tIns="91425" rIns="91425" bIns="91425" anchor="t" anchorCtr="0">
            <a:noAutofit/>
          </a:bodyPr>
          <a:lstStyle/>
          <a:p>
            <a:pPr marL="76200" indent="0">
              <a:buNone/>
            </a:pPr>
            <a:r>
              <a:rPr lang="en-US" dirty="0" err="1">
                <a:latin typeface="Consolas"/>
              </a:rPr>
              <a:t>az</a:t>
            </a:r>
            <a:r>
              <a:rPr lang="en-US" dirty="0">
                <a:latin typeface="Consolas"/>
              </a:rPr>
              <a:t> </a:t>
            </a:r>
            <a:r>
              <a:rPr lang="en-US" dirty="0" err="1">
                <a:latin typeface="Consolas"/>
              </a:rPr>
              <a:t>webapp</a:t>
            </a:r>
            <a:r>
              <a:rPr lang="en-US" dirty="0">
                <a:latin typeface="Consolas"/>
              </a:rPr>
              <a:t> create \</a:t>
            </a:r>
            <a:endParaRPr lang="en-US" dirty="0"/>
          </a:p>
          <a:p>
            <a:pPr marL="76200" indent="0">
              <a:buNone/>
            </a:pPr>
            <a:r>
              <a:rPr lang="en-US" dirty="0">
                <a:latin typeface="Consolas"/>
              </a:rPr>
              <a:t>-g $RES_GROUP \</a:t>
            </a:r>
          </a:p>
          <a:p>
            <a:pPr marL="76200" indent="0">
              <a:buNone/>
            </a:pPr>
            <a:r>
              <a:rPr lang="en-US" dirty="0">
                <a:latin typeface="Consolas"/>
              </a:rPr>
              <a:t>-n $WEB_APP_3 \</a:t>
            </a:r>
          </a:p>
          <a:p>
            <a:pPr marL="76200" indent="0">
              <a:buNone/>
            </a:pPr>
            <a:r>
              <a:rPr lang="en-US" dirty="0">
                <a:latin typeface="Consolas"/>
              </a:rPr>
              <a:t>--plan $APP_SERVICE \</a:t>
            </a:r>
            <a:endParaRPr lang="en-US" dirty="0"/>
          </a:p>
          <a:p>
            <a:pPr marL="76200" indent="0">
              <a:buNone/>
            </a:pPr>
            <a:r>
              <a:rPr lang="en-US" dirty="0">
                <a:latin typeface="Consolas"/>
              </a:rPr>
              <a:t>--deployment-container-image-name '</a:t>
            </a:r>
            <a:r>
              <a:rPr lang="en-US" dirty="0" err="1">
                <a:latin typeface="Consolas"/>
              </a:rPr>
              <a:t>nginx</a:t>
            </a:r>
            <a:r>
              <a:rPr lang="en-US" dirty="0">
                <a:latin typeface="Consolas"/>
              </a:rPr>
              <a:t>'</a:t>
            </a:r>
            <a:endParaRPr lang="en-US" dirty="0"/>
          </a:p>
        </p:txBody>
      </p:sp>
    </p:spTree>
    <p:extLst>
      <p:ext uri="{BB962C8B-B14F-4D97-AF65-F5344CB8AC3E}">
        <p14:creationId xmlns:p14="http://schemas.microsoft.com/office/powerpoint/2010/main" val="37750579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D20CA9D-9CED-B34D-9829-71E5E29BC356}"/>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itle 1">
            <a:extLst>
              <a:ext uri="{FF2B5EF4-FFF2-40B4-BE49-F238E27FC236}">
                <a16:creationId xmlns:a16="http://schemas.microsoft.com/office/drawing/2014/main" id="{666FEB4C-E195-A546-B76E-F34187AE6505}"/>
              </a:ext>
            </a:extLst>
          </p:cNvPr>
          <p:cNvSpPr txBox="1">
            <a:spLocks/>
          </p:cNvSpPr>
          <p:nvPr/>
        </p:nvSpPr>
        <p:spPr>
          <a:xfrm>
            <a:off x="201061" y="274662"/>
            <a:ext cx="8741880" cy="674653"/>
          </a:xfrm>
          <a:prstGeom prst="rect">
            <a:avLst/>
          </a:prstGeom>
        </p:spPr>
        <p:txBody>
          <a:bodyPr vert="horz" wrap="square" lIns="107571" tIns="67232" rIns="107571" bIns="6723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defRPr/>
            </a:pPr>
            <a:r>
              <a:rPr lang="en-US" sz="3528" spc="-75" dirty="0">
                <a:solidFill>
                  <a:srgbClr val="FFFFFF"/>
                </a:solidFill>
                <a:latin typeface="Arial" panose="020B0604020202020204" pitchFamily="34" charset="0"/>
                <a:cs typeface="Arial" panose="020B0604020202020204" pitchFamily="34" charset="0"/>
              </a:rPr>
              <a:t>But what if I need…</a:t>
            </a:r>
            <a:endParaRPr lang="en-US" sz="3528" spc="-75" dirty="0">
              <a:solidFill>
                <a:srgbClr val="FFFFFF"/>
              </a:solidFill>
              <a:latin typeface="Segoe UI Light"/>
            </a:endParaRPr>
          </a:p>
        </p:txBody>
      </p:sp>
      <p:sp>
        <p:nvSpPr>
          <p:cNvPr id="2" name="Rectangle 1">
            <a:extLst>
              <a:ext uri="{FF2B5EF4-FFF2-40B4-BE49-F238E27FC236}">
                <a16:creationId xmlns:a16="http://schemas.microsoft.com/office/drawing/2014/main" id="{D62D3F73-C501-8546-A2C2-49B1FE1385FA}"/>
              </a:ext>
            </a:extLst>
          </p:cNvPr>
          <p:cNvSpPr/>
          <p:nvPr/>
        </p:nvSpPr>
        <p:spPr>
          <a:xfrm>
            <a:off x="201062" y="1436255"/>
            <a:ext cx="5300046" cy="2251514"/>
          </a:xfrm>
          <a:prstGeom prst="rect">
            <a:avLst/>
          </a:prstGeom>
        </p:spPr>
        <p:txBody>
          <a:bodyPr wrap="square">
            <a:spAutoFit/>
          </a:bodyPr>
          <a:lstStyle/>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Auto-scaling</a:t>
            </a:r>
          </a:p>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Rolling upgrades</a:t>
            </a:r>
          </a:p>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Service discovery</a:t>
            </a:r>
          </a:p>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Integrated load balancing</a:t>
            </a:r>
          </a:p>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Affinity/anti-affinity</a:t>
            </a:r>
          </a:p>
        </p:txBody>
      </p:sp>
      <p:sp>
        <p:nvSpPr>
          <p:cNvPr id="5" name="Rectangle 4">
            <a:extLst>
              <a:ext uri="{FF2B5EF4-FFF2-40B4-BE49-F238E27FC236}">
                <a16:creationId xmlns:a16="http://schemas.microsoft.com/office/drawing/2014/main" id="{6E371ED7-9D8F-644D-A1B7-9E0B41CA4885}"/>
              </a:ext>
            </a:extLst>
          </p:cNvPr>
          <p:cNvSpPr/>
          <p:nvPr/>
        </p:nvSpPr>
        <p:spPr>
          <a:xfrm>
            <a:off x="5580478" y="4598346"/>
            <a:ext cx="1591854" cy="205421"/>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672290">
              <a:defRPr/>
            </a:pPr>
            <a:r>
              <a:rPr lang="en-US" sz="882" b="1" kern="0" dirty="0">
                <a:solidFill>
                  <a:prstClr val="black"/>
                </a:solidFill>
                <a:latin typeface="Calibri" panose="020F0502020204030204"/>
              </a:rPr>
              <a:t>Recommendation service</a:t>
            </a:r>
          </a:p>
        </p:txBody>
      </p:sp>
      <p:sp>
        <p:nvSpPr>
          <p:cNvPr id="6" name="Rectangle 5">
            <a:extLst>
              <a:ext uri="{FF2B5EF4-FFF2-40B4-BE49-F238E27FC236}">
                <a16:creationId xmlns:a16="http://schemas.microsoft.com/office/drawing/2014/main" id="{E81A1C29-E5DE-5A48-8A00-F1D3A086FC4D}"/>
              </a:ext>
            </a:extLst>
          </p:cNvPr>
          <p:cNvSpPr/>
          <p:nvPr/>
        </p:nvSpPr>
        <p:spPr>
          <a:xfrm>
            <a:off x="4937687" y="3135809"/>
            <a:ext cx="1621677" cy="205421"/>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672290">
              <a:defRPr/>
            </a:pPr>
            <a:r>
              <a:rPr lang="en-US" sz="882" b="1" kern="0" dirty="0">
                <a:solidFill>
                  <a:prstClr val="black"/>
                </a:solidFill>
                <a:latin typeface="Calibri" panose="020F0502020204030204"/>
              </a:rPr>
              <a:t>ReadingList web App</a:t>
            </a:r>
          </a:p>
        </p:txBody>
      </p:sp>
      <p:sp>
        <p:nvSpPr>
          <p:cNvPr id="7" name="Rectangle 6">
            <a:extLst>
              <a:ext uri="{FF2B5EF4-FFF2-40B4-BE49-F238E27FC236}">
                <a16:creationId xmlns:a16="http://schemas.microsoft.com/office/drawing/2014/main" id="{5697D5AA-A85D-1E4F-A25D-8BF25CD92EA2}"/>
              </a:ext>
            </a:extLst>
          </p:cNvPr>
          <p:cNvSpPr/>
          <p:nvPr/>
        </p:nvSpPr>
        <p:spPr>
          <a:xfrm>
            <a:off x="4212036" y="4065207"/>
            <a:ext cx="1655229" cy="205421"/>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672290">
              <a:defRPr/>
            </a:pPr>
            <a:r>
              <a:rPr lang="en-US" sz="882" b="1" kern="0" dirty="0">
                <a:solidFill>
                  <a:prstClr val="black"/>
                </a:solidFill>
                <a:latin typeface="Calibri" panose="020F0502020204030204"/>
              </a:rPr>
              <a:t>MySQL</a:t>
            </a:r>
          </a:p>
        </p:txBody>
      </p:sp>
      <p:cxnSp>
        <p:nvCxnSpPr>
          <p:cNvPr id="8" name="Straight Arrow Connector 7">
            <a:extLst>
              <a:ext uri="{FF2B5EF4-FFF2-40B4-BE49-F238E27FC236}">
                <a16:creationId xmlns:a16="http://schemas.microsoft.com/office/drawing/2014/main" id="{4ADCF9BE-0C6C-8441-8F17-555113DC399F}"/>
              </a:ext>
            </a:extLst>
          </p:cNvPr>
          <p:cNvCxnSpPr/>
          <p:nvPr/>
        </p:nvCxnSpPr>
        <p:spPr>
          <a:xfrm>
            <a:off x="5014143" y="3341230"/>
            <a:ext cx="4802" cy="723977"/>
          </a:xfrm>
          <a:prstGeom prst="straightConnector1">
            <a:avLst/>
          </a:prstGeom>
          <a:noFill/>
          <a:ln w="254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74DFF493-EDA0-2B4E-BDDC-09E7DC360E1B}"/>
              </a:ext>
            </a:extLst>
          </p:cNvPr>
          <p:cNvCxnSpPr/>
          <p:nvPr/>
        </p:nvCxnSpPr>
        <p:spPr>
          <a:xfrm>
            <a:off x="6334768" y="3341230"/>
            <a:ext cx="9600" cy="1245872"/>
          </a:xfrm>
          <a:prstGeom prst="straightConnector1">
            <a:avLst/>
          </a:prstGeom>
          <a:noFill/>
          <a:ln w="25400" cap="flat" cmpd="sng" algn="ctr">
            <a:solidFill>
              <a:sysClr val="windowText" lastClr="000000"/>
            </a:solidFill>
            <a:prstDash val="solid"/>
            <a:miter lim="800000"/>
            <a:tailEnd type="triangle"/>
          </a:ln>
          <a:effectLst/>
        </p:spPr>
      </p:cxnSp>
      <p:sp>
        <p:nvSpPr>
          <p:cNvPr id="10" name="Rectangle 9">
            <a:extLst>
              <a:ext uri="{FF2B5EF4-FFF2-40B4-BE49-F238E27FC236}">
                <a16:creationId xmlns:a16="http://schemas.microsoft.com/office/drawing/2014/main" id="{63780AE0-D70C-3241-B7E0-9654BD3C40EA}"/>
              </a:ext>
            </a:extLst>
          </p:cNvPr>
          <p:cNvSpPr/>
          <p:nvPr/>
        </p:nvSpPr>
        <p:spPr>
          <a:xfrm>
            <a:off x="6811871" y="3783259"/>
            <a:ext cx="1621677" cy="205421"/>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672290">
              <a:defRPr/>
            </a:pPr>
            <a:r>
              <a:rPr lang="en-US" sz="882" b="1" kern="0" dirty="0">
                <a:solidFill>
                  <a:prstClr val="black"/>
                </a:solidFill>
                <a:latin typeface="Calibri" panose="020F0502020204030204"/>
              </a:rPr>
              <a:t>Azure Storage(Images)</a:t>
            </a:r>
          </a:p>
        </p:txBody>
      </p:sp>
      <p:cxnSp>
        <p:nvCxnSpPr>
          <p:cNvPr id="11" name="Straight Arrow Connector 10">
            <a:extLst>
              <a:ext uri="{FF2B5EF4-FFF2-40B4-BE49-F238E27FC236}">
                <a16:creationId xmlns:a16="http://schemas.microsoft.com/office/drawing/2014/main" id="{3D99D51A-9ED2-B942-8669-09F8419ADA47}"/>
              </a:ext>
            </a:extLst>
          </p:cNvPr>
          <p:cNvCxnSpPr/>
          <p:nvPr/>
        </p:nvCxnSpPr>
        <p:spPr>
          <a:xfrm>
            <a:off x="5672054" y="2359747"/>
            <a:ext cx="4803" cy="763562"/>
          </a:xfrm>
          <a:prstGeom prst="straightConnector1">
            <a:avLst/>
          </a:prstGeom>
          <a:noFill/>
          <a:ln w="254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D04A55A-DD8C-2F44-B5B1-978781303215}"/>
              </a:ext>
            </a:extLst>
          </p:cNvPr>
          <p:cNvCxnSpPr/>
          <p:nvPr/>
        </p:nvCxnSpPr>
        <p:spPr>
          <a:xfrm>
            <a:off x="7594254" y="2565168"/>
            <a:ext cx="28455" cy="1218092"/>
          </a:xfrm>
          <a:prstGeom prst="straightConnector1">
            <a:avLst/>
          </a:prstGeom>
          <a:noFill/>
          <a:ln w="25400" cap="flat" cmpd="sng" algn="ctr">
            <a:solidFill>
              <a:sysClr val="windowText" lastClr="000000"/>
            </a:solidFill>
            <a:prstDash val="solid"/>
            <a:miter lim="800000"/>
            <a:tailEnd type="triangle"/>
          </a:ln>
          <a:effectLst/>
        </p:spPr>
      </p:cxnSp>
      <p:pic>
        <p:nvPicPr>
          <p:cNvPr id="13" name="Picture 12">
            <a:extLst>
              <a:ext uri="{FF2B5EF4-FFF2-40B4-BE49-F238E27FC236}">
                <a16:creationId xmlns:a16="http://schemas.microsoft.com/office/drawing/2014/main" id="{9DC2CA89-6CB4-8C49-874F-B6D604F0EAC5}"/>
              </a:ext>
            </a:extLst>
          </p:cNvPr>
          <p:cNvPicPr>
            <a:picLocks noChangeAspect="1"/>
          </p:cNvPicPr>
          <p:nvPr/>
        </p:nvPicPr>
        <p:blipFill>
          <a:blip r:embed="rId3"/>
          <a:stretch>
            <a:fillRect/>
          </a:stretch>
        </p:blipFill>
        <p:spPr>
          <a:xfrm>
            <a:off x="5580478" y="1422249"/>
            <a:ext cx="2166158" cy="1181360"/>
          </a:xfrm>
          <a:prstGeom prst="rect">
            <a:avLst/>
          </a:prstGeom>
        </p:spPr>
      </p:pic>
    </p:spTree>
    <p:extLst>
      <p:ext uri="{BB962C8B-B14F-4D97-AF65-F5344CB8AC3E}">
        <p14:creationId xmlns:p14="http://schemas.microsoft.com/office/powerpoint/2010/main" val="34791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FD87F7-63BA-4F40-BD51-B05A5B4711E0}"/>
              </a:ext>
            </a:extLst>
          </p:cNvPr>
          <p:cNvSpPr/>
          <p:nvPr/>
        </p:nvSpPr>
        <p:spPr bwMode="auto">
          <a:xfrm>
            <a:off x="-1" y="1168160"/>
            <a:ext cx="9143353" cy="3949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App Service(Linux): Multi-container support</a:t>
            </a:r>
          </a:p>
        </p:txBody>
      </p:sp>
      <p:pic>
        <p:nvPicPr>
          <p:cNvPr id="4" name="Picture 3">
            <a:extLst>
              <a:ext uri="{FF2B5EF4-FFF2-40B4-BE49-F238E27FC236}">
                <a16:creationId xmlns:a16="http://schemas.microsoft.com/office/drawing/2014/main" id="{2F7804D8-31F5-2547-A16A-4495D7FB5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261" y="1199867"/>
            <a:ext cx="7083353" cy="3917865"/>
          </a:xfrm>
          <a:prstGeom prst="rect">
            <a:avLst/>
          </a:prstGeom>
        </p:spPr>
      </p:pic>
      <p:sp>
        <p:nvSpPr>
          <p:cNvPr id="95" name="Rectangle 94">
            <a:extLst>
              <a:ext uri="{FF2B5EF4-FFF2-40B4-BE49-F238E27FC236}">
                <a16:creationId xmlns:a16="http://schemas.microsoft.com/office/drawing/2014/main" id="{0038D516-97DD-1F4B-ACEA-AB2C778D740A}"/>
              </a:ext>
            </a:extLst>
          </p:cNvPr>
          <p:cNvSpPr/>
          <p:nvPr/>
        </p:nvSpPr>
        <p:spPr>
          <a:xfrm>
            <a:off x="201062" y="1436256"/>
            <a:ext cx="2698002" cy="3167021"/>
          </a:xfrm>
          <a:prstGeom prst="rect">
            <a:avLst/>
          </a:prstGeom>
        </p:spPr>
        <p:txBody>
          <a:bodyPr wrap="square">
            <a:spAutoFit/>
          </a:bodyPr>
          <a:lstStyle/>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Single VM host</a:t>
            </a:r>
          </a:p>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No orchestration overhead</a:t>
            </a:r>
          </a:p>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Deploy via</a:t>
            </a:r>
          </a:p>
          <a:p>
            <a:pPr marL="510973" lvl="1"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Docker Compose</a:t>
            </a:r>
          </a:p>
          <a:p>
            <a:pPr marL="510973" lvl="1"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Kubernetes Pod definition (.</a:t>
            </a:r>
            <a:r>
              <a:rPr lang="en-US" sz="1800" dirty="0" err="1">
                <a:gradFill>
                  <a:gsLst>
                    <a:gs pos="1250">
                      <a:srgbClr val="353535"/>
                    </a:gs>
                    <a:gs pos="100000">
                      <a:srgbClr val="353535"/>
                    </a:gs>
                  </a:gsLst>
                  <a:lin ang="5400000" scaled="0"/>
                </a:gradFill>
                <a:latin typeface="Segoe UI Light"/>
              </a:rPr>
              <a:t>yml</a:t>
            </a:r>
            <a:r>
              <a:rPr lang="en-US" sz="1800" dirty="0">
                <a:gradFill>
                  <a:gsLst>
                    <a:gs pos="1250">
                      <a:srgbClr val="353535"/>
                    </a:gs>
                    <a:gs pos="100000">
                      <a:srgbClr val="353535"/>
                    </a:gs>
                  </a:gsLst>
                  <a:lin ang="5400000" scaled="0"/>
                </a:gradFill>
                <a:latin typeface="Segoe UI Light"/>
              </a:rPr>
              <a:t>)</a:t>
            </a:r>
          </a:p>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Deploy into </a:t>
            </a:r>
            <a:r>
              <a:rPr lang="en-US" sz="1800" dirty="0" err="1">
                <a:gradFill>
                  <a:gsLst>
                    <a:gs pos="1250">
                      <a:srgbClr val="353535"/>
                    </a:gs>
                    <a:gs pos="100000">
                      <a:srgbClr val="353535"/>
                    </a:gs>
                  </a:gsLst>
                  <a:lin ang="5400000" scaled="0"/>
                </a:gradFill>
                <a:latin typeface="Segoe UI Light"/>
              </a:rPr>
              <a:t>VNet</a:t>
            </a:r>
            <a:r>
              <a:rPr lang="en-US" sz="1800" dirty="0">
                <a:gradFill>
                  <a:gsLst>
                    <a:gs pos="1250">
                      <a:srgbClr val="353535"/>
                    </a:gs>
                    <a:gs pos="100000">
                      <a:srgbClr val="353535"/>
                    </a:gs>
                  </a:gsLst>
                  <a:lin ang="5400000" scaled="0"/>
                </a:gradFill>
                <a:latin typeface="Segoe UI Light"/>
              </a:rPr>
              <a:t> (ASE)</a:t>
            </a:r>
          </a:p>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Windows Container support (private preview)</a:t>
            </a:r>
          </a:p>
        </p:txBody>
      </p:sp>
    </p:spTree>
    <p:extLst>
      <p:ext uri="{BB962C8B-B14F-4D97-AF65-F5344CB8AC3E}">
        <p14:creationId xmlns:p14="http://schemas.microsoft.com/office/powerpoint/2010/main" val="30790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Composition and Orchestration</a:t>
            </a:r>
          </a:p>
        </p:txBody>
      </p:sp>
      <p:sp>
        <p:nvSpPr>
          <p:cNvPr id="51" name="Text Placeholder 1"/>
          <p:cNvSpPr txBox="1">
            <a:spLocks/>
          </p:cNvSpPr>
          <p:nvPr/>
        </p:nvSpPr>
        <p:spPr>
          <a:xfrm>
            <a:off x="202799" y="1295780"/>
            <a:ext cx="8740142" cy="1398687"/>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20181" indent="-420181" defTabSz="685775">
              <a:buFont typeface="Arial" panose="020B0604020202020204" pitchFamily="34" charset="0"/>
              <a:buChar char="•"/>
              <a:defRPr/>
            </a:pPr>
            <a:r>
              <a:rPr lang="en-US" sz="2647" dirty="0">
                <a:solidFill>
                  <a:srgbClr val="00317A"/>
                </a:solidFill>
                <a:latin typeface="Segoe UI Light"/>
              </a:rPr>
              <a:t>Applications typically comprised of multiple containers</a:t>
            </a:r>
            <a:endParaRPr lang="en-US" sz="1324" dirty="0">
              <a:solidFill>
                <a:srgbClr val="00317A"/>
              </a:solidFill>
              <a:latin typeface="Segoe UI"/>
            </a:endParaRPr>
          </a:p>
          <a:p>
            <a:pPr marL="420181" indent="-420181" defTabSz="685775">
              <a:buFont typeface="Arial" panose="020B0604020202020204" pitchFamily="34" charset="0"/>
              <a:buChar char="•"/>
              <a:defRPr/>
            </a:pPr>
            <a:r>
              <a:rPr lang="en-US" sz="2647" dirty="0">
                <a:solidFill>
                  <a:srgbClr val="00317A"/>
                </a:solidFill>
                <a:latin typeface="Segoe UI Light"/>
              </a:rPr>
              <a:t>Containers typically hosted across a cluster of nodes</a:t>
            </a:r>
            <a:endParaRPr lang="en-US" sz="1324" dirty="0">
              <a:solidFill>
                <a:srgbClr val="00317A"/>
              </a:solidFill>
              <a:latin typeface="Segoe UI"/>
            </a:endParaRPr>
          </a:p>
          <a:p>
            <a:pPr marL="420181" indent="-420181" defTabSz="685775">
              <a:buFont typeface="Arial" panose="020B0604020202020204" pitchFamily="34" charset="0"/>
              <a:buChar char="•"/>
              <a:defRPr/>
            </a:pPr>
            <a:r>
              <a:rPr lang="en-US" sz="2647" dirty="0">
                <a:solidFill>
                  <a:srgbClr val="00317A"/>
                </a:solidFill>
                <a:latin typeface="Segoe UI Light"/>
              </a:rPr>
              <a:t>Orchestration tooling automates this</a:t>
            </a:r>
          </a:p>
        </p:txBody>
      </p:sp>
      <p:pic>
        <p:nvPicPr>
          <p:cNvPr id="52" name="Picture 51"/>
          <p:cNvPicPr>
            <a:picLocks noChangeAspect="1"/>
          </p:cNvPicPr>
          <p:nvPr/>
        </p:nvPicPr>
        <p:blipFill>
          <a:blip r:embed="rId3"/>
          <a:stretch>
            <a:fillRect/>
          </a:stretch>
        </p:blipFill>
        <p:spPr>
          <a:xfrm>
            <a:off x="3563523" y="3006468"/>
            <a:ext cx="2016956" cy="1985261"/>
          </a:xfrm>
          <a:prstGeom prst="rect">
            <a:avLst/>
          </a:prstGeom>
        </p:spPr>
      </p:pic>
      <p:sp>
        <p:nvSpPr>
          <p:cNvPr id="53" name="Rectangle: Rounded Corners 52"/>
          <p:cNvSpPr/>
          <p:nvPr/>
        </p:nvSpPr>
        <p:spPr bwMode="auto">
          <a:xfrm>
            <a:off x="1042327" y="3578899"/>
            <a:ext cx="1344638" cy="840398"/>
          </a:xfrm>
          <a:prstGeom prst="roundRect">
            <a:avLst/>
          </a:prstGeom>
          <a:solidFill>
            <a:srgbClr val="FFFFFF"/>
          </a:solidFill>
          <a:ln w="10795" cap="flat" cmpd="sng" algn="ctr">
            <a:solidFill>
              <a:srgbClr val="D83B01"/>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54" name="Group 53"/>
          <p:cNvGrpSpPr/>
          <p:nvPr/>
        </p:nvGrpSpPr>
        <p:grpSpPr>
          <a:xfrm>
            <a:off x="1197527" y="3660859"/>
            <a:ext cx="514799" cy="269783"/>
            <a:chOff x="4999037" y="5516300"/>
            <a:chExt cx="700163" cy="366924"/>
          </a:xfrm>
        </p:grpSpPr>
        <p:sp>
          <p:nvSpPr>
            <p:cNvPr id="55" name="Rectangle 54"/>
            <p:cNvSpPr/>
            <p:nvPr/>
          </p:nvSpPr>
          <p:spPr bwMode="auto">
            <a:xfrm>
              <a:off x="5010689" y="5527018"/>
              <a:ext cx="677419" cy="345332"/>
            </a:xfrm>
            <a:prstGeom prst="rect">
              <a:avLst/>
            </a:prstGeom>
            <a:solidFill>
              <a:srgbClr val="0078D7">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ight Bracket 55"/>
            <p:cNvSpPr/>
            <p:nvPr/>
          </p:nvSpPr>
          <p:spPr>
            <a:xfrm>
              <a:off x="5648769" y="5516300"/>
              <a:ext cx="50431" cy="366924"/>
            </a:xfrm>
            <a:prstGeom prst="righ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57" name="Left Bracket 56"/>
            <p:cNvSpPr/>
            <p:nvPr/>
          </p:nvSpPr>
          <p:spPr>
            <a:xfrm>
              <a:off x="4999037" y="5516300"/>
              <a:ext cx="50431" cy="366924"/>
            </a:xfrm>
            <a:prstGeom prst="lef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58" name="Group 57"/>
          <p:cNvGrpSpPr/>
          <p:nvPr/>
        </p:nvGrpSpPr>
        <p:grpSpPr>
          <a:xfrm>
            <a:off x="1187373" y="4028709"/>
            <a:ext cx="514799" cy="269783"/>
            <a:chOff x="6045114" y="6218870"/>
            <a:chExt cx="700163" cy="366924"/>
          </a:xfrm>
        </p:grpSpPr>
        <p:sp>
          <p:nvSpPr>
            <p:cNvPr id="59" name="Rectangle 58"/>
            <p:cNvSpPr/>
            <p:nvPr/>
          </p:nvSpPr>
          <p:spPr bwMode="auto">
            <a:xfrm>
              <a:off x="6056766" y="6229588"/>
              <a:ext cx="677419" cy="345332"/>
            </a:xfrm>
            <a:prstGeom prst="rect">
              <a:avLst/>
            </a:prstGeom>
            <a:solidFill>
              <a:srgbClr val="FF8C00"/>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ight Bracket 59"/>
            <p:cNvSpPr/>
            <p:nvPr/>
          </p:nvSpPr>
          <p:spPr>
            <a:xfrm>
              <a:off x="6694846" y="6218870"/>
              <a:ext cx="50431" cy="366924"/>
            </a:xfrm>
            <a:prstGeom prst="righ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61" name="Left Bracket 60"/>
            <p:cNvSpPr/>
            <p:nvPr/>
          </p:nvSpPr>
          <p:spPr>
            <a:xfrm>
              <a:off x="6045114" y="6218870"/>
              <a:ext cx="50431" cy="366924"/>
            </a:xfrm>
            <a:prstGeom prst="lef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62" name="Group 61"/>
          <p:cNvGrpSpPr/>
          <p:nvPr/>
        </p:nvGrpSpPr>
        <p:grpSpPr>
          <a:xfrm>
            <a:off x="1760114" y="3862934"/>
            <a:ext cx="514799" cy="269783"/>
            <a:chOff x="6065837" y="5505426"/>
            <a:chExt cx="700163" cy="366924"/>
          </a:xfrm>
        </p:grpSpPr>
        <p:sp>
          <p:nvSpPr>
            <p:cNvPr id="63" name="Rectangle 62"/>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ight Bracket 63"/>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65" name="Left Bracket 64"/>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sp>
        <p:nvSpPr>
          <p:cNvPr id="66" name="Arrow: Right 65"/>
          <p:cNvSpPr/>
          <p:nvPr/>
        </p:nvSpPr>
        <p:spPr bwMode="auto">
          <a:xfrm>
            <a:off x="2482466" y="3806014"/>
            <a:ext cx="1365609" cy="461150"/>
          </a:xfrm>
          <a:prstGeom prst="rightArrow">
            <a:avLst>
              <a:gd name="adj1" fmla="val 53471"/>
              <a:gd name="adj2" fmla="val 48264"/>
            </a:avLst>
          </a:prstGeom>
          <a:solidFill>
            <a:srgbClr val="FFFFFF"/>
          </a:solidFill>
          <a:ln w="10795" cap="flat" cmpd="sng" algn="ctr">
            <a:solidFill>
              <a:srgbClr val="D83B01"/>
            </a:solidFill>
            <a:prstDash val="sysDot"/>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67" name="Arrow: Right 66"/>
          <p:cNvSpPr/>
          <p:nvPr/>
        </p:nvSpPr>
        <p:spPr bwMode="auto">
          <a:xfrm>
            <a:off x="5391428" y="3767193"/>
            <a:ext cx="1365609" cy="461150"/>
          </a:xfrm>
          <a:prstGeom prst="rightArrow">
            <a:avLst>
              <a:gd name="adj1" fmla="val 53471"/>
              <a:gd name="adj2" fmla="val 48264"/>
            </a:avLst>
          </a:prstGeom>
          <a:solidFill>
            <a:srgbClr val="FFFFFF"/>
          </a:solidFill>
          <a:ln w="10795" cap="flat" cmpd="sng" algn="ctr">
            <a:solidFill>
              <a:srgbClr val="D83B01"/>
            </a:solidFill>
            <a:prstDash val="sysDot"/>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68" name="Freeform 7"/>
          <p:cNvSpPr>
            <a:spLocks noChangeAspect="1" noEditPoints="1"/>
          </p:cNvSpPr>
          <p:nvPr/>
        </p:nvSpPr>
        <p:spPr bwMode="auto">
          <a:xfrm>
            <a:off x="7740709" y="3910157"/>
            <a:ext cx="721929" cy="63637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FFFFFF">
              <a:alpha val="55000"/>
            </a:srgbClr>
          </a:solidFill>
          <a:ln w="12700">
            <a:solidFill>
              <a:srgbClr val="D83B01"/>
            </a:solidFill>
          </a:ln>
        </p:spPr>
        <p:txBody>
          <a:bodyPr vert="horz" wrap="square" lIns="67213" tIns="33606" rIns="67213" bIns="33606"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69" name="Freeform 7"/>
          <p:cNvSpPr>
            <a:spLocks noChangeAspect="1" noEditPoints="1"/>
          </p:cNvSpPr>
          <p:nvPr/>
        </p:nvSpPr>
        <p:spPr bwMode="auto">
          <a:xfrm>
            <a:off x="6971048" y="3906174"/>
            <a:ext cx="721929" cy="63637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FFFFFF">
              <a:alpha val="55000"/>
            </a:srgbClr>
          </a:solidFill>
          <a:ln w="12700">
            <a:solidFill>
              <a:srgbClr val="D83B01"/>
            </a:solidFill>
          </a:ln>
        </p:spPr>
        <p:txBody>
          <a:bodyPr vert="horz" wrap="square" lIns="67213" tIns="33606" rIns="67213" bIns="33606"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70" name="Freeform 7"/>
          <p:cNvSpPr>
            <a:spLocks noChangeAspect="1" noEditPoints="1"/>
          </p:cNvSpPr>
          <p:nvPr/>
        </p:nvSpPr>
        <p:spPr bwMode="auto">
          <a:xfrm>
            <a:off x="7379744" y="3226563"/>
            <a:ext cx="721929" cy="63637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FFFFFF">
              <a:alpha val="55000"/>
            </a:srgbClr>
          </a:solidFill>
          <a:ln w="12700">
            <a:solidFill>
              <a:srgbClr val="D83B01"/>
            </a:solidFill>
          </a:ln>
        </p:spPr>
        <p:txBody>
          <a:bodyPr vert="horz" wrap="square" lIns="67213" tIns="33606" rIns="67213" bIns="33606" numCol="1" anchor="t" anchorCtr="0" compatLnSpc="1">
            <a:prstTxWarp prst="textNoShape">
              <a:avLst/>
            </a:prstTxWarp>
          </a:bodyPr>
          <a:lstStyle/>
          <a:p>
            <a:pPr defTabSz="672161">
              <a:defRPr/>
            </a:pPr>
            <a:endParaRPr lang="en-US" sz="1324" kern="0">
              <a:solidFill>
                <a:srgbClr val="505050"/>
              </a:solidFill>
              <a:latin typeface="Segoe UI"/>
            </a:endParaRPr>
          </a:p>
        </p:txBody>
      </p:sp>
      <p:grpSp>
        <p:nvGrpSpPr>
          <p:cNvPr id="71" name="Group 70"/>
          <p:cNvGrpSpPr/>
          <p:nvPr/>
        </p:nvGrpSpPr>
        <p:grpSpPr>
          <a:xfrm>
            <a:off x="7603850" y="3302865"/>
            <a:ext cx="273717" cy="143443"/>
            <a:chOff x="10341764" y="4491629"/>
            <a:chExt cx="372274" cy="195092"/>
          </a:xfrm>
        </p:grpSpPr>
        <p:sp>
          <p:nvSpPr>
            <p:cNvPr id="72" name="Rectangle 71"/>
            <p:cNvSpPr/>
            <p:nvPr/>
          </p:nvSpPr>
          <p:spPr bwMode="auto">
            <a:xfrm>
              <a:off x="10347959" y="4497328"/>
              <a:ext cx="360181" cy="183612"/>
            </a:xfrm>
            <a:prstGeom prst="rect">
              <a:avLst/>
            </a:prstGeom>
            <a:solidFill>
              <a:srgbClr val="0078D7">
                <a:alpha val="75000"/>
              </a:srgbClr>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ight Bracket 72"/>
            <p:cNvSpPr/>
            <p:nvPr/>
          </p:nvSpPr>
          <p:spPr>
            <a:xfrm>
              <a:off x="10687224" y="4491629"/>
              <a:ext cx="26814" cy="195092"/>
            </a:xfrm>
            <a:prstGeom prst="rightBracket">
              <a:avLst/>
            </a:prstGeom>
            <a:noFill/>
            <a:ln w="2222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74" name="Left Bracket 73"/>
            <p:cNvSpPr/>
            <p:nvPr/>
          </p:nvSpPr>
          <p:spPr>
            <a:xfrm>
              <a:off x="10341764" y="4491629"/>
              <a:ext cx="26814" cy="195092"/>
            </a:xfrm>
            <a:prstGeom prst="leftBracket">
              <a:avLst/>
            </a:prstGeom>
            <a:noFill/>
            <a:ln w="2222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75" name="Group 74"/>
          <p:cNvGrpSpPr/>
          <p:nvPr/>
        </p:nvGrpSpPr>
        <p:grpSpPr>
          <a:xfrm>
            <a:off x="7459250" y="3524202"/>
            <a:ext cx="273717" cy="143443"/>
            <a:chOff x="10182292" y="4777880"/>
            <a:chExt cx="372274" cy="195092"/>
          </a:xfrm>
        </p:grpSpPr>
        <p:sp>
          <p:nvSpPr>
            <p:cNvPr id="76" name="Rectangle 75"/>
            <p:cNvSpPr/>
            <p:nvPr/>
          </p:nvSpPr>
          <p:spPr bwMode="auto">
            <a:xfrm>
              <a:off x="10188487" y="4783579"/>
              <a:ext cx="360181" cy="183612"/>
            </a:xfrm>
            <a:prstGeom prst="rect">
              <a:avLst/>
            </a:prstGeom>
            <a:solidFill>
              <a:srgbClr val="FFCB40"/>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ight Bracket 76"/>
            <p:cNvSpPr/>
            <p:nvPr/>
          </p:nvSpPr>
          <p:spPr>
            <a:xfrm>
              <a:off x="10527752" y="4777880"/>
              <a:ext cx="26814" cy="195092"/>
            </a:xfrm>
            <a:prstGeom prst="rightBracket">
              <a:avLst/>
            </a:prstGeom>
            <a:noFill/>
            <a:ln w="22225" cap="flat" cmpd="sng" algn="ctr">
              <a:solidFill>
                <a:srgbClr val="FFCB4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78" name="Left Bracket 77"/>
            <p:cNvSpPr/>
            <p:nvPr/>
          </p:nvSpPr>
          <p:spPr>
            <a:xfrm>
              <a:off x="10182292" y="4777880"/>
              <a:ext cx="26814" cy="195092"/>
            </a:xfrm>
            <a:prstGeom prst="leftBracket">
              <a:avLst/>
            </a:prstGeom>
            <a:noFill/>
            <a:ln w="22225" cap="flat" cmpd="sng" algn="ctr">
              <a:solidFill>
                <a:srgbClr val="FFCB4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79" name="Group 78"/>
          <p:cNvGrpSpPr/>
          <p:nvPr/>
        </p:nvGrpSpPr>
        <p:grpSpPr>
          <a:xfrm>
            <a:off x="7770457" y="3524202"/>
            <a:ext cx="273717" cy="143443"/>
            <a:chOff x="3995832" y="4582835"/>
            <a:chExt cx="372274" cy="195092"/>
          </a:xfrm>
        </p:grpSpPr>
        <p:sp>
          <p:nvSpPr>
            <p:cNvPr id="80" name="Rectangle 79"/>
            <p:cNvSpPr/>
            <p:nvPr/>
          </p:nvSpPr>
          <p:spPr bwMode="auto">
            <a:xfrm>
              <a:off x="4002027" y="4588534"/>
              <a:ext cx="360181" cy="183612"/>
            </a:xfrm>
            <a:prstGeom prst="rect">
              <a:avLst/>
            </a:prstGeom>
            <a:solidFill>
              <a:srgbClr val="FF8C00"/>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ight Bracket 80"/>
            <p:cNvSpPr/>
            <p:nvPr/>
          </p:nvSpPr>
          <p:spPr>
            <a:xfrm>
              <a:off x="4341292" y="4582835"/>
              <a:ext cx="26814" cy="195092"/>
            </a:xfrm>
            <a:prstGeom prst="rightBracket">
              <a:avLst/>
            </a:prstGeom>
            <a:noFill/>
            <a:ln w="2222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82" name="Left Bracket 81"/>
            <p:cNvSpPr/>
            <p:nvPr/>
          </p:nvSpPr>
          <p:spPr>
            <a:xfrm>
              <a:off x="3995832" y="4582835"/>
              <a:ext cx="26814" cy="195092"/>
            </a:xfrm>
            <a:prstGeom prst="leftBracket">
              <a:avLst/>
            </a:prstGeom>
            <a:noFill/>
            <a:ln w="2222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83" name="Group 82"/>
          <p:cNvGrpSpPr/>
          <p:nvPr/>
        </p:nvGrpSpPr>
        <p:grpSpPr>
          <a:xfrm>
            <a:off x="7205248" y="3952890"/>
            <a:ext cx="273717" cy="143443"/>
            <a:chOff x="10341764" y="4491629"/>
            <a:chExt cx="372274" cy="195092"/>
          </a:xfrm>
        </p:grpSpPr>
        <p:sp>
          <p:nvSpPr>
            <p:cNvPr id="84" name="Rectangle 83"/>
            <p:cNvSpPr/>
            <p:nvPr/>
          </p:nvSpPr>
          <p:spPr bwMode="auto">
            <a:xfrm>
              <a:off x="10347959" y="4497328"/>
              <a:ext cx="360181" cy="183612"/>
            </a:xfrm>
            <a:prstGeom prst="rect">
              <a:avLst/>
            </a:prstGeom>
            <a:solidFill>
              <a:srgbClr val="0078D7">
                <a:alpha val="75000"/>
              </a:srgbClr>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ight Bracket 84"/>
            <p:cNvSpPr/>
            <p:nvPr/>
          </p:nvSpPr>
          <p:spPr>
            <a:xfrm>
              <a:off x="10687224" y="4491629"/>
              <a:ext cx="26814" cy="195092"/>
            </a:xfrm>
            <a:prstGeom prst="rightBracket">
              <a:avLst/>
            </a:prstGeom>
            <a:noFill/>
            <a:ln w="2222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86" name="Left Bracket 85"/>
            <p:cNvSpPr/>
            <p:nvPr/>
          </p:nvSpPr>
          <p:spPr>
            <a:xfrm>
              <a:off x="10341764" y="4491629"/>
              <a:ext cx="26814" cy="195092"/>
            </a:xfrm>
            <a:prstGeom prst="leftBracket">
              <a:avLst/>
            </a:prstGeom>
            <a:noFill/>
            <a:ln w="2222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87" name="Group 86"/>
          <p:cNvGrpSpPr/>
          <p:nvPr/>
        </p:nvGrpSpPr>
        <p:grpSpPr>
          <a:xfrm>
            <a:off x="7205248" y="4168023"/>
            <a:ext cx="273717" cy="143443"/>
            <a:chOff x="10182292" y="4777880"/>
            <a:chExt cx="372274" cy="195092"/>
          </a:xfrm>
        </p:grpSpPr>
        <p:sp>
          <p:nvSpPr>
            <p:cNvPr id="88" name="Rectangle 87"/>
            <p:cNvSpPr/>
            <p:nvPr/>
          </p:nvSpPr>
          <p:spPr bwMode="auto">
            <a:xfrm>
              <a:off x="10188487" y="4783579"/>
              <a:ext cx="360181" cy="183612"/>
            </a:xfrm>
            <a:prstGeom prst="rect">
              <a:avLst/>
            </a:prstGeom>
            <a:solidFill>
              <a:srgbClr val="FFCB40"/>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ight Bracket 88"/>
            <p:cNvSpPr/>
            <p:nvPr/>
          </p:nvSpPr>
          <p:spPr>
            <a:xfrm>
              <a:off x="10527752" y="4777880"/>
              <a:ext cx="26814" cy="195092"/>
            </a:xfrm>
            <a:prstGeom prst="rightBracket">
              <a:avLst/>
            </a:prstGeom>
            <a:noFill/>
            <a:ln w="22225" cap="flat" cmpd="sng" algn="ctr">
              <a:solidFill>
                <a:srgbClr val="FFCB4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90" name="Left Bracket 89"/>
            <p:cNvSpPr/>
            <p:nvPr/>
          </p:nvSpPr>
          <p:spPr>
            <a:xfrm>
              <a:off x="10182292" y="4777880"/>
              <a:ext cx="26814" cy="195092"/>
            </a:xfrm>
            <a:prstGeom prst="leftBracket">
              <a:avLst/>
            </a:prstGeom>
            <a:noFill/>
            <a:ln w="22225" cap="flat" cmpd="sng" algn="ctr">
              <a:solidFill>
                <a:srgbClr val="FFCB4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91" name="Group 90"/>
          <p:cNvGrpSpPr/>
          <p:nvPr/>
        </p:nvGrpSpPr>
        <p:grpSpPr>
          <a:xfrm>
            <a:off x="7964815" y="4096332"/>
            <a:ext cx="273717" cy="143443"/>
            <a:chOff x="3995832" y="4582835"/>
            <a:chExt cx="372274" cy="195092"/>
          </a:xfrm>
        </p:grpSpPr>
        <p:sp>
          <p:nvSpPr>
            <p:cNvPr id="92" name="Rectangle 91"/>
            <p:cNvSpPr/>
            <p:nvPr/>
          </p:nvSpPr>
          <p:spPr bwMode="auto">
            <a:xfrm>
              <a:off x="4002027" y="4588534"/>
              <a:ext cx="360181" cy="183612"/>
            </a:xfrm>
            <a:prstGeom prst="rect">
              <a:avLst/>
            </a:prstGeom>
            <a:solidFill>
              <a:srgbClr val="FF8C00"/>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ight Bracket 92"/>
            <p:cNvSpPr/>
            <p:nvPr/>
          </p:nvSpPr>
          <p:spPr>
            <a:xfrm>
              <a:off x="4341292" y="4582835"/>
              <a:ext cx="26814" cy="195092"/>
            </a:xfrm>
            <a:prstGeom prst="rightBracket">
              <a:avLst/>
            </a:prstGeom>
            <a:noFill/>
            <a:ln w="2222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94" name="Left Bracket 93"/>
            <p:cNvSpPr/>
            <p:nvPr/>
          </p:nvSpPr>
          <p:spPr>
            <a:xfrm>
              <a:off x="3995832" y="4582835"/>
              <a:ext cx="26814" cy="195092"/>
            </a:xfrm>
            <a:prstGeom prst="leftBracket">
              <a:avLst/>
            </a:prstGeom>
            <a:noFill/>
            <a:ln w="2222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spTree>
    <p:extLst>
      <p:ext uri="{BB962C8B-B14F-4D97-AF65-F5344CB8AC3E}">
        <p14:creationId xmlns:p14="http://schemas.microsoft.com/office/powerpoint/2010/main" val="223527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DC2ECF-177A-9F45-B1F6-2C595499FFA1}"/>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326036" y="353119"/>
            <a:ext cx="8562895" cy="558614"/>
          </a:xfrm>
        </p:spPr>
        <p:txBody>
          <a:bodyPr wrap="square">
            <a:spAutoFit/>
          </a:bodyPr>
          <a:lstStyle/>
          <a:p>
            <a:r>
              <a:rPr lang="en-US" sz="2700" spc="-38" dirty="0">
                <a:solidFill>
                  <a:schemeClr val="bg1"/>
                </a:solidFill>
                <a:latin typeface="Segoe UI Semibold" panose="020B0702040204020203" pitchFamily="34" charset="0"/>
                <a:cs typeface="Segoe UI Semibold" panose="020B0702040204020203" pitchFamily="34" charset="0"/>
              </a:rPr>
              <a:t>Kubernetes</a:t>
            </a:r>
            <a:r>
              <a:rPr lang="en-US" sz="2700" spc="-38" dirty="0">
                <a:solidFill>
                  <a:schemeClr val="bg1"/>
                </a:solidFill>
              </a:rPr>
              <a:t>: the industry leading orchestrator</a:t>
            </a:r>
          </a:p>
        </p:txBody>
      </p:sp>
      <p:sp>
        <p:nvSpPr>
          <p:cNvPr id="24" name="Oval 23">
            <a:extLst>
              <a:ext uri="{FF2B5EF4-FFF2-40B4-BE49-F238E27FC236}">
                <a16:creationId xmlns:a16="http://schemas.microsoft.com/office/drawing/2014/main" id="{56D9882B-F624-41FC-BE26-291327E38F64}"/>
              </a:ext>
            </a:extLst>
          </p:cNvPr>
          <p:cNvSpPr/>
          <p:nvPr/>
        </p:nvSpPr>
        <p:spPr bwMode="auto">
          <a:xfrm>
            <a:off x="3815642" y="1502939"/>
            <a:ext cx="1512718" cy="1512718"/>
          </a:xfrm>
          <a:prstGeom prst="ellipse">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grpSp>
        <p:nvGrpSpPr>
          <p:cNvPr id="3" name="Group 2">
            <a:extLst>
              <a:ext uri="{FF2B5EF4-FFF2-40B4-BE49-F238E27FC236}">
                <a16:creationId xmlns:a16="http://schemas.microsoft.com/office/drawing/2014/main" id="{D96B87E0-F743-487F-968A-0B0C6A32FBFF}"/>
              </a:ext>
            </a:extLst>
          </p:cNvPr>
          <p:cNvGrpSpPr/>
          <p:nvPr/>
        </p:nvGrpSpPr>
        <p:grpSpPr>
          <a:xfrm>
            <a:off x="1685779" y="3598073"/>
            <a:ext cx="5772443" cy="108018"/>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A38544F-1E11-4A73-9D1E-9EFD848A2A24}"/>
              </a:ext>
            </a:extLst>
          </p:cNvPr>
          <p:cNvSpPr txBox="1"/>
          <p:nvPr/>
        </p:nvSpPr>
        <p:spPr>
          <a:xfrm>
            <a:off x="699257" y="3888987"/>
            <a:ext cx="2081061" cy="845620"/>
          </a:xfrm>
          <a:prstGeom prst="rect">
            <a:avLst/>
          </a:prstGeom>
          <a:noFill/>
        </p:spPr>
        <p:txBody>
          <a:bodyPr wrap="square" lIns="107571" tIns="107571" rIns="107571" bIns="107571" rtlCol="0">
            <a:spAutoFit/>
          </a:bodyPr>
          <a:lstStyle/>
          <a:p>
            <a:pPr algn="ctr" defTabSz="685775">
              <a:spcAft>
                <a:spcPts val="441"/>
              </a:spcAft>
              <a:defRPr/>
            </a:pPr>
            <a:r>
              <a:rPr lang="en-US" sz="1350">
                <a:solidFill>
                  <a:srgbClr val="0078D4"/>
                </a:solidFill>
                <a:latin typeface="Segoe UI Semibold" panose="020B0702040204020203" pitchFamily="34" charset="0"/>
                <a:cs typeface="Segoe UI Semibold" panose="020B0702040204020203" pitchFamily="34" charset="0"/>
              </a:rPr>
              <a:t>Portable </a:t>
            </a:r>
          </a:p>
          <a:p>
            <a:pPr algn="ctr" defTabSz="685775">
              <a:spcAft>
                <a:spcPts val="441"/>
              </a:spcAft>
              <a:defRPr/>
            </a:pPr>
            <a:r>
              <a:rPr lang="en-US" sz="1200">
                <a:solidFill>
                  <a:srgbClr val="00000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3531469" y="3888987"/>
            <a:ext cx="2081061" cy="845620"/>
          </a:xfrm>
          <a:prstGeom prst="rect">
            <a:avLst/>
          </a:prstGeom>
          <a:noFill/>
        </p:spPr>
        <p:txBody>
          <a:bodyPr wrap="square" lIns="107571" tIns="107571" rIns="107571" bIns="107571" rtlCol="0">
            <a:spAutoFit/>
          </a:bodyPr>
          <a:lstStyle/>
          <a:p>
            <a:pPr algn="ctr" defTabSz="685775">
              <a:spcAft>
                <a:spcPts val="441"/>
              </a:spcAft>
              <a:defRPr/>
            </a:pPr>
            <a:r>
              <a:rPr lang="en-US" sz="1350">
                <a:solidFill>
                  <a:srgbClr val="0078D4"/>
                </a:solidFill>
                <a:latin typeface="Segoe UI Semibold" panose="020B0702040204020203" pitchFamily="34" charset="0"/>
                <a:cs typeface="Segoe UI Semibold" panose="020B0702040204020203" pitchFamily="34" charset="0"/>
              </a:rPr>
              <a:t>Extensible </a:t>
            </a:r>
          </a:p>
          <a:p>
            <a:pPr algn="ctr" defTabSz="685775">
              <a:spcAft>
                <a:spcPts val="441"/>
              </a:spcAft>
              <a:defRPr/>
            </a:pPr>
            <a:r>
              <a:rPr lang="en-US" sz="1200">
                <a:solidFill>
                  <a:srgbClr val="000000"/>
                </a:solidFill>
                <a:latin typeface="Segoe UI"/>
                <a:cs typeface="Segoe UI Semibold" panose="020B0702040204020203" pitchFamily="34" charset="0"/>
              </a:rPr>
              <a:t>Modular, pluggable, </a:t>
            </a:r>
            <a:r>
              <a:rPr lang="en-US" sz="1200" err="1">
                <a:solidFill>
                  <a:srgbClr val="000000"/>
                </a:solidFill>
                <a:latin typeface="Segoe UI"/>
                <a:cs typeface="Segoe UI Semibold" panose="020B0702040204020203" pitchFamily="34" charset="0"/>
              </a:rPr>
              <a:t>hookable</a:t>
            </a:r>
            <a:r>
              <a:rPr lang="en-US" sz="1200">
                <a:solidFill>
                  <a:srgbClr val="00000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6131311" y="3888987"/>
            <a:ext cx="2545802" cy="845620"/>
          </a:xfrm>
          <a:prstGeom prst="rect">
            <a:avLst/>
          </a:prstGeom>
          <a:noFill/>
        </p:spPr>
        <p:txBody>
          <a:bodyPr wrap="square" lIns="107571" tIns="107571" rIns="107571" bIns="107571" rtlCol="0">
            <a:spAutoFit/>
          </a:bodyPr>
          <a:lstStyle/>
          <a:p>
            <a:pPr algn="ctr" defTabSz="685775">
              <a:spcAft>
                <a:spcPts val="441"/>
              </a:spcAft>
              <a:defRPr/>
            </a:pPr>
            <a:r>
              <a:rPr lang="en-US" sz="1350">
                <a:solidFill>
                  <a:srgbClr val="0078D4"/>
                </a:solidFill>
                <a:latin typeface="Segoe UI Semibold" panose="020B0702040204020203" pitchFamily="34" charset="0"/>
                <a:cs typeface="Segoe UI Semibold" panose="020B0702040204020203" pitchFamily="34" charset="0"/>
              </a:rPr>
              <a:t>Self-healing </a:t>
            </a:r>
          </a:p>
          <a:p>
            <a:pPr algn="ctr" defTabSz="685775">
              <a:spcAft>
                <a:spcPts val="441"/>
              </a:spcAft>
              <a:defRPr/>
            </a:pPr>
            <a:r>
              <a:rPr lang="en-US" sz="1200">
                <a:solidFill>
                  <a:srgbClr val="000000"/>
                </a:solidFill>
                <a:latin typeface="Segoe UI"/>
                <a:cs typeface="Segoe UI Semibold" panose="020B0702040204020203" pitchFamily="34" charset="0"/>
              </a:rPr>
              <a:t>Auto-placement, auto-restart, auto-replication, auto-scaling</a:t>
            </a:r>
          </a:p>
        </p:txBody>
      </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4572000" y="3109634"/>
            <a:ext cx="0" cy="39446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aphic 13">
            <a:extLst>
              <a:ext uri="{FF2B5EF4-FFF2-40B4-BE49-F238E27FC236}">
                <a16:creationId xmlns:a16="http://schemas.microsoft.com/office/drawing/2014/main" id="{F4ADE8DE-5081-44CF-A34C-4DC170EAE1A3}"/>
              </a:ext>
            </a:extLst>
          </p:cNvPr>
          <p:cNvGrpSpPr/>
          <p:nvPr/>
        </p:nvGrpSpPr>
        <p:grpSpPr>
          <a:xfrm>
            <a:off x="4136444" y="1830468"/>
            <a:ext cx="871113" cy="857659"/>
            <a:chOff x="4862512" y="2214562"/>
            <a:chExt cx="2466975" cy="2428875"/>
          </a:xfrm>
        </p:grpSpPr>
        <p:sp>
          <p:nvSpPr>
            <p:cNvPr id="18" name="Freeform: Shape 17">
              <a:extLst>
                <a:ext uri="{FF2B5EF4-FFF2-40B4-BE49-F238E27FC236}">
                  <a16:creationId xmlns:a16="http://schemas.microsoft.com/office/drawing/2014/main" id="{CDB6B35E-2064-432E-9505-CB650B86060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19" name="Freeform: Shape 18">
              <a:extLst>
                <a:ext uri="{FF2B5EF4-FFF2-40B4-BE49-F238E27FC236}">
                  <a16:creationId xmlns:a16="http://schemas.microsoft.com/office/drawing/2014/main" id="{876A9B08-CEEE-448A-9EA9-010A0EB72745}"/>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20" name="Freeform: Shape 19">
              <a:extLst>
                <a:ext uri="{FF2B5EF4-FFF2-40B4-BE49-F238E27FC236}">
                  <a16:creationId xmlns:a16="http://schemas.microsoft.com/office/drawing/2014/main" id="{F923195E-C51D-40D0-ABB7-73503D6A0B12}"/>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21" name="Freeform: Shape 20">
              <a:extLst>
                <a:ext uri="{FF2B5EF4-FFF2-40B4-BE49-F238E27FC236}">
                  <a16:creationId xmlns:a16="http://schemas.microsoft.com/office/drawing/2014/main" id="{060E7163-FE88-480A-9AA7-E46070AAA75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grpSp>
    </p:spTree>
    <p:extLst>
      <p:ext uri="{BB962C8B-B14F-4D97-AF65-F5344CB8AC3E}">
        <p14:creationId xmlns:p14="http://schemas.microsoft.com/office/powerpoint/2010/main" val="3261007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10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32023FDC-B821-5F4B-AC80-CC2FBC7E0799}"/>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itle 16">
            <a:extLst>
              <a:ext uri="{FF2B5EF4-FFF2-40B4-BE49-F238E27FC236}">
                <a16:creationId xmlns:a16="http://schemas.microsoft.com/office/drawing/2014/main" id="{AEC81F4C-68E2-40CE-B2C8-BDE35F9F007C}"/>
              </a:ext>
            </a:extLst>
          </p:cNvPr>
          <p:cNvSpPr txBox="1">
            <a:spLocks/>
          </p:cNvSpPr>
          <p:nvPr/>
        </p:nvSpPr>
        <p:spPr>
          <a:xfrm>
            <a:off x="699777" y="1545053"/>
            <a:ext cx="249509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a:defRPr/>
            </a:pPr>
            <a:r>
              <a:rPr lang="en-US" sz="1200" b="0" spc="0">
                <a:solidFill>
                  <a:srgbClr val="0078D4"/>
                </a:solidFill>
                <a:latin typeface="Segoe UI" panose="020B0502040204020203"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699777" y="2416727"/>
            <a:ext cx="2495092"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2"/>
              <a:defRPr/>
            </a:pPr>
            <a:r>
              <a:rPr lang="en-US" sz="1200" b="0" spc="0">
                <a:solidFill>
                  <a:srgbClr val="0078D4"/>
                </a:solidFill>
                <a:latin typeface="Segoe UI" panose="020B0502040204020203"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699777" y="3103733"/>
            <a:ext cx="249509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3"/>
              <a:defRPr/>
            </a:pPr>
            <a:r>
              <a:rPr lang="en-US" sz="1200" b="0" spc="0">
                <a:solidFill>
                  <a:srgbClr val="0078D4"/>
                </a:solidFill>
                <a:latin typeface="Segoe UI" panose="020B0502040204020203"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37137" y="376270"/>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Kubernetes 101</a:t>
            </a:r>
            <a:endParaRPr lang="en-US" sz="2700" b="0" spc="-38" dirty="0">
              <a:solidFill>
                <a:srgbClr val="FFFFFF"/>
              </a:solidFill>
              <a:latin typeface="Segoe UI Semibold" panose="020B0702040204020203" pitchFamily="34" charset="0"/>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3306579" y="1455756"/>
            <a:ext cx="0" cy="307364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D2D8138-5F51-534E-A0C2-F9D1DE0E2F79}"/>
              </a:ext>
            </a:extLst>
          </p:cNvPr>
          <p:cNvGrpSpPr/>
          <p:nvPr/>
        </p:nvGrpSpPr>
        <p:grpSpPr>
          <a:xfrm>
            <a:off x="4215984" y="1157402"/>
            <a:ext cx="3991630" cy="3961445"/>
            <a:chOff x="5312517" y="518194"/>
            <a:chExt cx="5630967" cy="6172026"/>
          </a:xfrm>
        </p:grpSpPr>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20942"/>
              <a:ext cx="822960" cy="1236845"/>
              <a:chOff x="10070502" y="1548736"/>
              <a:chExt cx="822960" cy="1236845"/>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1" y="1548736"/>
                <a:ext cx="717581" cy="35964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52592"/>
              <a:ext cx="601487" cy="723919"/>
              <a:chOff x="5225756" y="3057549"/>
              <a:chExt cx="601487" cy="723919"/>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57549"/>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lin ang="5400000" scaled="1"/>
                  </a:gradFill>
                  <a:latin typeface="Segoe UI"/>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13283"/>
              <a:ext cx="1110459" cy="1162856"/>
              <a:chOff x="4871241" y="3919180"/>
              <a:chExt cx="1110459" cy="1162856"/>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794322"/>
                <a:ext cx="1110459" cy="28771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i="1" spc="0">
                    <a:solidFill>
                      <a:srgbClr val="000000"/>
                    </a:solidFill>
                    <a:latin typeface="Segoe UI"/>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19180"/>
                <a:ext cx="601487" cy="867778"/>
                <a:chOff x="5175257" y="3919180"/>
                <a:chExt cx="601487" cy="867778"/>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19180"/>
                  <a:ext cx="601487" cy="28771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55952"/>
              <a:ext cx="601487" cy="723919"/>
              <a:chOff x="6300176" y="4061849"/>
              <a:chExt cx="601487" cy="723919"/>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61849"/>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59480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27816"/>
              <a:ext cx="533589" cy="722330"/>
              <a:chOff x="8440124" y="4225053"/>
              <a:chExt cx="533589" cy="722330"/>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25053"/>
                <a:ext cx="364639"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40221"/>
              <a:ext cx="1697172" cy="179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41326"/>
              <a:ext cx="1697172" cy="179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35773"/>
              <a:ext cx="601487" cy="723919"/>
              <a:chOff x="8858748" y="1535773"/>
              <a:chExt cx="601487" cy="723919"/>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gradFill>
                    <a:gsLst>
                      <a:gs pos="0">
                        <a:srgbClr val="505050"/>
                      </a:gs>
                      <a:gs pos="100000">
                        <a:srgbClr val="505050"/>
                      </a:gs>
                    </a:gsLst>
                  </a:gradFill>
                  <a:latin typeface="Segoe UI"/>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35773"/>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kubelet</a:t>
                </a:r>
                <a:endParaRPr lang="en-US" sz="600" spc="0">
                  <a:solidFill>
                    <a:srgbClr val="000000"/>
                  </a:solidFill>
                  <a:latin typeface="Segoe UI Semibold" panose="020B0702040204020203" pitchFamily="34" charset="0"/>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35773"/>
              <a:ext cx="601487" cy="723919"/>
              <a:chOff x="9860544" y="1535773"/>
              <a:chExt cx="601487" cy="723919"/>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lin ang="5400000" scaled="1"/>
                  </a:gradFill>
                  <a:latin typeface="Segoe UI"/>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35773"/>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a:t>
                </a:r>
                <a:r>
                  <a:rPr lang="en-US" sz="600" spc="0">
                    <a:solidFill>
                      <a:srgbClr val="000000"/>
                    </a:solidFill>
                    <a:latin typeface="Segoe UI Semibold" panose="020B0702040204020203" pitchFamily="34" charset="0"/>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22240"/>
              <a:ext cx="2301114" cy="1204427"/>
              <a:chOff x="8509832" y="2422240"/>
              <a:chExt cx="2301114" cy="1204427"/>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22240"/>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41061"/>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41061"/>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67135"/>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67135"/>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48866"/>
              <a:ext cx="1697172" cy="179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43314"/>
              <a:ext cx="601487" cy="723919"/>
              <a:chOff x="8858748" y="4443314"/>
              <a:chExt cx="601487" cy="723919"/>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gradFill>
                    <a:gsLst>
                      <a:gs pos="0">
                        <a:srgbClr val="505050"/>
                      </a:gs>
                      <a:gs pos="100000">
                        <a:srgbClr val="505050"/>
                      </a:gs>
                    </a:gsLst>
                  </a:gradFill>
                  <a:latin typeface="Segoe UI"/>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43314"/>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kubelet</a:t>
                </a:r>
                <a:endParaRPr lang="en-US" sz="600" spc="0">
                  <a:solidFill>
                    <a:srgbClr val="000000"/>
                  </a:solidFill>
                  <a:latin typeface="Segoe UI Semibold" panose="020B0702040204020203" pitchFamily="34" charset="0"/>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43314"/>
              <a:ext cx="601487" cy="723919"/>
              <a:chOff x="9860544" y="4443314"/>
              <a:chExt cx="601487" cy="723919"/>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lin ang="5400000" scaled="1"/>
                  </a:gradFill>
                  <a:latin typeface="Segoe UI"/>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43314"/>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a:t>
                </a:r>
                <a:r>
                  <a:rPr lang="en-US" sz="600" spc="0">
                    <a:solidFill>
                      <a:srgbClr val="000000"/>
                    </a:solidFill>
                    <a:latin typeface="Segoe UI Semibold" panose="020B0702040204020203" pitchFamily="34" charset="0"/>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29781"/>
              <a:ext cx="2301114" cy="1204427"/>
              <a:chOff x="8509832" y="5329781"/>
              <a:chExt cx="2301114" cy="1204427"/>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29781"/>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48602"/>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48602"/>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74676"/>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74676"/>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18194"/>
              <a:ext cx="914400" cy="594302"/>
              <a:chOff x="9197760" y="510574"/>
              <a:chExt cx="914400" cy="594302"/>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gradFill>
                  <a:latin typeface="Segoe UI"/>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10574"/>
                <a:ext cx="914400" cy="179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Internet</a:t>
                </a:r>
              </a:p>
            </p:txBody>
          </p:sp>
        </p:gr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695716" y="3975406"/>
            <a:ext cx="249509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7175" indent="-257175" defTabSz="699557">
              <a:buFont typeface="+mj-lt"/>
              <a:buAutoNum type="arabicPeriod" startAt="4"/>
              <a:defRPr/>
            </a:pPr>
            <a:r>
              <a:rPr lang="en-US" sz="1200" b="0" spc="0">
                <a:solidFill>
                  <a:srgbClr val="0078D4"/>
                </a:solidFill>
                <a:latin typeface="Segoe UI" panose="020B0502040204020203" pitchFamily="34" charset="0"/>
              </a:rPr>
              <a:t>Worker nodes support communication from the</a:t>
            </a:r>
            <a:br>
              <a:rPr lang="en-US" sz="1200" b="0" spc="0">
                <a:solidFill>
                  <a:srgbClr val="0078D4"/>
                </a:solidFill>
                <a:latin typeface="Segoe UI" panose="020B0502040204020203" pitchFamily="34" charset="0"/>
              </a:rPr>
            </a:br>
            <a:r>
              <a:rPr lang="en-US" sz="1200" b="0" spc="0">
                <a:solidFill>
                  <a:srgbClr val="0078D4"/>
                </a:solidFill>
                <a:latin typeface="Segoe UI" panose="020B0502040204020203" pitchFamily="34" charset="0"/>
              </a:rPr>
              <a:t>Internet</a:t>
            </a:r>
          </a:p>
        </p:txBody>
      </p:sp>
    </p:spTree>
    <p:extLst>
      <p:ext uri="{BB962C8B-B14F-4D97-AF65-F5344CB8AC3E}">
        <p14:creationId xmlns:p14="http://schemas.microsoft.com/office/powerpoint/2010/main" val="339397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F145A6F6-6AC1-E14B-BB0B-342D18D403D4}"/>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8AEAFFEA-4E62-43A9-AE5C-489ABAA1696F}"/>
              </a:ext>
            </a:extLst>
          </p:cNvPr>
          <p:cNvGrpSpPr/>
          <p:nvPr/>
        </p:nvGrpSpPr>
        <p:grpSpPr>
          <a:xfrm>
            <a:off x="6573820" y="1483363"/>
            <a:ext cx="1851660" cy="185166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9"/>
                  <a:ext cx="601487" cy="703173"/>
                  <a:chOff x="5225756" y="3078295"/>
                  <a:chExt cx="601487" cy="703173"/>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lin ang="5400000" scaled="1"/>
                      </a:gradFill>
                      <a:latin typeface="Segoe UI"/>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5"/>
                  <a:ext cx="601487" cy="703173"/>
                  <a:chOff x="6300176" y="4082595"/>
                  <a:chExt cx="601487" cy="703173"/>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e</a:t>
                    </a:r>
                    <a:r>
                      <a:rPr lang="en-US" sz="600" spc="0" err="1">
                        <a:solidFill>
                          <a:srgbClr val="000000"/>
                        </a:solidFill>
                        <a:latin typeface="Segoe UI Semibold" panose="020B0702040204020203" pitchFamily="34" charset="0"/>
                        <a:cs typeface="Segoe UI Semibold" panose="020B0702040204020203" pitchFamily="34" charset="0"/>
                      </a:rPr>
                      <a:t>tcd</a:t>
                    </a:r>
                    <a:r>
                      <a:rPr lang="en-US" sz="600" spc="0">
                        <a:solidFill>
                          <a:srgbClr val="000000"/>
                        </a:solidFill>
                        <a:latin typeface="Segoe UI Semibold" panose="020B0702040204020203" pitchFamily="34" charset="0"/>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gradFill>
                        <a:gsLst>
                          <a:gs pos="0">
                            <a:srgbClr val="505050"/>
                          </a:gs>
                          <a:gs pos="100000">
                            <a:srgbClr val="505050"/>
                          </a:gs>
                        </a:gsLst>
                      </a:gradFill>
                      <a:latin typeface="Segoe UI"/>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423878" y="375961"/>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441198" y="1477595"/>
            <a:ext cx="2495092" cy="226215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Automated upgrades, patches</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High reliability, availability </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Easy, secure cluster scaling</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Self-healing </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API server monitoring</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3048000" y="1388298"/>
            <a:ext cx="0" cy="2991036"/>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3700518" y="3677712"/>
            <a:ext cx="4724960" cy="875742"/>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4394567" y="1716686"/>
            <a:ext cx="617220" cy="1004152"/>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3"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defRPr/>
              </a:pPr>
              <a:endParaRPr lang="en-US" sz="1324">
                <a:solidFill>
                  <a:srgbClr val="505050"/>
                </a:solidFill>
                <a:latin typeface="Segoe UI"/>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3700518" y="1947518"/>
            <a:ext cx="617220" cy="773319"/>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5"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5011786" y="2412227"/>
            <a:ext cx="47182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6100830" y="2412227"/>
            <a:ext cx="47299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3829706" y="3921380"/>
            <a:ext cx="726117" cy="539985"/>
            <a:chOff x="4931506" y="5768409"/>
            <a:chExt cx="968156" cy="719980"/>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4764823" y="3921380"/>
            <a:ext cx="726117" cy="539985"/>
            <a:chOff x="4931506" y="5768409"/>
            <a:chExt cx="968156" cy="719980"/>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5699940" y="3921380"/>
            <a:ext cx="726117" cy="539985"/>
            <a:chOff x="4931506" y="5768409"/>
            <a:chExt cx="968156" cy="719980"/>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6635057" y="3921380"/>
            <a:ext cx="726117" cy="539985"/>
            <a:chOff x="4931506" y="5768409"/>
            <a:chExt cx="968156" cy="719980"/>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7570173" y="3921380"/>
            <a:ext cx="726117" cy="539985"/>
            <a:chOff x="4931506" y="5768409"/>
            <a:chExt cx="968156" cy="719980"/>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7499650" y="3338057"/>
            <a:ext cx="0" cy="4732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7599942" y="3459242"/>
            <a:ext cx="891540" cy="2308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5483610" y="1832102"/>
            <a:ext cx="617220" cy="888735"/>
            <a:chOff x="7311480" y="2442802"/>
            <a:chExt cx="822960" cy="1184980"/>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2"/>
              <a:ext cx="805499" cy="30777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6573820" y="1335769"/>
            <a:ext cx="1851660" cy="2002288"/>
            <a:chOff x="8765093" y="1781025"/>
            <a:chExt cx="2468880" cy="2669717"/>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25"/>
              <a:ext cx="19897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IN" sz="1350">
                    <a:solidFill>
                      <a:srgbClr val="505050"/>
                    </a:solidFill>
                    <a:latin typeface="Segoe UI"/>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IN" sz="1350">
                    <a:solidFill>
                      <a:srgbClr val="505050"/>
                    </a:solidFill>
                    <a:latin typeface="Segoe UI"/>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grpSp>
    </p:spTree>
    <p:extLst>
      <p:ext uri="{BB962C8B-B14F-4D97-AF65-F5344CB8AC3E}">
        <p14:creationId xmlns:p14="http://schemas.microsoft.com/office/powerpoint/2010/main" val="161649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Content Placeholder 2"/>
          <p:cNvSpPr txBox="1">
            <a:spLocks/>
          </p:cNvSpPr>
          <p:nvPr/>
        </p:nvSpPr>
        <p:spPr>
          <a:xfrm>
            <a:off x="113138" y="1359351"/>
            <a:ext cx="3458670" cy="3686366"/>
          </a:xfrm>
          <a:prstGeom prst="rect">
            <a:avLst/>
          </a:prstGeom>
          <a:noFill/>
        </p:spPr>
        <p:txBody>
          <a:bodyPr vert="horz" wrap="square" lIns="134444" tIns="107555" rIns="134444" bIns="107555"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Bef>
                <a:spcPts val="450"/>
              </a:spcBef>
              <a:buClr>
                <a:srgbClr val="FFFFFF"/>
              </a:buClr>
              <a:buNone/>
              <a:defRPr/>
            </a:pPr>
            <a:r>
              <a:rPr lang="en-US" sz="1350" dirty="0">
                <a:solidFill>
                  <a:srgbClr val="505050"/>
                </a:solidFill>
                <a:latin typeface="Segoe UI Light"/>
              </a:rPr>
              <a:t>Simplify the deployment, management, and operations of Kubernetes</a:t>
            </a:r>
          </a:p>
          <a:p>
            <a:pPr marL="0" indent="0" defTabSz="699557">
              <a:spcBef>
                <a:spcPts val="450"/>
              </a:spcBef>
              <a:buClr>
                <a:srgbClr val="FFFFFF"/>
              </a:buClr>
              <a:buNone/>
              <a:defRPr/>
            </a:pPr>
            <a:r>
              <a:rPr lang="en-US" sz="1350" dirty="0">
                <a:solidFill>
                  <a:srgbClr val="505050"/>
                </a:solidFill>
                <a:latin typeface="Segoe UI Light"/>
              </a:rPr>
              <a:t>Easily manage clusters without container expertise</a:t>
            </a:r>
          </a:p>
          <a:p>
            <a:pPr marL="0" indent="0" defTabSz="699557">
              <a:spcBef>
                <a:spcPts val="450"/>
              </a:spcBef>
              <a:buClr>
                <a:srgbClr val="FFFFFF"/>
              </a:buClr>
              <a:buNone/>
              <a:defRPr/>
            </a:pPr>
            <a:r>
              <a:rPr lang="en-US" sz="1350" dirty="0">
                <a:solidFill>
                  <a:srgbClr val="505050"/>
                </a:solidFill>
                <a:latin typeface="Segoe UI Light"/>
              </a:rPr>
              <a:t>No per-cluster charge. Only pay for resources consumed. </a:t>
            </a:r>
          </a:p>
          <a:p>
            <a:pPr marL="0" indent="0" defTabSz="699557">
              <a:spcBef>
                <a:spcPts val="450"/>
              </a:spcBef>
              <a:buClr>
                <a:srgbClr val="FFFFFF"/>
              </a:buClr>
              <a:buNone/>
              <a:defRPr/>
            </a:pPr>
            <a:r>
              <a:rPr lang="en-US" sz="1350" dirty="0">
                <a:solidFill>
                  <a:srgbClr val="505050"/>
                </a:solidFill>
                <a:latin typeface="Segoe UI Light"/>
              </a:rPr>
              <a:t>Healing, auto-scaling, </a:t>
            </a:r>
            <a:br>
              <a:rPr lang="en-US" sz="1350" dirty="0">
                <a:solidFill>
                  <a:srgbClr val="505050"/>
                </a:solidFill>
                <a:latin typeface="Segoe UI Light"/>
              </a:rPr>
            </a:br>
            <a:r>
              <a:rPr lang="en-US" sz="1350" dirty="0">
                <a:solidFill>
                  <a:srgbClr val="505050"/>
                </a:solidFill>
                <a:latin typeface="Segoe UI Light"/>
              </a:rPr>
              <a:t>load balancing</a:t>
            </a:r>
          </a:p>
          <a:p>
            <a:pPr marL="0" indent="0" defTabSz="699557">
              <a:spcBef>
                <a:spcPts val="450"/>
              </a:spcBef>
              <a:buClr>
                <a:srgbClr val="FFFFFF"/>
              </a:buClr>
              <a:buNone/>
              <a:defRPr/>
            </a:pPr>
            <a:r>
              <a:rPr lang="en-US" sz="1350" dirty="0">
                <a:solidFill>
                  <a:srgbClr val="505050"/>
                </a:solidFill>
                <a:latin typeface="Segoe UI Light"/>
              </a:rPr>
              <a:t>Reliable, zero-downtime rollout of software versions</a:t>
            </a:r>
          </a:p>
          <a:p>
            <a:pPr marL="0" indent="0" defTabSz="699557">
              <a:spcBef>
                <a:spcPts val="450"/>
              </a:spcBef>
              <a:buClr>
                <a:srgbClr val="FFFFFF"/>
              </a:buClr>
              <a:buNone/>
              <a:defRPr/>
            </a:pPr>
            <a:r>
              <a:rPr lang="en-US" sz="1350" dirty="0">
                <a:solidFill>
                  <a:srgbClr val="505050"/>
                </a:solidFill>
                <a:latin typeface="Segoe UI Light"/>
              </a:rPr>
              <a:t>OSBA pre installed option enables customers to use the Open Service Broker for Azure with the Azure Container Service without having to first set it up.</a:t>
            </a:r>
          </a:p>
          <a:p>
            <a:pPr marL="0" indent="0" defTabSz="685468">
              <a:lnSpc>
                <a:spcPct val="100000"/>
              </a:lnSpc>
              <a:spcBef>
                <a:spcPts val="0"/>
              </a:spcBef>
              <a:spcAft>
                <a:spcPts val="881"/>
              </a:spcAft>
              <a:buClr>
                <a:srgbClr val="FFFFFF"/>
              </a:buClr>
              <a:buNone/>
              <a:defRPr/>
            </a:pPr>
            <a:r>
              <a:rPr lang="en-US" sz="1350" dirty="0" err="1">
                <a:solidFill>
                  <a:srgbClr val="505050"/>
                </a:solidFill>
                <a:latin typeface="Segoe UI Semibold" panose="020B0702040204020203" pitchFamily="34" charset="0"/>
                <a:cs typeface="Segoe UI Semibold" panose="020B0702040204020203" pitchFamily="34" charset="0"/>
              </a:rPr>
              <a:t>VNet</a:t>
            </a:r>
            <a:r>
              <a:rPr lang="en-US" sz="1350" dirty="0">
                <a:solidFill>
                  <a:srgbClr val="505050"/>
                </a:solidFill>
                <a:latin typeface="Segoe UI Semibold" panose="020B0702040204020203" pitchFamily="34" charset="0"/>
                <a:cs typeface="Segoe UI Semibold" panose="020B0702040204020203" pitchFamily="34" charset="0"/>
              </a:rPr>
              <a:t> integration option</a:t>
            </a:r>
          </a:p>
          <a:p>
            <a:pPr marL="0" indent="0" defTabSz="685468">
              <a:lnSpc>
                <a:spcPct val="100000"/>
              </a:lnSpc>
              <a:spcBef>
                <a:spcPts val="0"/>
              </a:spcBef>
              <a:spcAft>
                <a:spcPts val="881"/>
              </a:spcAft>
              <a:buClr>
                <a:srgbClr val="FFFFFF"/>
              </a:buClr>
              <a:buNone/>
              <a:defRPr/>
            </a:pPr>
            <a:r>
              <a:rPr lang="en-US" sz="1350" dirty="0">
                <a:solidFill>
                  <a:srgbClr val="505050"/>
                </a:solidFill>
                <a:latin typeface="Segoe UI Semibold" panose="020B0702040204020203" pitchFamily="34" charset="0"/>
                <a:cs typeface="Segoe UI Semibold" panose="020B0702040204020203" pitchFamily="34" charset="0"/>
              </a:rPr>
              <a:t>Windows Containers Support (preview)</a:t>
            </a: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168432"/>
            <a:ext cx="8653757" cy="9940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Azure Kubernetes Service (AKS)</a:t>
            </a:r>
            <a:br>
              <a:rPr lang="en-US" sz="3000" dirty="0">
                <a:solidFill>
                  <a:srgbClr val="FFFFFF"/>
                </a:solidFill>
                <a:latin typeface="Segoe UI Light"/>
              </a:rPr>
            </a:br>
            <a:r>
              <a:rPr lang="en-US" sz="2100" i="1" dirty="0">
                <a:solidFill>
                  <a:srgbClr val="FFFFFF"/>
                </a:solidFill>
                <a:latin typeface="Segoe UI Light"/>
              </a:rPr>
              <a:t>A fully managed Kubernetes cluster</a:t>
            </a:r>
          </a:p>
        </p:txBody>
      </p:sp>
      <p:pic>
        <p:nvPicPr>
          <p:cNvPr id="3" name="Picture 2">
            <a:extLst>
              <a:ext uri="{FF2B5EF4-FFF2-40B4-BE49-F238E27FC236}">
                <a16:creationId xmlns:a16="http://schemas.microsoft.com/office/drawing/2014/main" id="{8BD11FD0-60F2-6444-86CC-0BF0BC31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08" y="1668780"/>
            <a:ext cx="5548380" cy="2980439"/>
          </a:xfrm>
          <a:prstGeom prst="rect">
            <a:avLst/>
          </a:prstGeom>
        </p:spPr>
      </p:pic>
    </p:spTree>
    <p:extLst>
      <p:ext uri="{BB962C8B-B14F-4D97-AF65-F5344CB8AC3E}">
        <p14:creationId xmlns:p14="http://schemas.microsoft.com/office/powerpoint/2010/main" val="19413604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168432"/>
            <a:ext cx="8653757" cy="9940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Azure Kubernetes Service (AKS)</a:t>
            </a:r>
            <a:br>
              <a:rPr lang="en-US" sz="3000" dirty="0">
                <a:solidFill>
                  <a:srgbClr val="FFFFFF"/>
                </a:solidFill>
                <a:latin typeface="Segoe UI Light"/>
              </a:rPr>
            </a:br>
            <a:r>
              <a:rPr lang="en-US" sz="2100" i="1" dirty="0">
                <a:solidFill>
                  <a:srgbClr val="FFFFFF"/>
                </a:solidFill>
                <a:latin typeface="Segoe UI Light"/>
              </a:rPr>
              <a:t>Get started easily</a:t>
            </a:r>
          </a:p>
        </p:txBody>
      </p:sp>
      <p:pic>
        <p:nvPicPr>
          <p:cNvPr id="5" name="Picture 4">
            <a:extLst>
              <a:ext uri="{FF2B5EF4-FFF2-40B4-BE49-F238E27FC236}">
                <a16:creationId xmlns:a16="http://schemas.microsoft.com/office/drawing/2014/main" id="{E0E87D14-5820-874F-BF97-BD56D46FB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30" y="1261584"/>
            <a:ext cx="7696200" cy="3790950"/>
          </a:xfrm>
          <a:prstGeom prst="rect">
            <a:avLst/>
          </a:prstGeom>
        </p:spPr>
      </p:pic>
    </p:spTree>
    <p:extLst>
      <p:ext uri="{BB962C8B-B14F-4D97-AF65-F5344CB8AC3E}">
        <p14:creationId xmlns:p14="http://schemas.microsoft.com/office/powerpoint/2010/main" val="39581048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168432"/>
            <a:ext cx="8653757" cy="9940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Azure Kubernetes Service (AKS)</a:t>
            </a:r>
            <a:br>
              <a:rPr lang="en-US" sz="3000" dirty="0">
                <a:solidFill>
                  <a:srgbClr val="FFFFFF"/>
                </a:solidFill>
                <a:latin typeface="Segoe UI Light"/>
              </a:rPr>
            </a:br>
            <a:r>
              <a:rPr lang="en-US" sz="2100" i="1" dirty="0">
                <a:solidFill>
                  <a:srgbClr val="FFFFFF"/>
                </a:solidFill>
                <a:latin typeface="Segoe UI Light"/>
              </a:rPr>
              <a:t>Manage an AKS cluster</a:t>
            </a:r>
          </a:p>
        </p:txBody>
      </p:sp>
      <p:pic>
        <p:nvPicPr>
          <p:cNvPr id="3" name="Picture 2">
            <a:extLst>
              <a:ext uri="{FF2B5EF4-FFF2-40B4-BE49-F238E27FC236}">
                <a16:creationId xmlns:a16="http://schemas.microsoft.com/office/drawing/2014/main" id="{1A5E45EF-A578-6446-A1D8-46CCED9A6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30" y="1292733"/>
            <a:ext cx="7999095" cy="3850768"/>
          </a:xfrm>
          <a:prstGeom prst="rect">
            <a:avLst/>
          </a:prstGeom>
        </p:spPr>
      </p:pic>
    </p:spTree>
    <p:extLst>
      <p:ext uri="{BB962C8B-B14F-4D97-AF65-F5344CB8AC3E}">
        <p14:creationId xmlns:p14="http://schemas.microsoft.com/office/powerpoint/2010/main" val="39360437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0FCEEA-3FC5-BA44-85D6-4A3608C0F6E7}"/>
              </a:ext>
            </a:extLst>
          </p:cNvPr>
          <p:cNvSpPr/>
          <p:nvPr/>
        </p:nvSpPr>
        <p:spPr bwMode="auto">
          <a:xfrm>
            <a:off x="0" y="730"/>
            <a:ext cx="9144000" cy="5142770"/>
          </a:xfrm>
          <a:prstGeom prst="rect">
            <a:avLst/>
          </a:prstGeom>
          <a:solidFill>
            <a:srgbClr val="0032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solidFill>
                <a:srgbClr val="505050"/>
              </a:soli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A91D5A1-10A9-964C-97E8-9EF16EC98D98}"/>
              </a:ext>
            </a:extLst>
          </p:cNvPr>
          <p:cNvSpPr>
            <a:spLocks noGrp="1"/>
          </p:cNvSpPr>
          <p:nvPr>
            <p:ph type="title" idx="4294967295"/>
          </p:nvPr>
        </p:nvSpPr>
        <p:spPr>
          <a:xfrm>
            <a:off x="202365" y="1563291"/>
            <a:ext cx="8739188" cy="1522809"/>
          </a:xfrm>
        </p:spPr>
        <p:txBody>
          <a:bodyPr/>
          <a:lstStyle/>
          <a:p>
            <a:pPr defTabSz="685604">
              <a:lnSpc>
                <a:spcPct val="100000"/>
              </a:lnSpc>
              <a:spcBef>
                <a:spcPts val="0"/>
              </a:spcBef>
              <a:defRPr/>
            </a:pPr>
            <a:r>
              <a:rPr lang="en-US" sz="3600" b="1" kern="0" spc="0" dirty="0">
                <a:solidFill>
                  <a:schemeClr val="bg1"/>
                </a:solidFill>
              </a:rPr>
              <a:t>What is container?</a:t>
            </a:r>
          </a:p>
        </p:txBody>
      </p:sp>
    </p:spTree>
    <p:extLst>
      <p:ext uri="{BB962C8B-B14F-4D97-AF65-F5344CB8AC3E}">
        <p14:creationId xmlns:p14="http://schemas.microsoft.com/office/powerpoint/2010/main" val="31517248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52FCED8-981D-F749-913B-ADD3A6E80CE4}"/>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40056" y="342934"/>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From infrastructure to </a:t>
            </a:r>
            <a:r>
              <a:rPr lang="en-US" sz="2700" b="0" spc="-38" dirty="0">
                <a:solidFill>
                  <a:srgbClr val="FFFFFF"/>
                </a:solidFill>
                <a:latin typeface="Segoe UI Semibold" panose="020B0702040204020203" pitchFamily="34" charset="0"/>
                <a:cs typeface="Segoe UI Semibold" panose="020B0702040204020203" pitchFamily="34" charset="0"/>
              </a:rPr>
              <a:t>innovation</a:t>
            </a:r>
          </a:p>
        </p:txBody>
      </p:sp>
      <p:graphicFrame>
        <p:nvGraphicFramePr>
          <p:cNvPr id="73" name="Table 72">
            <a:extLst>
              <a:ext uri="{FF2B5EF4-FFF2-40B4-BE49-F238E27FC236}">
                <a16:creationId xmlns:a16="http://schemas.microsoft.com/office/drawing/2014/main" id="{8297450A-B3AA-47DB-8501-8298CD66967F}"/>
              </a:ext>
            </a:extLst>
          </p:cNvPr>
          <p:cNvGraphicFramePr>
            <a:graphicFrameLocks noGrp="1"/>
          </p:cNvGraphicFramePr>
          <p:nvPr/>
        </p:nvGraphicFramePr>
        <p:xfrm>
          <a:off x="3069043" y="1337344"/>
          <a:ext cx="4980449" cy="3497510"/>
        </p:xfrm>
        <a:graphic>
          <a:graphicData uri="http://schemas.openxmlformats.org/drawingml/2006/table">
            <a:tbl>
              <a:tblPr firstRow="1" bandRow="1">
                <a:tableStyleId>{5C22544A-7EE6-4342-B048-85BDC9FD1C3A}</a:tableStyleId>
              </a:tblPr>
              <a:tblGrid>
                <a:gridCol w="1411869">
                  <a:extLst>
                    <a:ext uri="{9D8B030D-6E8A-4147-A177-3AD203B41FA5}">
                      <a16:colId xmlns:a16="http://schemas.microsoft.com/office/drawing/2014/main" val="1718013709"/>
                    </a:ext>
                  </a:extLst>
                </a:gridCol>
                <a:gridCol w="1680797">
                  <a:extLst>
                    <a:ext uri="{9D8B030D-6E8A-4147-A177-3AD203B41FA5}">
                      <a16:colId xmlns:a16="http://schemas.microsoft.com/office/drawing/2014/main" val="1990358366"/>
                    </a:ext>
                  </a:extLst>
                </a:gridCol>
                <a:gridCol w="1887783">
                  <a:extLst>
                    <a:ext uri="{9D8B030D-6E8A-4147-A177-3AD203B41FA5}">
                      <a16:colId xmlns:a16="http://schemas.microsoft.com/office/drawing/2014/main" val="1769369918"/>
                    </a:ext>
                  </a:extLst>
                </a:gridCol>
              </a:tblGrid>
              <a:tr h="46856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68570" marR="68570" marT="34285" marB="34285"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solidFill>
                            <a:srgbClr val="0078D4"/>
                          </a:solidFill>
                          <a:latin typeface="Segoe UI Semibold" panose="020B0702040204020203" pitchFamily="34" charset="0"/>
                          <a:cs typeface="Segoe UI Semibold" panose="020B0702040204020203" pitchFamily="34" charset="0"/>
                        </a:rPr>
                        <a:t>DIY with Kubernetes</a:t>
                      </a:r>
                    </a:p>
                  </a:txBody>
                  <a:tcPr marL="68570" marR="68570" marT="34285" marB="34285"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solidFill>
                            <a:srgbClr val="0078D4"/>
                          </a:solidFill>
                          <a:latin typeface="Segoe UI Semibold" panose="020B0702040204020203" pitchFamily="34" charset="0"/>
                          <a:cs typeface="Segoe UI Semibold" panose="020B0702040204020203" pitchFamily="34" charset="0"/>
                        </a:rPr>
                        <a:t>Managed Kubernetes on Azure</a:t>
                      </a:r>
                    </a:p>
                  </a:txBody>
                  <a:tcPr marL="68570" marR="68570" marT="34285" marB="34285"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3786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baseline="0">
                          <a:solidFill>
                            <a:srgbClr val="000000"/>
                          </a:solidFill>
                          <a:latin typeface="+mn-lt"/>
                          <a:ea typeface="+mn-ea"/>
                          <a:cs typeface="Segoe UI Semibold" panose="020B0702040204020203" pitchFamily="34" charset="0"/>
                        </a:rPr>
                        <a:t>Containerization </a:t>
                      </a:r>
                    </a:p>
                  </a:txBody>
                  <a:tcPr marL="67223" marR="67223" marT="33611" marB="33611"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8619">
                <a:tc>
                  <a:txBody>
                    <a:bodyPr/>
                    <a:lstStyle/>
                    <a:p>
                      <a:pPr marL="0" algn="l" defTabSz="914367" rtl="0" eaLnBrk="1" latinLnBrk="0" hangingPunct="1"/>
                      <a:r>
                        <a:rPr lang="en-US" sz="900" kern="1200" baseline="0">
                          <a:solidFill>
                            <a:srgbClr val="000000"/>
                          </a:solidFill>
                          <a:latin typeface="+mn-lt"/>
                          <a:ea typeface="+mn-ea"/>
                          <a:cs typeface="Segoe UI Semibold" panose="020B0702040204020203" pitchFamily="34" charset="0"/>
                        </a:rPr>
                        <a:t>Application iteration, debugging</a:t>
                      </a:r>
                    </a:p>
                  </a:txBody>
                  <a:tcPr marL="67223" marR="67223" marT="33611" marB="33611"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86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baseline="0">
                          <a:solidFill>
                            <a:srgbClr val="000000"/>
                          </a:solidFill>
                          <a:latin typeface="+mn-lt"/>
                          <a:ea typeface="+mn-ea"/>
                          <a:cs typeface="Segoe UI Semibold" panose="020B0702040204020203" pitchFamily="34" charset="0"/>
                        </a:rPr>
                        <a:t>CI/CD</a:t>
                      </a: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8619">
                <a:tc>
                  <a:txBody>
                    <a:bodyPr/>
                    <a:lstStyle/>
                    <a:p>
                      <a:r>
                        <a:rPr lang="en-US" sz="900" baseline="0">
                          <a:solidFill>
                            <a:srgbClr val="000000"/>
                          </a:solidFill>
                          <a:latin typeface="+mn-lt"/>
                          <a:cs typeface="Segoe UI Semibold" panose="020B0702040204020203" pitchFamily="34" charset="0"/>
                        </a:rPr>
                        <a:t>Cluster hosting</a:t>
                      </a:r>
                    </a:p>
                  </a:txBody>
                  <a:tcPr marL="67223" marR="67223" marT="33611" marB="33611"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900">
                        <a:solidFill>
                          <a:srgbClr val="0078D4"/>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378619">
                <a:tc>
                  <a:txBody>
                    <a:bodyPr/>
                    <a:lstStyle/>
                    <a:p>
                      <a:r>
                        <a:rPr lang="en-US" sz="900" baseline="0">
                          <a:solidFill>
                            <a:srgbClr val="000000"/>
                          </a:solidFill>
                          <a:latin typeface="+mn-lt"/>
                          <a:cs typeface="Segoe UI Semibold" panose="020B0702040204020203" pitchFamily="34" charset="0"/>
                        </a:rPr>
                        <a:t>Cluster upgrade </a:t>
                      </a:r>
                    </a:p>
                  </a:txBody>
                  <a:tcPr marL="67223" marR="67223" marT="33611" marB="3361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a:solidFill>
                          <a:srgbClr val="0078D4"/>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378619">
                <a:tc>
                  <a:txBody>
                    <a:bodyPr/>
                    <a:lstStyle/>
                    <a:p>
                      <a:r>
                        <a:rPr lang="en-US" sz="900" baseline="0">
                          <a:solidFill>
                            <a:srgbClr val="000000"/>
                          </a:solidFill>
                          <a:latin typeface="+mn-lt"/>
                          <a:cs typeface="Segoe UI Semibold" panose="020B0702040204020203" pitchFamily="34" charset="0"/>
                        </a:rPr>
                        <a:t>Patching</a:t>
                      </a:r>
                    </a:p>
                  </a:txBody>
                  <a:tcPr marL="67223" marR="67223" marT="33611" marB="3361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a:solidFill>
                          <a:srgbClr val="0078D4"/>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3786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baseline="0">
                          <a:solidFill>
                            <a:srgbClr val="000000"/>
                          </a:solidFill>
                          <a:latin typeface="+mn-lt"/>
                          <a:ea typeface="+mn-ea"/>
                          <a:cs typeface="Segoe UI Semibold" panose="020B0702040204020203" pitchFamily="34" charset="0"/>
                        </a:rPr>
                        <a:t>Scaling</a:t>
                      </a:r>
                    </a:p>
                  </a:txBody>
                  <a:tcPr marL="67223" marR="67223" marT="33611" marB="3361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a:solidFill>
                          <a:srgbClr val="0078D4"/>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3786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baseline="0">
                          <a:solidFill>
                            <a:srgbClr val="000000"/>
                          </a:solidFill>
                          <a:latin typeface="+mn-lt"/>
                          <a:ea typeface="+mn-ea"/>
                          <a:cs typeface="Segoe UI Semibold" panose="020B0702040204020203" pitchFamily="34" charset="0"/>
                        </a:rPr>
                        <a:t>Monitoring and logging</a:t>
                      </a:r>
                    </a:p>
                  </a:txBody>
                  <a:tcPr marL="67223" marR="67223" marT="33611" marB="3361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a:solidFill>
                          <a:srgbClr val="0078D4"/>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grpSp>
        <p:nvGrpSpPr>
          <p:cNvPr id="8" name="Group 7">
            <a:extLst>
              <a:ext uri="{FF2B5EF4-FFF2-40B4-BE49-F238E27FC236}">
                <a16:creationId xmlns:a16="http://schemas.microsoft.com/office/drawing/2014/main" id="{79BF7B5F-711C-4780-9C98-7D2AD53454D2}"/>
              </a:ext>
            </a:extLst>
          </p:cNvPr>
          <p:cNvGrpSpPr/>
          <p:nvPr/>
        </p:nvGrpSpPr>
        <p:grpSpPr>
          <a:xfrm>
            <a:off x="8175955" y="4108159"/>
            <a:ext cx="836446" cy="616148"/>
            <a:chOff x="10901270" y="5193554"/>
            <a:chExt cx="1115260" cy="821530"/>
          </a:xfrm>
        </p:grpSpPr>
        <p:grpSp>
          <p:nvGrpSpPr>
            <p:cNvPr id="7" name="Group 6">
              <a:extLst>
                <a:ext uri="{FF2B5EF4-FFF2-40B4-BE49-F238E27FC236}">
                  <a16:creationId xmlns:a16="http://schemas.microsoft.com/office/drawing/2014/main" id="{1C5CA5FE-3707-4462-86C5-4B31326E892F}"/>
                </a:ext>
              </a:extLst>
            </p:cNvPr>
            <p:cNvGrpSpPr/>
            <p:nvPr/>
          </p:nvGrpSpPr>
          <p:grpSpPr>
            <a:xfrm>
              <a:off x="10901270" y="5193554"/>
              <a:ext cx="1114467" cy="307775"/>
              <a:chOff x="10901270" y="5193554"/>
              <a:chExt cx="1114467" cy="307775"/>
            </a:xfrm>
          </p:grpSpPr>
          <p:sp>
            <p:nvSpPr>
              <p:cNvPr id="74" name="Rectangle 73">
                <a:extLst>
                  <a:ext uri="{FF2B5EF4-FFF2-40B4-BE49-F238E27FC236}">
                    <a16:creationId xmlns:a16="http://schemas.microsoft.com/office/drawing/2014/main" id="{266EFE42-88DB-4E36-A534-8DBFD98382CF}"/>
                  </a:ext>
                </a:extLst>
              </p:cNvPr>
              <p:cNvSpPr/>
              <p:nvPr/>
            </p:nvSpPr>
            <p:spPr>
              <a:xfrm>
                <a:off x="10901270" y="5194893"/>
                <a:ext cx="250999" cy="25099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75" name="Rectangle 74">
                <a:extLst>
                  <a:ext uri="{FF2B5EF4-FFF2-40B4-BE49-F238E27FC236}">
                    <a16:creationId xmlns:a16="http://schemas.microsoft.com/office/drawing/2014/main" id="{053D4E58-99AE-4D02-8DFF-67F20B1C238D}"/>
                  </a:ext>
                </a:extLst>
              </p:cNvPr>
              <p:cNvSpPr/>
              <p:nvPr/>
            </p:nvSpPr>
            <p:spPr>
              <a:xfrm>
                <a:off x="11234327" y="5193554"/>
                <a:ext cx="781410" cy="307775"/>
              </a:xfrm>
              <a:prstGeom prst="rect">
                <a:avLst/>
              </a:prstGeom>
            </p:spPr>
            <p:txBody>
              <a:bodyPr wrap="none" lIns="0">
                <a:spAutoFit/>
              </a:bodyPr>
              <a:lstStyle/>
              <a:p>
                <a:pPr defTabSz="685537">
                  <a:defRPr/>
                </a:pPr>
                <a:r>
                  <a:rPr lang="en-US" sz="900" kern="0">
                    <a:solidFill>
                      <a:srgbClr val="000000"/>
                    </a:solidFill>
                    <a:latin typeface="Segoe UI" panose="020B0502040204020203" pitchFamily="34" charset="0"/>
                    <a:cs typeface="Segoe UI" panose="020B0502040204020203" pitchFamily="34" charset="0"/>
                  </a:rPr>
                  <a:t>Customer</a:t>
                </a:r>
              </a:p>
            </p:txBody>
          </p:sp>
        </p:grpSp>
        <p:grpSp>
          <p:nvGrpSpPr>
            <p:cNvPr id="6" name="Group 5">
              <a:extLst>
                <a:ext uri="{FF2B5EF4-FFF2-40B4-BE49-F238E27FC236}">
                  <a16:creationId xmlns:a16="http://schemas.microsoft.com/office/drawing/2014/main" id="{2590D1BC-2D3D-4C58-B8CC-5EED79048680}"/>
                </a:ext>
              </a:extLst>
            </p:cNvPr>
            <p:cNvGrpSpPr/>
            <p:nvPr/>
          </p:nvGrpSpPr>
          <p:grpSpPr>
            <a:xfrm>
              <a:off x="10911524" y="5707309"/>
              <a:ext cx="1105006" cy="307775"/>
              <a:chOff x="10911524" y="5707309"/>
              <a:chExt cx="1105006" cy="307775"/>
            </a:xfrm>
          </p:grpSpPr>
          <p:sp>
            <p:nvSpPr>
              <p:cNvPr id="76" name="Rectangle 75">
                <a:extLst>
                  <a:ext uri="{FF2B5EF4-FFF2-40B4-BE49-F238E27FC236}">
                    <a16:creationId xmlns:a16="http://schemas.microsoft.com/office/drawing/2014/main" id="{BB635C31-8A58-4EFF-A579-46A64D06AA5B}"/>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77" name="Rectangle 76">
                <a:extLst>
                  <a:ext uri="{FF2B5EF4-FFF2-40B4-BE49-F238E27FC236}">
                    <a16:creationId xmlns:a16="http://schemas.microsoft.com/office/drawing/2014/main" id="{977D040C-0948-461C-A027-D2E3E8D932E5}"/>
                  </a:ext>
                </a:extLst>
              </p:cNvPr>
              <p:cNvSpPr/>
              <p:nvPr/>
            </p:nvSpPr>
            <p:spPr>
              <a:xfrm>
                <a:off x="11247944" y="5707309"/>
                <a:ext cx="768586" cy="307775"/>
              </a:xfrm>
              <a:prstGeom prst="rect">
                <a:avLst/>
              </a:prstGeom>
            </p:spPr>
            <p:txBody>
              <a:bodyPr wrap="none" lIns="0">
                <a:spAutoFit/>
              </a:bodyPr>
              <a:lstStyle/>
              <a:p>
                <a:pPr defTabSz="685537">
                  <a:defRPr/>
                </a:pPr>
                <a:r>
                  <a:rPr lang="en-US" sz="900" kern="0">
                    <a:solidFill>
                      <a:srgbClr val="000000"/>
                    </a:solidFill>
                    <a:latin typeface="Segoe UI" panose="020B0502040204020203" pitchFamily="34" charset="0"/>
                    <a:cs typeface="Segoe UI" panose="020B0502040204020203" pitchFamily="34" charset="0"/>
                  </a:rPr>
                  <a:t>Microsoft</a:t>
                </a:r>
              </a:p>
            </p:txBody>
          </p:sp>
        </p:grpSp>
      </p:grpSp>
      <p:sp>
        <p:nvSpPr>
          <p:cNvPr id="78" name="Rectangle 77">
            <a:extLst>
              <a:ext uri="{FF2B5EF4-FFF2-40B4-BE49-F238E27FC236}">
                <a16:creationId xmlns:a16="http://schemas.microsoft.com/office/drawing/2014/main" id="{6AD5A980-E641-4684-B452-9BAB64A33D3A}"/>
              </a:ext>
            </a:extLst>
          </p:cNvPr>
          <p:cNvSpPr/>
          <p:nvPr/>
        </p:nvSpPr>
        <p:spPr>
          <a:xfrm>
            <a:off x="7087358" y="3023000"/>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79" name="Rectangle 78">
            <a:extLst>
              <a:ext uri="{FF2B5EF4-FFF2-40B4-BE49-F238E27FC236}">
                <a16:creationId xmlns:a16="http://schemas.microsoft.com/office/drawing/2014/main" id="{14811B08-6321-47A5-A45A-AFEBC1A8FB4B}"/>
              </a:ext>
            </a:extLst>
          </p:cNvPr>
          <p:cNvSpPr/>
          <p:nvPr/>
        </p:nvSpPr>
        <p:spPr>
          <a:xfrm>
            <a:off x="7087358" y="3768531"/>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0" name="Rectangle 79">
            <a:extLst>
              <a:ext uri="{FF2B5EF4-FFF2-40B4-BE49-F238E27FC236}">
                <a16:creationId xmlns:a16="http://schemas.microsoft.com/office/drawing/2014/main" id="{CFC04DC5-649A-411D-BB20-BB09B8194137}"/>
              </a:ext>
            </a:extLst>
          </p:cNvPr>
          <p:cNvSpPr/>
          <p:nvPr/>
        </p:nvSpPr>
        <p:spPr>
          <a:xfrm>
            <a:off x="7087358" y="4141297"/>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1" name="Rectangle 80">
            <a:extLst>
              <a:ext uri="{FF2B5EF4-FFF2-40B4-BE49-F238E27FC236}">
                <a16:creationId xmlns:a16="http://schemas.microsoft.com/office/drawing/2014/main" id="{011DBB4A-2A73-46B1-B9BC-D9282463AAED}"/>
              </a:ext>
            </a:extLst>
          </p:cNvPr>
          <p:cNvSpPr/>
          <p:nvPr/>
        </p:nvSpPr>
        <p:spPr>
          <a:xfrm>
            <a:off x="7087358" y="3395766"/>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2" name="Rectangle 81">
            <a:extLst>
              <a:ext uri="{FF2B5EF4-FFF2-40B4-BE49-F238E27FC236}">
                <a16:creationId xmlns:a16="http://schemas.microsoft.com/office/drawing/2014/main" id="{7C16F981-20C4-490A-8B4A-3458C1C61C33}"/>
              </a:ext>
            </a:extLst>
          </p:cNvPr>
          <p:cNvSpPr/>
          <p:nvPr/>
        </p:nvSpPr>
        <p:spPr>
          <a:xfrm>
            <a:off x="5205214" y="3018592"/>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3" name="Rectangle 82">
            <a:extLst>
              <a:ext uri="{FF2B5EF4-FFF2-40B4-BE49-F238E27FC236}">
                <a16:creationId xmlns:a16="http://schemas.microsoft.com/office/drawing/2014/main" id="{5D814FC6-7A47-4BB6-8BA2-CAB3A3D20BEF}"/>
              </a:ext>
            </a:extLst>
          </p:cNvPr>
          <p:cNvSpPr/>
          <p:nvPr/>
        </p:nvSpPr>
        <p:spPr>
          <a:xfrm>
            <a:off x="5205214" y="3392460"/>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4" name="Rectangle 83">
            <a:extLst>
              <a:ext uri="{FF2B5EF4-FFF2-40B4-BE49-F238E27FC236}">
                <a16:creationId xmlns:a16="http://schemas.microsoft.com/office/drawing/2014/main" id="{910E38F1-5A76-4D09-A517-0F9E6C9A4C6F}"/>
              </a:ext>
            </a:extLst>
          </p:cNvPr>
          <p:cNvSpPr/>
          <p:nvPr/>
        </p:nvSpPr>
        <p:spPr>
          <a:xfrm>
            <a:off x="5205214" y="3766327"/>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5" name="Rectangle 84">
            <a:extLst>
              <a:ext uri="{FF2B5EF4-FFF2-40B4-BE49-F238E27FC236}">
                <a16:creationId xmlns:a16="http://schemas.microsoft.com/office/drawing/2014/main" id="{1B5D6B54-62E0-435A-82CB-E7E0651D276D}"/>
              </a:ext>
            </a:extLst>
          </p:cNvPr>
          <p:cNvSpPr/>
          <p:nvPr/>
        </p:nvSpPr>
        <p:spPr>
          <a:xfrm>
            <a:off x="5205214" y="4140195"/>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6" name="Rectangle 85">
            <a:extLst>
              <a:ext uri="{FF2B5EF4-FFF2-40B4-BE49-F238E27FC236}">
                <a16:creationId xmlns:a16="http://schemas.microsoft.com/office/drawing/2014/main" id="{59FA2487-9BD5-4CF1-BC82-B0D639260603}"/>
              </a:ext>
            </a:extLst>
          </p:cNvPr>
          <p:cNvSpPr/>
          <p:nvPr/>
        </p:nvSpPr>
        <p:spPr>
          <a:xfrm>
            <a:off x="5205214" y="4514061"/>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7" name="Rectangle 86">
            <a:extLst>
              <a:ext uri="{FF2B5EF4-FFF2-40B4-BE49-F238E27FC236}">
                <a16:creationId xmlns:a16="http://schemas.microsoft.com/office/drawing/2014/main" id="{5B8D42E6-7B42-4C33-B90D-D01F2B957F80}"/>
              </a:ext>
            </a:extLst>
          </p:cNvPr>
          <p:cNvSpPr/>
          <p:nvPr/>
        </p:nvSpPr>
        <p:spPr>
          <a:xfrm>
            <a:off x="5205214" y="1896990"/>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8" name="Rectangle 87">
            <a:extLst>
              <a:ext uri="{FF2B5EF4-FFF2-40B4-BE49-F238E27FC236}">
                <a16:creationId xmlns:a16="http://schemas.microsoft.com/office/drawing/2014/main" id="{2CCF1E1D-2DF1-4806-9F56-FBDA98FD51D9}"/>
              </a:ext>
            </a:extLst>
          </p:cNvPr>
          <p:cNvSpPr/>
          <p:nvPr/>
        </p:nvSpPr>
        <p:spPr>
          <a:xfrm>
            <a:off x="5205214" y="2270857"/>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9" name="Rectangle 88">
            <a:extLst>
              <a:ext uri="{FF2B5EF4-FFF2-40B4-BE49-F238E27FC236}">
                <a16:creationId xmlns:a16="http://schemas.microsoft.com/office/drawing/2014/main" id="{A1C562A5-0D0E-4F4A-A21C-07004571FE44}"/>
              </a:ext>
            </a:extLst>
          </p:cNvPr>
          <p:cNvSpPr/>
          <p:nvPr/>
        </p:nvSpPr>
        <p:spPr>
          <a:xfrm>
            <a:off x="7087358" y="4514061"/>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90" name="Rectangle 89">
            <a:extLst>
              <a:ext uri="{FF2B5EF4-FFF2-40B4-BE49-F238E27FC236}">
                <a16:creationId xmlns:a16="http://schemas.microsoft.com/office/drawing/2014/main" id="{C85D809A-C5C6-480C-AF21-F36CC24A0F8F}"/>
              </a:ext>
            </a:extLst>
          </p:cNvPr>
          <p:cNvSpPr/>
          <p:nvPr/>
        </p:nvSpPr>
        <p:spPr>
          <a:xfrm>
            <a:off x="5205214" y="2644725"/>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grpSp>
        <p:nvGrpSpPr>
          <p:cNvPr id="91" name="Group 90">
            <a:extLst>
              <a:ext uri="{FF2B5EF4-FFF2-40B4-BE49-F238E27FC236}">
                <a16:creationId xmlns:a16="http://schemas.microsoft.com/office/drawing/2014/main" id="{32E0745D-86B7-4E75-9ADB-EF72DA82A747}"/>
              </a:ext>
            </a:extLst>
          </p:cNvPr>
          <p:cNvGrpSpPr/>
          <p:nvPr/>
        </p:nvGrpSpPr>
        <p:grpSpPr>
          <a:xfrm>
            <a:off x="7086294" y="1893133"/>
            <a:ext cx="189290" cy="191018"/>
            <a:chOff x="7895257" y="6287059"/>
            <a:chExt cx="339999" cy="343103"/>
          </a:xfrm>
        </p:grpSpPr>
        <p:sp>
          <p:nvSpPr>
            <p:cNvPr id="92" name="Rectangle 91">
              <a:extLst>
                <a:ext uri="{FF2B5EF4-FFF2-40B4-BE49-F238E27FC236}">
                  <a16:creationId xmlns:a16="http://schemas.microsoft.com/office/drawing/2014/main" id="{43F8DF76-E7C4-4659-8781-15C4627952D2}"/>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93" name="Right Triangle 92">
              <a:extLst>
                <a:ext uri="{FF2B5EF4-FFF2-40B4-BE49-F238E27FC236}">
                  <a16:creationId xmlns:a16="http://schemas.microsoft.com/office/drawing/2014/main" id="{24774BB4-7551-4907-B692-6D8C6F801AFE}"/>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778D88C0-567C-4F1C-A072-35EBFBA15C39}"/>
              </a:ext>
            </a:extLst>
          </p:cNvPr>
          <p:cNvGrpSpPr/>
          <p:nvPr/>
        </p:nvGrpSpPr>
        <p:grpSpPr>
          <a:xfrm>
            <a:off x="7086294" y="2269756"/>
            <a:ext cx="189290" cy="191018"/>
            <a:chOff x="7895257" y="6287059"/>
            <a:chExt cx="339999" cy="343103"/>
          </a:xfrm>
        </p:grpSpPr>
        <p:sp>
          <p:nvSpPr>
            <p:cNvPr id="95" name="Rectangle 94">
              <a:extLst>
                <a:ext uri="{FF2B5EF4-FFF2-40B4-BE49-F238E27FC236}">
                  <a16:creationId xmlns:a16="http://schemas.microsoft.com/office/drawing/2014/main" id="{8DC7B87A-E538-405A-A191-E50D0647D31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96" name="Right Triangle 95">
              <a:extLst>
                <a:ext uri="{FF2B5EF4-FFF2-40B4-BE49-F238E27FC236}">
                  <a16:creationId xmlns:a16="http://schemas.microsoft.com/office/drawing/2014/main" id="{BB4479FD-3599-4047-8235-DBBC72D0C40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EEC49D2B-5E5A-4081-8978-05A3A6EA7500}"/>
              </a:ext>
            </a:extLst>
          </p:cNvPr>
          <p:cNvGrpSpPr/>
          <p:nvPr/>
        </p:nvGrpSpPr>
        <p:grpSpPr>
          <a:xfrm>
            <a:off x="7086294" y="2646378"/>
            <a:ext cx="189290" cy="191018"/>
            <a:chOff x="7895257" y="6287059"/>
            <a:chExt cx="339999" cy="343103"/>
          </a:xfrm>
        </p:grpSpPr>
        <p:sp>
          <p:nvSpPr>
            <p:cNvPr id="98" name="Rectangle 97">
              <a:extLst>
                <a:ext uri="{FF2B5EF4-FFF2-40B4-BE49-F238E27FC236}">
                  <a16:creationId xmlns:a16="http://schemas.microsoft.com/office/drawing/2014/main" id="{D1B273E0-D429-4612-B221-471D19F0D20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99" name="Right Triangle 98">
              <a:extLst>
                <a:ext uri="{FF2B5EF4-FFF2-40B4-BE49-F238E27FC236}">
                  <a16:creationId xmlns:a16="http://schemas.microsoft.com/office/drawing/2014/main" id="{2168A653-5595-4837-9550-2DC6D3A88EB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0" name="TextBox 99">
            <a:extLst>
              <a:ext uri="{FF2B5EF4-FFF2-40B4-BE49-F238E27FC236}">
                <a16:creationId xmlns:a16="http://schemas.microsoft.com/office/drawing/2014/main" id="{5E1CE82A-2660-4460-949B-448EE2B58C4D}"/>
              </a:ext>
            </a:extLst>
          </p:cNvPr>
          <p:cNvSpPr txBox="1"/>
          <p:nvPr/>
        </p:nvSpPr>
        <p:spPr>
          <a:xfrm>
            <a:off x="221310" y="1337961"/>
            <a:ext cx="2370921" cy="1566268"/>
          </a:xfrm>
          <a:prstGeom prst="rect">
            <a:avLst/>
          </a:prstGeom>
          <a:noFill/>
        </p:spPr>
        <p:txBody>
          <a:bodyPr wrap="square" lIns="107540" tIns="107540" rIns="107540" bIns="107540" rtlCol="0">
            <a:spAutoFit/>
          </a:bodyPr>
          <a:lstStyle/>
          <a:p>
            <a:pPr defTabSz="685512">
              <a:spcAft>
                <a:spcPts val="441"/>
              </a:spcAft>
              <a:defRPr/>
            </a:pPr>
            <a:r>
              <a:rPr lang="en-US" sz="1350">
                <a:solidFill>
                  <a:srgbClr val="0078D4"/>
                </a:solidFill>
                <a:latin typeface="Segoe UI Semibold" panose="020B0702040204020203" pitchFamily="34" charset="0"/>
                <a:cs typeface="Segoe UI Semibold" panose="020B0702040204020203" pitchFamily="34" charset="0"/>
              </a:rPr>
              <a:t>Managed Kubernetes empowers you to do more </a:t>
            </a:r>
          </a:p>
          <a:p>
            <a:pPr defTabSz="685512">
              <a:spcAft>
                <a:spcPts val="441"/>
              </a:spcAft>
              <a:defRPr/>
            </a:pPr>
            <a:endParaRPr lang="en-US" sz="1350">
              <a:solidFill>
                <a:srgbClr val="0078D4"/>
              </a:solidFill>
              <a:latin typeface="Segoe UI Semibold" panose="020B0702040204020203" pitchFamily="34" charset="0"/>
              <a:cs typeface="Segoe UI Semibold" panose="020B0702040204020203" pitchFamily="34" charset="0"/>
            </a:endParaRPr>
          </a:p>
          <a:p>
            <a:pPr defTabSz="685512">
              <a:spcAft>
                <a:spcPts val="441"/>
              </a:spcAft>
              <a:defRPr/>
            </a:pPr>
            <a:r>
              <a:rPr lang="en-US" sz="1350">
                <a:solidFill>
                  <a:srgbClr val="000000"/>
                </a:solidFill>
                <a:latin typeface="Segoe UI"/>
                <a:cs typeface="Segoe UI Semibold" panose="020B0702040204020203" pitchFamily="34" charset="0"/>
              </a:rPr>
              <a:t>Focus on your containers and code, not the plumbing of them</a:t>
            </a:r>
          </a:p>
        </p:txBody>
      </p:sp>
      <p:cxnSp>
        <p:nvCxnSpPr>
          <p:cNvPr id="101" name="Straight Connector 100">
            <a:extLst>
              <a:ext uri="{FF2B5EF4-FFF2-40B4-BE49-F238E27FC236}">
                <a16:creationId xmlns:a16="http://schemas.microsoft.com/office/drawing/2014/main" id="{D70CF460-A105-49FB-AF78-87AF2DF5E06E}"/>
              </a:ext>
            </a:extLst>
          </p:cNvPr>
          <p:cNvCxnSpPr>
            <a:cxnSpLocks/>
          </p:cNvCxnSpPr>
          <p:nvPr/>
        </p:nvCxnSpPr>
        <p:spPr>
          <a:xfrm>
            <a:off x="221310" y="2022314"/>
            <a:ext cx="2370921" cy="0"/>
          </a:xfrm>
          <a:prstGeom prst="line">
            <a:avLst/>
          </a:prstGeom>
          <a:ln>
            <a:solidFill>
              <a:srgbClr val="0078D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01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6909AB-BEEA-F54D-93E3-4DB2194953B4}"/>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C7E1F11-8760-4B6B-85EC-E5D582526DE0}"/>
              </a:ext>
            </a:extLst>
          </p:cNvPr>
          <p:cNvSpPr>
            <a:spLocks noGrp="1"/>
          </p:cNvSpPr>
          <p:nvPr>
            <p:ph type="body" sz="quarter" idx="10"/>
          </p:nvPr>
        </p:nvSpPr>
        <p:spPr>
          <a:xfrm>
            <a:off x="562444" y="1375509"/>
            <a:ext cx="6309360" cy="207749"/>
          </a:xfrm>
        </p:spPr>
        <p:txBody>
          <a:bodyPr vert="horz" wrap="square" lIns="0" tIns="0" rIns="146304" bIns="0" rtlCol="0">
            <a:spAutoFit/>
          </a:bodyPr>
          <a:lstStyle/>
          <a:p>
            <a:r>
              <a:rPr lang="en-US" sz="1500">
                <a:solidFill>
                  <a:srgbClr val="000000"/>
                </a:solidFill>
                <a:latin typeface="Segoe UI" panose="020B0502040204020203" pitchFamily="34" charset="0"/>
                <a:cs typeface="Segoe UI" panose="020B0502040204020203" pitchFamily="34" charset="0"/>
              </a:rPr>
              <a:t>Deploy and manage Kubernetes with ease </a:t>
            </a:r>
          </a:p>
        </p:txBody>
      </p:sp>
      <p:graphicFrame>
        <p:nvGraphicFramePr>
          <p:cNvPr id="7" name="Table 6">
            <a:extLst>
              <a:ext uri="{FF2B5EF4-FFF2-40B4-BE49-F238E27FC236}">
                <a16:creationId xmlns:a16="http://schemas.microsoft.com/office/drawing/2014/main" id="{7C5CEE51-E766-46FD-9652-92401C8AFD2F}"/>
              </a:ext>
            </a:extLst>
          </p:cNvPr>
          <p:cNvGraphicFramePr>
            <a:graphicFrameLocks noGrp="1"/>
          </p:cNvGraphicFramePr>
          <p:nvPr/>
        </p:nvGraphicFramePr>
        <p:xfrm>
          <a:off x="562444" y="1723179"/>
          <a:ext cx="8019113" cy="2710170"/>
        </p:xfrm>
        <a:graphic>
          <a:graphicData uri="http://schemas.openxmlformats.org/drawingml/2006/table">
            <a:tbl>
              <a:tblPr firstRow="1" bandRow="1">
                <a:tableStyleId>{5C22544A-7EE6-4342-B048-85BDC9FD1C3A}</a:tableStyleId>
              </a:tblPr>
              <a:tblGrid>
                <a:gridCol w="1731005">
                  <a:extLst>
                    <a:ext uri="{9D8B030D-6E8A-4147-A177-3AD203B41FA5}">
                      <a16:colId xmlns:a16="http://schemas.microsoft.com/office/drawing/2014/main" val="1718013709"/>
                    </a:ext>
                  </a:extLst>
                </a:gridCol>
                <a:gridCol w="3144054">
                  <a:extLst>
                    <a:ext uri="{9D8B030D-6E8A-4147-A177-3AD203B41FA5}">
                      <a16:colId xmlns:a16="http://schemas.microsoft.com/office/drawing/2014/main" val="1990358366"/>
                    </a:ext>
                  </a:extLst>
                </a:gridCol>
                <a:gridCol w="3144054">
                  <a:extLst>
                    <a:ext uri="{9D8B030D-6E8A-4147-A177-3AD203B41FA5}">
                      <a16:colId xmlns:a16="http://schemas.microsoft.com/office/drawing/2014/main" val="1769369918"/>
                    </a:ext>
                  </a:extLst>
                </a:gridCol>
              </a:tblGrid>
              <a:tr h="336159">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mn-cs"/>
                        </a:rPr>
                        <a:t>Task</a:t>
                      </a:r>
                    </a:p>
                  </a:txBody>
                  <a:tcPr marL="68570" marR="68570" marT="34285" marB="34285"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b="0">
                          <a:solidFill>
                            <a:schemeClr val="bg1"/>
                          </a:solidFill>
                        </a:rPr>
                        <a:t>The old way</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b="0">
                          <a:solidFill>
                            <a:schemeClr val="bg1"/>
                          </a:solidFill>
                        </a:rPr>
                        <a:t>With Azure</a:t>
                      </a:r>
                    </a:p>
                  </a:txBody>
                  <a:tcPr marL="68570" marR="68570" marT="34285" marB="34285"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951691">
                <a:tc>
                  <a:txBody>
                    <a:bodyPr/>
                    <a:lstStyle/>
                    <a:p>
                      <a:pPr marL="0">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Create a cluster</a:t>
                      </a:r>
                    </a:p>
                  </a:txBody>
                  <a:tcPr marL="100848" marR="100848" marT="68580" marB="205740">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Provision network and VMs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Install dozens of system components including etcd</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Create and install certificates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Register agent nodes with control plane</a:t>
                      </a:r>
                    </a:p>
                  </a:txBody>
                  <a:tcPr marL="100848" marR="100848" marT="68580" marB="2057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900" kern="1200" err="1">
                          <a:solidFill>
                            <a:srgbClr val="0078D4"/>
                          </a:solidFill>
                          <a:latin typeface="Segoe UI" panose="020B0502040204020203" pitchFamily="34" charset="0"/>
                          <a:ea typeface="+mn-ea"/>
                          <a:cs typeface="Segoe UI" panose="020B0502040204020203" pitchFamily="34" charset="0"/>
                        </a:rPr>
                        <a:t>az</a:t>
                      </a:r>
                      <a:r>
                        <a:rPr lang="en-US" sz="900" kern="1200">
                          <a:solidFill>
                            <a:srgbClr val="0078D4"/>
                          </a:solidFill>
                          <a:latin typeface="Segoe UI" panose="020B0502040204020203" pitchFamily="34" charset="0"/>
                          <a:ea typeface="+mn-ea"/>
                          <a:cs typeface="Segoe UI" panose="020B0502040204020203" pitchFamily="34" charset="0"/>
                        </a:rPr>
                        <a:t> </a:t>
                      </a:r>
                      <a:r>
                        <a:rPr lang="en-US" sz="900" kern="1200" err="1">
                          <a:solidFill>
                            <a:srgbClr val="0078D4"/>
                          </a:solidFill>
                          <a:latin typeface="Segoe UI" panose="020B0502040204020203" pitchFamily="34" charset="0"/>
                          <a:ea typeface="+mn-ea"/>
                          <a:cs typeface="Segoe UI" panose="020B0502040204020203" pitchFamily="34" charset="0"/>
                        </a:rPr>
                        <a:t>aks</a:t>
                      </a:r>
                      <a:r>
                        <a:rPr lang="en-US" sz="900" kern="1200">
                          <a:solidFill>
                            <a:srgbClr val="0078D4"/>
                          </a:solidFill>
                          <a:latin typeface="Segoe UI" panose="020B0502040204020203" pitchFamily="34" charset="0"/>
                          <a:ea typeface="+mn-ea"/>
                          <a:cs typeface="Segoe UI" panose="020B0502040204020203" pitchFamily="34" charset="0"/>
                        </a:rPr>
                        <a:t> create</a:t>
                      </a:r>
                    </a:p>
                  </a:txBody>
                  <a:tcPr marL="100848" marR="100848" marT="68580" marB="205740">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92789">
                <a:tc>
                  <a:txBody>
                    <a:bodyPr/>
                    <a:lstStyle/>
                    <a:p>
                      <a:pPr marL="0">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Upgrade a cluster</a:t>
                      </a:r>
                    </a:p>
                  </a:txBody>
                  <a:tcPr marL="100848" marR="100848" marT="68580" marB="20574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Upgrade your master nodes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Cordon/drain and upgrade worker nodes individually</a:t>
                      </a:r>
                    </a:p>
                  </a:txBody>
                  <a:tcPr marL="100848" marR="100848" marT="68580" marB="2057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900" kern="1200" err="1">
                          <a:solidFill>
                            <a:srgbClr val="0078D4"/>
                          </a:solidFill>
                          <a:latin typeface="Segoe UI" panose="020B0502040204020203" pitchFamily="34" charset="0"/>
                          <a:ea typeface="+mn-ea"/>
                          <a:cs typeface="Segoe UI" panose="020B0502040204020203" pitchFamily="34" charset="0"/>
                        </a:rPr>
                        <a:t>az</a:t>
                      </a:r>
                      <a:r>
                        <a:rPr lang="en-US" sz="900" kern="1200">
                          <a:solidFill>
                            <a:srgbClr val="0078D4"/>
                          </a:solidFill>
                          <a:latin typeface="Segoe UI" panose="020B0502040204020203" pitchFamily="34" charset="0"/>
                          <a:ea typeface="+mn-ea"/>
                          <a:cs typeface="Segoe UI" panose="020B0502040204020203" pitchFamily="34" charset="0"/>
                        </a:rPr>
                        <a:t> </a:t>
                      </a:r>
                      <a:r>
                        <a:rPr lang="en-US" sz="900" kern="1200" err="1">
                          <a:solidFill>
                            <a:srgbClr val="0078D4"/>
                          </a:solidFill>
                          <a:latin typeface="Segoe UI" panose="020B0502040204020203" pitchFamily="34" charset="0"/>
                          <a:ea typeface="+mn-ea"/>
                          <a:cs typeface="Segoe UI" panose="020B0502040204020203" pitchFamily="34" charset="0"/>
                        </a:rPr>
                        <a:t>aks</a:t>
                      </a:r>
                      <a:r>
                        <a:rPr lang="en-US" sz="900" kern="1200">
                          <a:solidFill>
                            <a:srgbClr val="0078D4"/>
                          </a:solidFill>
                          <a:latin typeface="Segoe UI" panose="020B0502040204020203" pitchFamily="34" charset="0"/>
                          <a:ea typeface="+mn-ea"/>
                          <a:cs typeface="Segoe UI" panose="020B0502040204020203" pitchFamily="34" charset="0"/>
                        </a:rPr>
                        <a:t> upgrade</a:t>
                      </a:r>
                    </a:p>
                  </a:txBody>
                  <a:tcPr marL="100848" marR="100848" marT="68580" marB="20574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772240">
                <a:tc>
                  <a:txBody>
                    <a:bodyPr/>
                    <a:lstStyle/>
                    <a:p>
                      <a:pPr marL="0">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Scale a cluster</a:t>
                      </a:r>
                    </a:p>
                  </a:txBody>
                  <a:tcPr marL="100848" marR="100848" marT="68580" marB="20574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Provision new VMs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Install system components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Register nodes with API server</a:t>
                      </a:r>
                    </a:p>
                  </a:txBody>
                  <a:tcPr marL="100848" marR="100848" marT="68580" marB="2057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900" kern="1200" err="1">
                          <a:solidFill>
                            <a:srgbClr val="0078D4"/>
                          </a:solidFill>
                          <a:latin typeface="Segoe UI" panose="020B0502040204020203" pitchFamily="34" charset="0"/>
                          <a:ea typeface="+mn-ea"/>
                          <a:cs typeface="Segoe UI" panose="020B0502040204020203" pitchFamily="34" charset="0"/>
                        </a:rPr>
                        <a:t>az</a:t>
                      </a:r>
                      <a:r>
                        <a:rPr lang="en-US" sz="900" kern="1200">
                          <a:solidFill>
                            <a:srgbClr val="0078D4"/>
                          </a:solidFill>
                          <a:latin typeface="Segoe UI" panose="020B0502040204020203" pitchFamily="34" charset="0"/>
                          <a:ea typeface="+mn-ea"/>
                          <a:cs typeface="Segoe UI" panose="020B0502040204020203" pitchFamily="34" charset="0"/>
                        </a:rPr>
                        <a:t> </a:t>
                      </a:r>
                      <a:r>
                        <a:rPr lang="en-US" sz="900" kern="1200" err="1">
                          <a:solidFill>
                            <a:srgbClr val="0078D4"/>
                          </a:solidFill>
                          <a:latin typeface="Segoe UI" panose="020B0502040204020203" pitchFamily="34" charset="0"/>
                          <a:ea typeface="+mn-ea"/>
                          <a:cs typeface="Segoe UI" panose="020B0502040204020203" pitchFamily="34" charset="0"/>
                        </a:rPr>
                        <a:t>aks</a:t>
                      </a:r>
                      <a:r>
                        <a:rPr lang="en-US" sz="900" kern="1200">
                          <a:solidFill>
                            <a:srgbClr val="0078D4"/>
                          </a:solidFill>
                          <a:latin typeface="Segoe UI" panose="020B0502040204020203" pitchFamily="34" charset="0"/>
                          <a:ea typeface="+mn-ea"/>
                          <a:cs typeface="Segoe UI" panose="020B0502040204020203" pitchFamily="34" charset="0"/>
                        </a:rPr>
                        <a:t> scale</a:t>
                      </a:r>
                    </a:p>
                  </a:txBody>
                  <a:tcPr marL="100848" marR="100848" marT="68580" marB="20574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sp>
        <p:nvSpPr>
          <p:cNvPr id="21" name="Title 16">
            <a:extLst>
              <a:ext uri="{FF2B5EF4-FFF2-40B4-BE49-F238E27FC236}">
                <a16:creationId xmlns:a16="http://schemas.microsoft.com/office/drawing/2014/main" id="{9606E76A-19C6-433C-ABC6-AA152627EB1A}"/>
              </a:ext>
            </a:extLst>
          </p:cNvPr>
          <p:cNvSpPr txBox="1">
            <a:spLocks/>
          </p:cNvSpPr>
          <p:nvPr/>
        </p:nvSpPr>
        <p:spPr>
          <a:xfrm>
            <a:off x="441197" y="387415"/>
            <a:ext cx="8527991"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Azure makes Kubernetes easy</a:t>
            </a:r>
          </a:p>
        </p:txBody>
      </p:sp>
      <p:grpSp>
        <p:nvGrpSpPr>
          <p:cNvPr id="24" name="Group 9">
            <a:extLst>
              <a:ext uri="{FF2B5EF4-FFF2-40B4-BE49-F238E27FC236}">
                <a16:creationId xmlns:a16="http://schemas.microsoft.com/office/drawing/2014/main" id="{09F987DD-4190-4799-A3C3-C4BCBA01713E}"/>
              </a:ext>
            </a:extLst>
          </p:cNvPr>
          <p:cNvGrpSpPr>
            <a:grpSpLocks noChangeAspect="1"/>
          </p:cNvGrpSpPr>
          <p:nvPr/>
        </p:nvGrpSpPr>
        <p:grpSpPr bwMode="auto">
          <a:xfrm>
            <a:off x="671864" y="1809920"/>
            <a:ext cx="145837" cy="169260"/>
            <a:chOff x="-395" y="771"/>
            <a:chExt cx="193" cy="224"/>
          </a:xfrm>
        </p:grpSpPr>
        <p:sp>
          <p:nvSpPr>
            <p:cNvPr id="25" name="Freeform 10">
              <a:extLst>
                <a:ext uri="{FF2B5EF4-FFF2-40B4-BE49-F238E27FC236}">
                  <a16:creationId xmlns:a16="http://schemas.microsoft.com/office/drawing/2014/main" id="{1C77D49A-A27C-457A-8EFB-81BAB06AF507}"/>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26" name="Freeform 11">
              <a:extLst>
                <a:ext uri="{FF2B5EF4-FFF2-40B4-BE49-F238E27FC236}">
                  <a16:creationId xmlns:a16="http://schemas.microsoft.com/office/drawing/2014/main" id="{48860DE8-B9BB-4ABA-B3FC-249A433A454A}"/>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27" name="Line 12">
              <a:extLst>
                <a:ext uri="{FF2B5EF4-FFF2-40B4-BE49-F238E27FC236}">
                  <a16:creationId xmlns:a16="http://schemas.microsoft.com/office/drawing/2014/main" id="{417468B9-EB72-47AB-81B5-C0E07FB1D1A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28" name="Line 13">
              <a:extLst>
                <a:ext uri="{FF2B5EF4-FFF2-40B4-BE49-F238E27FC236}">
                  <a16:creationId xmlns:a16="http://schemas.microsoft.com/office/drawing/2014/main" id="{6A04E501-F4FC-40B3-A6DB-48BD33C0CAB6}"/>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29" name="Line 14">
              <a:extLst>
                <a:ext uri="{FF2B5EF4-FFF2-40B4-BE49-F238E27FC236}">
                  <a16:creationId xmlns:a16="http://schemas.microsoft.com/office/drawing/2014/main" id="{88DC64C3-372C-4716-BC75-C1F49F3E5F44}"/>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30" name="Line 15">
              <a:extLst>
                <a:ext uri="{FF2B5EF4-FFF2-40B4-BE49-F238E27FC236}">
                  <a16:creationId xmlns:a16="http://schemas.microsoft.com/office/drawing/2014/main" id="{B40F0E16-7847-4E44-943A-0E616DEC0188}"/>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31" name="Line 16">
              <a:extLst>
                <a:ext uri="{FF2B5EF4-FFF2-40B4-BE49-F238E27FC236}">
                  <a16:creationId xmlns:a16="http://schemas.microsoft.com/office/drawing/2014/main" id="{8420EC5E-DB5B-4E74-BB57-16F5022CF83A}"/>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32" name="Line 17">
              <a:extLst>
                <a:ext uri="{FF2B5EF4-FFF2-40B4-BE49-F238E27FC236}">
                  <a16:creationId xmlns:a16="http://schemas.microsoft.com/office/drawing/2014/main" id="{7B51DA2C-255C-4AC0-A2C4-85028A2157BC}"/>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grpSp>
      <p:sp>
        <p:nvSpPr>
          <p:cNvPr id="33" name="arrow_15_bidi">
            <a:extLst>
              <a:ext uri="{FF2B5EF4-FFF2-40B4-BE49-F238E27FC236}">
                <a16:creationId xmlns:a16="http://schemas.microsoft.com/office/drawing/2014/main" id="{F6DA39E7-9DBD-402D-AA3C-A60295B3BE0C}"/>
              </a:ext>
            </a:extLst>
          </p:cNvPr>
          <p:cNvSpPr>
            <a:spLocks noChangeAspect="1" noEditPoints="1"/>
          </p:cNvSpPr>
          <p:nvPr/>
        </p:nvSpPr>
        <p:spPr bwMode="auto">
          <a:xfrm flipH="1">
            <a:off x="2380981" y="1809920"/>
            <a:ext cx="170033" cy="1692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34" name="arrow_15_bidi">
            <a:extLst>
              <a:ext uri="{FF2B5EF4-FFF2-40B4-BE49-F238E27FC236}">
                <a16:creationId xmlns:a16="http://schemas.microsoft.com/office/drawing/2014/main" id="{D0D741F9-65E5-45A6-82DA-C0201EEDB9B2}"/>
              </a:ext>
            </a:extLst>
          </p:cNvPr>
          <p:cNvSpPr>
            <a:spLocks noChangeAspect="1" noEditPoints="1"/>
          </p:cNvSpPr>
          <p:nvPr/>
        </p:nvSpPr>
        <p:spPr bwMode="auto">
          <a:xfrm>
            <a:off x="5528014" y="1809920"/>
            <a:ext cx="170033" cy="1692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Tree>
    <p:extLst>
      <p:ext uri="{BB962C8B-B14F-4D97-AF65-F5344CB8AC3E}">
        <p14:creationId xmlns:p14="http://schemas.microsoft.com/office/powerpoint/2010/main" val="3517327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87FC875-2E89-CB41-A766-97ABF2C415A7}"/>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01061" y="328220"/>
            <a:ext cx="8741880" cy="558614"/>
          </a:xfrm>
        </p:spPr>
        <p:txBody>
          <a:bodyPr>
            <a:spAutoFit/>
          </a:bodyPr>
          <a:lstStyle/>
          <a:p>
            <a:r>
              <a:rPr lang="en-US" sz="2700" spc="-38" dirty="0">
                <a:solidFill>
                  <a:schemeClr val="bg1"/>
                </a:solidFill>
              </a:rPr>
              <a:t>Secure your Kubernetes environment</a:t>
            </a:r>
          </a:p>
        </p:txBody>
      </p:sp>
      <p:sp>
        <p:nvSpPr>
          <p:cNvPr id="16" name="Oval 15">
            <a:extLst>
              <a:ext uri="{FF2B5EF4-FFF2-40B4-BE49-F238E27FC236}">
                <a16:creationId xmlns:a16="http://schemas.microsoft.com/office/drawing/2014/main" id="{52ADFEF4-7C7E-434A-8107-7667F2B83B8B}"/>
              </a:ext>
            </a:extLst>
          </p:cNvPr>
          <p:cNvSpPr/>
          <p:nvPr/>
        </p:nvSpPr>
        <p:spPr bwMode="auto">
          <a:xfrm rot="16200000">
            <a:off x="1882376" y="4090556"/>
            <a:ext cx="108018" cy="10801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18" name="Straight Connector 17">
            <a:extLst>
              <a:ext uri="{FF2B5EF4-FFF2-40B4-BE49-F238E27FC236}">
                <a16:creationId xmlns:a16="http://schemas.microsoft.com/office/drawing/2014/main" id="{2AAFDEF5-2D42-491B-B0C6-CAD9AB3F349D}"/>
              </a:ext>
            </a:extLst>
          </p:cNvPr>
          <p:cNvCxnSpPr>
            <a:cxnSpLocks/>
          </p:cNvCxnSpPr>
          <p:nvPr/>
        </p:nvCxnSpPr>
        <p:spPr>
          <a:xfrm>
            <a:off x="2079544" y="4144565"/>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6D5641-CB96-41BA-862B-712968B4DA45}"/>
              </a:ext>
            </a:extLst>
          </p:cNvPr>
          <p:cNvSpPr/>
          <p:nvPr/>
        </p:nvSpPr>
        <p:spPr bwMode="auto">
          <a:xfrm rot="16200000">
            <a:off x="3545510" y="4090556"/>
            <a:ext cx="108018" cy="10801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F13C1BC6-1892-4B35-BE8D-91C26F6A7038}"/>
              </a:ext>
            </a:extLst>
          </p:cNvPr>
          <p:cNvSpPr/>
          <p:nvPr/>
        </p:nvSpPr>
        <p:spPr bwMode="auto">
          <a:xfrm rot="16200000">
            <a:off x="5208644" y="4090556"/>
            <a:ext cx="108018" cy="10801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21" name="Oval 20">
            <a:extLst>
              <a:ext uri="{FF2B5EF4-FFF2-40B4-BE49-F238E27FC236}">
                <a16:creationId xmlns:a16="http://schemas.microsoft.com/office/drawing/2014/main" id="{70C2A554-3049-4E55-BC98-4430C9F2EFC8}"/>
              </a:ext>
            </a:extLst>
          </p:cNvPr>
          <p:cNvSpPr/>
          <p:nvPr/>
        </p:nvSpPr>
        <p:spPr bwMode="auto">
          <a:xfrm rot="16200000">
            <a:off x="6871778" y="4090556"/>
            <a:ext cx="108018" cy="10801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22" name="Straight Connector 21">
            <a:extLst>
              <a:ext uri="{FF2B5EF4-FFF2-40B4-BE49-F238E27FC236}">
                <a16:creationId xmlns:a16="http://schemas.microsoft.com/office/drawing/2014/main" id="{7D5AD651-5077-4E9D-A7C3-4A594EC65AFF}"/>
              </a:ext>
            </a:extLst>
          </p:cNvPr>
          <p:cNvCxnSpPr>
            <a:cxnSpLocks/>
          </p:cNvCxnSpPr>
          <p:nvPr/>
        </p:nvCxnSpPr>
        <p:spPr>
          <a:xfrm>
            <a:off x="3742678" y="4144565"/>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47C6DF-6EA8-4D4E-B26D-22FDF1C30058}"/>
              </a:ext>
            </a:extLst>
          </p:cNvPr>
          <p:cNvCxnSpPr>
            <a:cxnSpLocks/>
          </p:cNvCxnSpPr>
          <p:nvPr/>
        </p:nvCxnSpPr>
        <p:spPr>
          <a:xfrm>
            <a:off x="5405812" y="4144565"/>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6D4440-FC00-4F49-BD8E-CDC82B626611}"/>
              </a:ext>
            </a:extLst>
          </p:cNvPr>
          <p:cNvGrpSpPr/>
          <p:nvPr/>
        </p:nvGrpSpPr>
        <p:grpSpPr>
          <a:xfrm>
            <a:off x="6138389" y="2034926"/>
            <a:ext cx="1573455" cy="1567180"/>
            <a:chOff x="8184518" y="2713235"/>
            <a:chExt cx="2097940" cy="2089573"/>
          </a:xfrm>
        </p:grpSpPr>
        <p:sp>
          <p:nvSpPr>
            <p:cNvPr id="28" name="TextBox 27">
              <a:extLst>
                <a:ext uri="{FF2B5EF4-FFF2-40B4-BE49-F238E27FC236}">
                  <a16:creationId xmlns:a16="http://schemas.microsoft.com/office/drawing/2014/main" id="{7DBF731B-B68C-435C-AEDB-E8B52B3494FF}"/>
                </a:ext>
              </a:extLst>
            </p:cNvPr>
            <p:cNvSpPr txBox="1"/>
            <p:nvPr/>
          </p:nvSpPr>
          <p:spPr>
            <a:xfrm>
              <a:off x="8184518" y="3668475"/>
              <a:ext cx="2097940" cy="1134333"/>
            </a:xfrm>
            <a:prstGeom prst="rect">
              <a:avLst/>
            </a:prstGeom>
            <a:noFill/>
          </p:spPr>
          <p:txBody>
            <a:bodyPr wrap="square" lIns="107571" tIns="107571" rIns="107571" bIns="107571" rtlCol="0" anchor="t">
              <a:spAutoFit/>
            </a:bodyPr>
            <a:lstStyle/>
            <a:p>
              <a:pPr algn="ctr" defTabSz="685736">
                <a:spcAft>
                  <a:spcPts val="441"/>
                </a:spcAft>
                <a:defRPr/>
              </a:pPr>
              <a:r>
                <a:rPr lang="en-US" sz="1029">
                  <a:solidFill>
                    <a:srgbClr val="000000"/>
                  </a:solidFill>
                  <a:latin typeface="Segoe UI" panose="020B0502040204020203" pitchFamily="34" charset="0"/>
                  <a:cs typeface="Segoe UI" panose="020B0502040204020203" pitchFamily="34" charset="0"/>
                </a:rPr>
                <a:t>Compliant Kubernetes service with certifications covering SOC, HIPAA, and PCI</a:t>
              </a:r>
            </a:p>
          </p:txBody>
        </p:sp>
        <p:sp>
          <p:nvSpPr>
            <p:cNvPr id="29" name="brain_2" title="Icon of a brain with circles and connection lines inside">
              <a:extLst>
                <a:ext uri="{FF2B5EF4-FFF2-40B4-BE49-F238E27FC236}">
                  <a16:creationId xmlns:a16="http://schemas.microsoft.com/office/drawing/2014/main" id="{72907745-D554-4C44-8A0E-0AAD602D968C}"/>
                </a:ext>
              </a:extLst>
            </p:cNvPr>
            <p:cNvSpPr>
              <a:spLocks noChangeAspect="1" noEditPoints="1"/>
            </p:cNvSpPr>
            <p:nvPr/>
          </p:nvSpPr>
          <p:spPr bwMode="auto">
            <a:xfrm>
              <a:off x="8731522" y="2713235"/>
              <a:ext cx="1003931" cy="67316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gradFill>
                  <a:gsLst>
                    <a:gs pos="0">
                      <a:srgbClr val="505050"/>
                    </a:gs>
                    <a:gs pos="100000">
                      <a:srgbClr val="505050"/>
                    </a:gs>
                  </a:gsLst>
                </a:gradFill>
                <a:latin typeface="Segoe UI"/>
              </a:endParaRPr>
            </a:p>
          </p:txBody>
        </p:sp>
      </p:grpSp>
      <p:grpSp>
        <p:nvGrpSpPr>
          <p:cNvPr id="2" name="Group 1">
            <a:extLst>
              <a:ext uri="{FF2B5EF4-FFF2-40B4-BE49-F238E27FC236}">
                <a16:creationId xmlns:a16="http://schemas.microsoft.com/office/drawing/2014/main" id="{D48C6819-F571-4430-BC9D-D18035D5B8A6}"/>
              </a:ext>
            </a:extLst>
          </p:cNvPr>
          <p:cNvGrpSpPr/>
          <p:nvPr/>
        </p:nvGrpSpPr>
        <p:grpSpPr>
          <a:xfrm>
            <a:off x="995878" y="2018405"/>
            <a:ext cx="1881014" cy="1266948"/>
            <a:chOff x="1327837" y="2691206"/>
            <a:chExt cx="2508019" cy="1689264"/>
          </a:xfrm>
        </p:grpSpPr>
        <p:sp>
          <p:nvSpPr>
            <p:cNvPr id="25" name="TextBox 24">
              <a:extLst>
                <a:ext uri="{FF2B5EF4-FFF2-40B4-BE49-F238E27FC236}">
                  <a16:creationId xmlns:a16="http://schemas.microsoft.com/office/drawing/2014/main" id="{EEC66DC2-512D-4538-9C5A-716A7E729DB3}"/>
                </a:ext>
              </a:extLst>
            </p:cNvPr>
            <p:cNvSpPr txBox="1"/>
            <p:nvPr/>
          </p:nvSpPr>
          <p:spPr>
            <a:xfrm>
              <a:off x="1327837" y="3668475"/>
              <a:ext cx="2508019" cy="711995"/>
            </a:xfrm>
            <a:prstGeom prst="rect">
              <a:avLst/>
            </a:prstGeom>
            <a:noFill/>
          </p:spPr>
          <p:txBody>
            <a:bodyPr wrap="square" lIns="107571" tIns="107571" rIns="107571" bIns="107571" rtlCol="0" anchor="t">
              <a:spAutoFit/>
            </a:bodyPr>
            <a:lstStyle/>
            <a:p>
              <a:pPr algn="ctr" defTabSz="685736">
                <a:spcAft>
                  <a:spcPts val="441"/>
                </a:spcAft>
                <a:defRPr/>
              </a:pPr>
              <a:r>
                <a:rPr lang="en-US" sz="1029">
                  <a:solidFill>
                    <a:srgbClr val="000000"/>
                  </a:solidFill>
                  <a:latin typeface="Segoe UI" panose="020B0502040204020203" pitchFamily="34" charset="0"/>
                  <a:cs typeface="Segoe UI" panose="020B0502040204020203" pitchFamily="34" charset="0"/>
                </a:rPr>
                <a:t>Control access through </a:t>
              </a:r>
              <a:br>
                <a:rPr lang="en-US" sz="1029">
                  <a:solidFill>
                    <a:srgbClr val="000000"/>
                  </a:solidFill>
                  <a:latin typeface="Segoe UI" panose="020B0502040204020203" pitchFamily="34" charset="0"/>
                  <a:cs typeface="Segoe UI" panose="020B0502040204020203" pitchFamily="34" charset="0"/>
                </a:rPr>
              </a:br>
              <a:r>
                <a:rPr lang="en-US" sz="1029">
                  <a:solidFill>
                    <a:srgbClr val="000000"/>
                  </a:solidFill>
                  <a:latin typeface="Segoe UI" panose="020B0502040204020203" pitchFamily="34" charset="0"/>
                  <a:cs typeface="Segoe UI" panose="020B0502040204020203" pitchFamily="34" charset="0"/>
                </a:rPr>
                <a:t>AAD and RBAC</a:t>
              </a:r>
            </a:p>
          </p:txBody>
        </p:sp>
        <p:sp>
          <p:nvSpPr>
            <p:cNvPr id="30" name="network" title="Icon of a device or computer network">
              <a:extLst>
                <a:ext uri="{FF2B5EF4-FFF2-40B4-BE49-F238E27FC236}">
                  <a16:creationId xmlns:a16="http://schemas.microsoft.com/office/drawing/2014/main" id="{A13D3B33-064E-4595-B516-2D370BBE545B}"/>
                </a:ext>
              </a:extLst>
            </p:cNvPr>
            <p:cNvSpPr>
              <a:spLocks noChangeAspect="1" noEditPoints="1"/>
            </p:cNvSpPr>
            <p:nvPr/>
          </p:nvSpPr>
          <p:spPr bwMode="auto">
            <a:xfrm>
              <a:off x="2155546" y="2691206"/>
              <a:ext cx="708576" cy="73779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solidFill>
                  <a:srgbClr val="505050"/>
                </a:solidFill>
                <a:latin typeface="Segoe UI"/>
              </a:endParaRPr>
            </a:p>
          </p:txBody>
        </p:sp>
      </p:grpSp>
      <p:grpSp>
        <p:nvGrpSpPr>
          <p:cNvPr id="4" name="Group 3">
            <a:extLst>
              <a:ext uri="{FF2B5EF4-FFF2-40B4-BE49-F238E27FC236}">
                <a16:creationId xmlns:a16="http://schemas.microsoft.com/office/drawing/2014/main" id="{1AC4943A-0FED-4133-A3DA-91AA3C29A63E}"/>
              </a:ext>
            </a:extLst>
          </p:cNvPr>
          <p:cNvGrpSpPr/>
          <p:nvPr/>
        </p:nvGrpSpPr>
        <p:grpSpPr>
          <a:xfrm>
            <a:off x="2829940" y="2041326"/>
            <a:ext cx="1507409" cy="1244027"/>
            <a:chOff x="3773254" y="2721768"/>
            <a:chExt cx="2009878" cy="1658702"/>
          </a:xfrm>
        </p:grpSpPr>
        <p:sp>
          <p:nvSpPr>
            <p:cNvPr id="26" name="TextBox 25">
              <a:extLst>
                <a:ext uri="{FF2B5EF4-FFF2-40B4-BE49-F238E27FC236}">
                  <a16:creationId xmlns:a16="http://schemas.microsoft.com/office/drawing/2014/main" id="{FE6ECD3C-4C67-4FD5-8B8E-2B4FA58C96A6}"/>
                </a:ext>
              </a:extLst>
            </p:cNvPr>
            <p:cNvSpPr txBox="1"/>
            <p:nvPr/>
          </p:nvSpPr>
          <p:spPr>
            <a:xfrm>
              <a:off x="3773254" y="3668476"/>
              <a:ext cx="2009878" cy="711994"/>
            </a:xfrm>
            <a:prstGeom prst="rect">
              <a:avLst/>
            </a:prstGeom>
            <a:noFill/>
          </p:spPr>
          <p:txBody>
            <a:bodyPr wrap="square" lIns="107571" tIns="107571" rIns="107571" bIns="107571" rtlCol="0" anchor="t">
              <a:spAutoFit/>
            </a:bodyPr>
            <a:lstStyle/>
            <a:p>
              <a:pPr algn="ctr" defTabSz="685736">
                <a:spcAft>
                  <a:spcPts val="441"/>
                </a:spcAft>
                <a:defRPr/>
              </a:pPr>
              <a:r>
                <a:rPr lang="en-US" sz="1029">
                  <a:solidFill>
                    <a:srgbClr val="000000"/>
                  </a:solidFill>
                  <a:latin typeface="Segoe UI" panose="020B0502040204020203" pitchFamily="34" charset="0"/>
                  <a:cs typeface="Segoe UI" panose="020B0502040204020203" pitchFamily="34" charset="0"/>
                </a:rPr>
                <a:t>Safeguard keys and secrets with Key Vault</a:t>
              </a:r>
            </a:p>
          </p:txBody>
        </p:sp>
        <p:sp>
          <p:nvSpPr>
            <p:cNvPr id="31" name="key" title="Icon of a key">
              <a:extLst>
                <a:ext uri="{FF2B5EF4-FFF2-40B4-BE49-F238E27FC236}">
                  <a16:creationId xmlns:a16="http://schemas.microsoft.com/office/drawing/2014/main" id="{CAAE9D3F-B63F-4A4C-83D4-6E9206DAD500}"/>
                </a:ext>
              </a:extLst>
            </p:cNvPr>
            <p:cNvSpPr>
              <a:spLocks noChangeAspect="1" noEditPoints="1"/>
            </p:cNvSpPr>
            <p:nvPr/>
          </p:nvSpPr>
          <p:spPr bwMode="auto">
            <a:xfrm>
              <a:off x="4389028" y="2721768"/>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solidFill>
                  <a:srgbClr val="505050"/>
                </a:solidFill>
                <a:latin typeface="Segoe UI"/>
              </a:endParaRPr>
            </a:p>
          </p:txBody>
        </p:sp>
      </p:grpSp>
      <p:grpSp>
        <p:nvGrpSpPr>
          <p:cNvPr id="5" name="Group 4">
            <a:extLst>
              <a:ext uri="{FF2B5EF4-FFF2-40B4-BE49-F238E27FC236}">
                <a16:creationId xmlns:a16="http://schemas.microsoft.com/office/drawing/2014/main" id="{644CE533-8820-4039-9F99-6ACD2EFB021D}"/>
              </a:ext>
            </a:extLst>
          </p:cNvPr>
          <p:cNvGrpSpPr/>
          <p:nvPr/>
        </p:nvGrpSpPr>
        <p:grpSpPr>
          <a:xfrm>
            <a:off x="4456305" y="2041327"/>
            <a:ext cx="1612696" cy="1402402"/>
            <a:chOff x="5941740" y="2721769"/>
            <a:chExt cx="2150261" cy="1869869"/>
          </a:xfrm>
        </p:grpSpPr>
        <p:sp>
          <p:nvSpPr>
            <p:cNvPr id="27" name="TextBox 26">
              <a:extLst>
                <a:ext uri="{FF2B5EF4-FFF2-40B4-BE49-F238E27FC236}">
                  <a16:creationId xmlns:a16="http://schemas.microsoft.com/office/drawing/2014/main" id="{6DB727B4-8194-4596-9C76-FBF501764652}"/>
                </a:ext>
              </a:extLst>
            </p:cNvPr>
            <p:cNvSpPr txBox="1"/>
            <p:nvPr/>
          </p:nvSpPr>
          <p:spPr>
            <a:xfrm>
              <a:off x="5941740" y="3668474"/>
              <a:ext cx="2150261" cy="923164"/>
            </a:xfrm>
            <a:prstGeom prst="rect">
              <a:avLst/>
            </a:prstGeom>
            <a:noFill/>
          </p:spPr>
          <p:txBody>
            <a:bodyPr wrap="square" lIns="107571" tIns="107571" rIns="107571" bIns="107571" rtlCol="0" anchor="t">
              <a:spAutoFit/>
            </a:bodyPr>
            <a:lstStyle/>
            <a:p>
              <a:pPr algn="ctr" defTabSz="685736">
                <a:spcAft>
                  <a:spcPts val="441"/>
                </a:spcAft>
                <a:defRPr/>
              </a:pPr>
              <a:r>
                <a:rPr lang="en-US" sz="1029">
                  <a:solidFill>
                    <a:srgbClr val="000000"/>
                  </a:solidFill>
                  <a:latin typeface="Segoe UI" panose="020B0502040204020203" pitchFamily="34" charset="0"/>
                  <a:cs typeface="Segoe UI" panose="020B0502040204020203" pitchFamily="34" charset="0"/>
                </a:rPr>
                <a:t>Secure network communications with VNET and CNI</a:t>
              </a:r>
            </a:p>
          </p:txBody>
        </p:sp>
        <p:sp>
          <p:nvSpPr>
            <p:cNvPr id="32" name="server_2" title="Icon of a server tower with a padlock on the lower right corner">
              <a:extLst>
                <a:ext uri="{FF2B5EF4-FFF2-40B4-BE49-F238E27FC236}">
                  <a16:creationId xmlns:a16="http://schemas.microsoft.com/office/drawing/2014/main" id="{CB36CDB0-CBFE-400A-AF51-5241CD20FCE6}"/>
                </a:ext>
              </a:extLst>
            </p:cNvPr>
            <p:cNvSpPr>
              <a:spLocks noChangeAspect="1" noEditPoints="1"/>
            </p:cNvSpPr>
            <p:nvPr/>
          </p:nvSpPr>
          <p:spPr bwMode="auto">
            <a:xfrm>
              <a:off x="6735794" y="2721769"/>
              <a:ext cx="562153" cy="69695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35622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FDF51-63FE-CD4E-BC8D-58FD681C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4421"/>
            <a:ext cx="9144000" cy="4132472"/>
          </a:xfrm>
          <a:prstGeom prst="rect">
            <a:avLst/>
          </a:prstGeom>
        </p:spPr>
      </p:pic>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168432"/>
            <a:ext cx="8653757" cy="9940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ACI Connector for Kubernetes</a:t>
            </a:r>
            <a:br>
              <a:rPr lang="en-US" sz="3000" dirty="0">
                <a:solidFill>
                  <a:srgbClr val="FFFFFF"/>
                </a:solidFill>
                <a:latin typeface="Segoe UI Light"/>
              </a:rPr>
            </a:br>
            <a:r>
              <a:rPr lang="en-US" sz="2100" i="1" dirty="0">
                <a:solidFill>
                  <a:srgbClr val="FFFFFF"/>
                </a:solidFill>
                <a:latin typeface="Segoe UI Light"/>
              </a:rPr>
              <a:t>aka “Virtual </a:t>
            </a:r>
            <a:r>
              <a:rPr lang="en-US" sz="2100" i="1" dirty="0" err="1">
                <a:solidFill>
                  <a:srgbClr val="FFFFFF"/>
                </a:solidFill>
                <a:latin typeface="Segoe UI Light"/>
              </a:rPr>
              <a:t>Kubelet</a:t>
            </a:r>
            <a:r>
              <a:rPr lang="en-US" sz="2100" i="1" dirty="0">
                <a:solidFill>
                  <a:srgbClr val="FFFFFF"/>
                </a:solidFill>
                <a:latin typeface="Segoe UI Light"/>
              </a:rPr>
              <a:t>”</a:t>
            </a:r>
          </a:p>
        </p:txBody>
      </p:sp>
    </p:spTree>
    <p:extLst>
      <p:ext uri="{BB962C8B-B14F-4D97-AF65-F5344CB8AC3E}">
        <p14:creationId xmlns:p14="http://schemas.microsoft.com/office/powerpoint/2010/main" val="107602967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3BC4B1-09CB-C04B-95A4-7B953C49E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64" y="1163274"/>
            <a:ext cx="7756809" cy="4014069"/>
          </a:xfrm>
          <a:prstGeom prst="rect">
            <a:avLst/>
          </a:prstGeom>
        </p:spPr>
      </p:pic>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285331"/>
            <a:ext cx="8653757" cy="564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Bursting with the ACI Connector</a:t>
            </a:r>
            <a:endParaRPr lang="en-US" sz="2100" i="1" dirty="0">
              <a:solidFill>
                <a:srgbClr val="FFFFFF"/>
              </a:solidFill>
              <a:latin typeface="Segoe UI Light"/>
            </a:endParaRPr>
          </a:p>
        </p:txBody>
      </p:sp>
      <p:sp>
        <p:nvSpPr>
          <p:cNvPr id="5" name="Rectangle 4">
            <a:extLst>
              <a:ext uri="{FF2B5EF4-FFF2-40B4-BE49-F238E27FC236}">
                <a16:creationId xmlns:a16="http://schemas.microsoft.com/office/drawing/2014/main" id="{7FAAA2E8-FB64-E443-9B6D-B7878ED91133}"/>
              </a:ext>
            </a:extLst>
          </p:cNvPr>
          <p:cNvSpPr/>
          <p:nvPr/>
        </p:nvSpPr>
        <p:spPr bwMode="auto">
          <a:xfrm>
            <a:off x="3268363" y="1563130"/>
            <a:ext cx="426308" cy="2656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B6366F24-810D-DF43-9DE5-47A323E0C695}"/>
              </a:ext>
            </a:extLst>
          </p:cNvPr>
          <p:cNvSpPr/>
          <p:nvPr/>
        </p:nvSpPr>
        <p:spPr bwMode="auto">
          <a:xfrm>
            <a:off x="4655409" y="1563130"/>
            <a:ext cx="426308" cy="2656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AA7D0E83-7B94-694B-82FD-56329D46CB58}"/>
              </a:ext>
            </a:extLst>
          </p:cNvPr>
          <p:cNvSpPr/>
          <p:nvPr/>
        </p:nvSpPr>
        <p:spPr bwMode="auto">
          <a:xfrm>
            <a:off x="3268362" y="4229101"/>
            <a:ext cx="426308" cy="2656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DB92488E-5C9B-B149-8D32-0173A6AA50E2}"/>
              </a:ext>
            </a:extLst>
          </p:cNvPr>
          <p:cNvSpPr/>
          <p:nvPr/>
        </p:nvSpPr>
        <p:spPr bwMode="auto">
          <a:xfrm>
            <a:off x="4655408" y="4229101"/>
            <a:ext cx="426308" cy="2656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928237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D8BB6745-DAC5-0B45-B996-8DCDD63F599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BB790CED-DDEA-4AB1-997D-3F9FD64269A4}"/>
              </a:ext>
            </a:extLst>
          </p:cNvPr>
          <p:cNvSpPr txBox="1">
            <a:spLocks/>
          </p:cNvSpPr>
          <p:nvPr/>
        </p:nvSpPr>
        <p:spPr>
          <a:xfrm>
            <a:off x="201060" y="340716"/>
            <a:ext cx="8741880" cy="466281"/>
          </a:xfrm>
          <a:prstGeom prst="rect">
            <a:avLst/>
          </a:prstGeom>
        </p:spPr>
        <p:txBody>
          <a:bodyPr>
            <a:sp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defRPr/>
            </a:pPr>
            <a:r>
              <a:rPr lang="en-US" sz="2700" spc="-38" dirty="0">
                <a:solidFill>
                  <a:srgbClr val="FFFFFF"/>
                </a:solidFill>
                <a:latin typeface="Segoe UI Light"/>
              </a:rPr>
              <a:t>Scale and run with confidence</a:t>
            </a:r>
          </a:p>
        </p:txBody>
      </p:sp>
      <p:cxnSp>
        <p:nvCxnSpPr>
          <p:cNvPr id="4" name="Straight Connector 3">
            <a:extLst>
              <a:ext uri="{FF2B5EF4-FFF2-40B4-BE49-F238E27FC236}">
                <a16:creationId xmlns:a16="http://schemas.microsoft.com/office/drawing/2014/main" id="{5CAD4635-2288-488B-94F2-E8F391F5C4E4}"/>
              </a:ext>
            </a:extLst>
          </p:cNvPr>
          <p:cNvCxnSpPr>
            <a:cxnSpLocks/>
          </p:cNvCxnSpPr>
          <p:nvPr/>
        </p:nvCxnSpPr>
        <p:spPr>
          <a:xfrm flipH="1">
            <a:off x="1040436" y="2629961"/>
            <a:ext cx="7063130" cy="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9C4A472-1A0A-4D5A-AFC1-618CD0BDD864}"/>
              </a:ext>
            </a:extLst>
          </p:cNvPr>
          <p:cNvGrpSpPr/>
          <p:nvPr/>
        </p:nvGrpSpPr>
        <p:grpSpPr>
          <a:xfrm>
            <a:off x="1196670" y="1395103"/>
            <a:ext cx="6750661" cy="1168590"/>
            <a:chOff x="1311795" y="1212314"/>
            <a:chExt cx="9000881" cy="1558120"/>
          </a:xfrm>
        </p:grpSpPr>
        <p:grpSp>
          <p:nvGrpSpPr>
            <p:cNvPr id="18" name="Group 17">
              <a:extLst>
                <a:ext uri="{FF2B5EF4-FFF2-40B4-BE49-F238E27FC236}">
                  <a16:creationId xmlns:a16="http://schemas.microsoft.com/office/drawing/2014/main" id="{80B7E548-674B-4EED-871E-60D270C8259C}"/>
                </a:ext>
              </a:extLst>
            </p:cNvPr>
            <p:cNvGrpSpPr/>
            <p:nvPr/>
          </p:nvGrpSpPr>
          <p:grpSpPr>
            <a:xfrm>
              <a:off x="1311795" y="1245659"/>
              <a:ext cx="2011680" cy="1524775"/>
              <a:chOff x="1311795" y="1245659"/>
              <a:chExt cx="2011680" cy="1524775"/>
            </a:xfrm>
          </p:grpSpPr>
          <p:sp>
            <p:nvSpPr>
              <p:cNvPr id="6" name="TextBox 5">
                <a:extLst>
                  <a:ext uri="{FF2B5EF4-FFF2-40B4-BE49-F238E27FC236}">
                    <a16:creationId xmlns:a16="http://schemas.microsoft.com/office/drawing/2014/main" id="{6FED43AA-79A4-4444-AF6C-E72E3F81C95C}"/>
                  </a:ext>
                </a:extLst>
              </p:cNvPr>
              <p:cNvSpPr txBox="1"/>
              <p:nvPr/>
            </p:nvSpPr>
            <p:spPr>
              <a:xfrm>
                <a:off x="1311795" y="1988334"/>
                <a:ext cx="2011680" cy="782100"/>
              </a:xfrm>
              <a:prstGeom prst="rect">
                <a:avLst/>
              </a:prstGeom>
              <a:noFill/>
            </p:spPr>
            <p:txBody>
              <a:bodyPr wrap="square" lIns="107571" tIns="107571" rIns="107571" bIns="107571" rtlCol="0" anchor="t">
                <a:spAutoFit/>
              </a:bodyPr>
              <a:lstStyle/>
              <a:p>
                <a:pPr algn="ctr" defTabSz="685736">
                  <a:spcAft>
                    <a:spcPts val="441"/>
                  </a:spcAft>
                  <a:defRPr/>
                </a:pPr>
                <a:r>
                  <a:rPr lang="en-US" sz="1200">
                    <a:solidFill>
                      <a:srgbClr val="000000"/>
                    </a:solidFill>
                    <a:latin typeface="Segoe UI" panose="020B0502040204020203" pitchFamily="34" charset="0"/>
                    <a:cs typeface="Segoe UI" panose="020B0502040204020203" pitchFamily="34" charset="0"/>
                  </a:rPr>
                  <a:t>Built-in </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auto scaling </a:t>
                </a:r>
              </a:p>
            </p:txBody>
          </p:sp>
          <p:sp>
            <p:nvSpPr>
              <p:cNvPr id="10" name="MiniExpand_E93A" title="Icon of a rectangle on the lower-left inside a larger rectangle with an arrow pointed to the upper-right corner">
                <a:extLst>
                  <a:ext uri="{FF2B5EF4-FFF2-40B4-BE49-F238E27FC236}">
                    <a16:creationId xmlns:a16="http://schemas.microsoft.com/office/drawing/2014/main" id="{9217E785-F778-45AF-A601-59E8B46CEEC5}"/>
                  </a:ext>
                </a:extLst>
              </p:cNvPr>
              <p:cNvSpPr>
                <a:spLocks noChangeAspect="1" noEditPoints="1"/>
              </p:cNvSpPr>
              <p:nvPr/>
            </p:nvSpPr>
            <p:spPr bwMode="auto">
              <a:xfrm>
                <a:off x="1987757" y="1245659"/>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67232" tIns="33616" rIns="67232" bIns="33616" numCol="1" anchor="t" anchorCtr="0" compatLnSpc="1">
                <a:prstTxWarp prst="textNoShape">
                  <a:avLst/>
                </a:prstTxWarp>
              </a:bodyPr>
              <a:lstStyle/>
              <a:p>
                <a:pPr defTabSz="685736">
                  <a:defRPr/>
                </a:pPr>
                <a:endParaRPr lang="en-US" sz="662">
                  <a:gradFill>
                    <a:gsLst>
                      <a:gs pos="0">
                        <a:srgbClr val="505050"/>
                      </a:gs>
                      <a:gs pos="100000">
                        <a:srgbClr val="505050"/>
                      </a:gs>
                    </a:gsLst>
                    <a:lin ang="5400000" scaled="1"/>
                  </a:gradFill>
                  <a:latin typeface="Segoe UI"/>
                </a:endParaRPr>
              </a:p>
            </p:txBody>
          </p:sp>
        </p:grpSp>
        <p:grpSp>
          <p:nvGrpSpPr>
            <p:cNvPr id="19" name="Group 18">
              <a:extLst>
                <a:ext uri="{FF2B5EF4-FFF2-40B4-BE49-F238E27FC236}">
                  <a16:creationId xmlns:a16="http://schemas.microsoft.com/office/drawing/2014/main" id="{EC7D72C5-DA86-4BE3-9B59-1B9F5A06BEA7}"/>
                </a:ext>
              </a:extLst>
            </p:cNvPr>
            <p:cNvGrpSpPr/>
            <p:nvPr/>
          </p:nvGrpSpPr>
          <p:grpSpPr>
            <a:xfrm>
              <a:off x="3641529" y="1212314"/>
              <a:ext cx="2011680" cy="1558120"/>
              <a:chOff x="3757212" y="1212314"/>
              <a:chExt cx="2011680" cy="1558120"/>
            </a:xfrm>
          </p:grpSpPr>
          <p:sp>
            <p:nvSpPr>
              <p:cNvPr id="7" name="TextBox 6">
                <a:extLst>
                  <a:ext uri="{FF2B5EF4-FFF2-40B4-BE49-F238E27FC236}">
                    <a16:creationId xmlns:a16="http://schemas.microsoft.com/office/drawing/2014/main" id="{C0E91BBA-120F-426E-A488-2DCC730D3269}"/>
                  </a:ext>
                </a:extLst>
              </p:cNvPr>
              <p:cNvSpPr txBox="1"/>
              <p:nvPr/>
            </p:nvSpPr>
            <p:spPr>
              <a:xfrm>
                <a:off x="3757212" y="1988334"/>
                <a:ext cx="2011680" cy="782100"/>
              </a:xfrm>
              <a:prstGeom prst="rect">
                <a:avLst/>
              </a:prstGeom>
              <a:noFill/>
            </p:spPr>
            <p:txBody>
              <a:bodyPr wrap="square" lIns="107571" tIns="107571" rIns="107571" bIns="107571" rtlCol="0" anchor="t">
                <a:spAutoFit/>
              </a:bodyPr>
              <a:lstStyle/>
              <a:p>
                <a:pPr algn="ctr" defTabSz="685736">
                  <a:spcAft>
                    <a:spcPts val="441"/>
                  </a:spcAft>
                  <a:defRPr/>
                </a:pPr>
                <a:r>
                  <a:rPr lang="en-US" sz="1200">
                    <a:solidFill>
                      <a:srgbClr val="000000"/>
                    </a:solidFill>
                    <a:latin typeface="Segoe UI" panose="020B0502040204020203" pitchFamily="34" charset="0"/>
                    <a:cs typeface="Segoe UI" panose="020B0502040204020203" pitchFamily="34" charset="0"/>
                  </a:rPr>
                  <a:t>Global </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data center</a:t>
                </a:r>
              </a:p>
            </p:txBody>
          </p:sp>
          <p:sp>
            <p:nvSpPr>
              <p:cNvPr id="11" name="globe_6" title="Icon of a monitor in front of a sphere made of lines">
                <a:extLst>
                  <a:ext uri="{FF2B5EF4-FFF2-40B4-BE49-F238E27FC236}">
                    <a16:creationId xmlns:a16="http://schemas.microsoft.com/office/drawing/2014/main" id="{C599552E-5236-469A-89C0-F32D3166E3F6}"/>
                  </a:ext>
                </a:extLst>
              </p:cNvPr>
              <p:cNvSpPr>
                <a:spLocks noChangeAspect="1" noEditPoints="1"/>
              </p:cNvSpPr>
              <p:nvPr/>
            </p:nvSpPr>
            <p:spPr bwMode="auto">
              <a:xfrm>
                <a:off x="4471265" y="1212314"/>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solidFill>
                    <a:srgbClr val="505050"/>
                  </a:solidFill>
                  <a:latin typeface="Segoe UI"/>
                </a:endParaRPr>
              </a:p>
            </p:txBody>
          </p:sp>
        </p:grpSp>
        <p:grpSp>
          <p:nvGrpSpPr>
            <p:cNvPr id="21" name="Group 20">
              <a:extLst>
                <a:ext uri="{FF2B5EF4-FFF2-40B4-BE49-F238E27FC236}">
                  <a16:creationId xmlns:a16="http://schemas.microsoft.com/office/drawing/2014/main" id="{CDDE0196-C260-4319-AE3A-C3DB23460F69}"/>
                </a:ext>
              </a:extLst>
            </p:cNvPr>
            <p:cNvGrpSpPr/>
            <p:nvPr/>
          </p:nvGrpSpPr>
          <p:grpSpPr>
            <a:xfrm>
              <a:off x="8300996" y="1214982"/>
              <a:ext cx="2011680" cy="1555452"/>
              <a:chOff x="8300996" y="1214982"/>
              <a:chExt cx="2011680" cy="1555452"/>
            </a:xfrm>
          </p:grpSpPr>
          <p:sp>
            <p:nvSpPr>
              <p:cNvPr id="9" name="TextBox 8">
                <a:extLst>
                  <a:ext uri="{FF2B5EF4-FFF2-40B4-BE49-F238E27FC236}">
                    <a16:creationId xmlns:a16="http://schemas.microsoft.com/office/drawing/2014/main" id="{23139B86-44A2-4C51-A70D-5A29023C98BD}"/>
                  </a:ext>
                </a:extLst>
              </p:cNvPr>
              <p:cNvSpPr txBox="1"/>
              <p:nvPr/>
            </p:nvSpPr>
            <p:spPr>
              <a:xfrm>
                <a:off x="8300996" y="1988334"/>
                <a:ext cx="2011680" cy="782100"/>
              </a:xfrm>
              <a:prstGeom prst="rect">
                <a:avLst/>
              </a:prstGeom>
              <a:noFill/>
            </p:spPr>
            <p:txBody>
              <a:bodyPr wrap="square" lIns="107571" tIns="107571" rIns="107571" bIns="107571" rtlCol="0" anchor="t">
                <a:spAutoFit/>
              </a:bodyPr>
              <a:lstStyle/>
              <a:p>
                <a:pPr algn="ctr" defTabSz="685736">
                  <a:spcAft>
                    <a:spcPts val="441"/>
                  </a:spcAft>
                  <a:defRPr/>
                </a:pPr>
                <a:r>
                  <a:rPr lang="en-US" sz="1200">
                    <a:solidFill>
                      <a:srgbClr val="000000"/>
                    </a:solidFill>
                    <a:latin typeface="Segoe UI" panose="020B0502040204020203" pitchFamily="34" charset="0"/>
                    <a:cs typeface="Segoe UI" panose="020B0502040204020203" pitchFamily="34" charset="0"/>
                  </a:rPr>
                  <a:t>Geo-replicated container registry</a:t>
                </a:r>
              </a:p>
            </p:txBody>
          </p:sp>
          <p:sp>
            <p:nvSpPr>
              <p:cNvPr id="12" name="Intelligence" title="Icon of circles connected by crossing lines">
                <a:extLst>
                  <a:ext uri="{FF2B5EF4-FFF2-40B4-BE49-F238E27FC236}">
                    <a16:creationId xmlns:a16="http://schemas.microsoft.com/office/drawing/2014/main" id="{992E70A2-EC84-40FA-BFC1-15DAB54D1D03}"/>
                  </a:ext>
                </a:extLst>
              </p:cNvPr>
              <p:cNvSpPr>
                <a:spLocks noChangeAspect="1" noEditPoints="1"/>
              </p:cNvSpPr>
              <p:nvPr/>
            </p:nvSpPr>
            <p:spPr bwMode="auto">
              <a:xfrm>
                <a:off x="8984320" y="1214982"/>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662">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B5EDD344-F33F-47E7-966F-8C306D9950EC}"/>
                </a:ext>
              </a:extLst>
            </p:cNvPr>
            <p:cNvGrpSpPr/>
            <p:nvPr/>
          </p:nvGrpSpPr>
          <p:grpSpPr>
            <a:xfrm>
              <a:off x="5971263" y="1287181"/>
              <a:ext cx="2011680" cy="1483253"/>
              <a:chOff x="5925698" y="1287181"/>
              <a:chExt cx="2011680" cy="1483253"/>
            </a:xfrm>
          </p:grpSpPr>
          <p:sp>
            <p:nvSpPr>
              <p:cNvPr id="8" name="TextBox 7">
                <a:extLst>
                  <a:ext uri="{FF2B5EF4-FFF2-40B4-BE49-F238E27FC236}">
                    <a16:creationId xmlns:a16="http://schemas.microsoft.com/office/drawing/2014/main" id="{C6641051-38CA-460D-A150-BC07C895548D}"/>
                  </a:ext>
                </a:extLst>
              </p:cNvPr>
              <p:cNvSpPr txBox="1"/>
              <p:nvPr/>
            </p:nvSpPr>
            <p:spPr>
              <a:xfrm>
                <a:off x="5925698" y="1988334"/>
                <a:ext cx="2011680" cy="782100"/>
              </a:xfrm>
              <a:prstGeom prst="rect">
                <a:avLst/>
              </a:prstGeom>
              <a:noFill/>
            </p:spPr>
            <p:txBody>
              <a:bodyPr wrap="square" lIns="107571" tIns="107571" rIns="107571" bIns="107571" rtlCol="0" anchor="t">
                <a:spAutoFit/>
              </a:bodyPr>
              <a:lstStyle/>
              <a:p>
                <a:pPr algn="ctr" defTabSz="685736">
                  <a:spcAft>
                    <a:spcPts val="441"/>
                  </a:spcAft>
                  <a:defRPr/>
                </a:pPr>
                <a:r>
                  <a:rPr lang="en-US" sz="1200">
                    <a:solidFill>
                      <a:srgbClr val="000000"/>
                    </a:solidFill>
                    <a:latin typeface="Segoe UI" panose="020B0502040204020203" pitchFamily="34" charset="0"/>
                    <a:cs typeface="Segoe UI" panose="020B0502040204020203" pitchFamily="34" charset="0"/>
                  </a:rPr>
                  <a:t>Elastically burst using ACI</a:t>
                </a:r>
              </a:p>
            </p:txBody>
          </p:sp>
          <p:sp>
            <p:nvSpPr>
              <p:cNvPr id="13" name="arrow_16" title="Icon of two arrows that crisscross">
                <a:extLst>
                  <a:ext uri="{FF2B5EF4-FFF2-40B4-BE49-F238E27FC236}">
                    <a16:creationId xmlns:a16="http://schemas.microsoft.com/office/drawing/2014/main" id="{AB846AFD-DC27-4D92-80EE-393123A910DE}"/>
                  </a:ext>
                </a:extLst>
              </p:cNvPr>
              <p:cNvSpPr>
                <a:spLocks noChangeAspect="1" noEditPoints="1"/>
              </p:cNvSpPr>
              <p:nvPr/>
            </p:nvSpPr>
            <p:spPr bwMode="auto">
              <a:xfrm>
                <a:off x="6609022" y="1287181"/>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rgbClr val="0078D4"/>
                </a:solidFill>
                <a:prstDash val="solid"/>
                <a:miter lim="800000"/>
                <a:headEnd/>
                <a:tailEnd/>
              </a:ln>
            </p:spPr>
            <p:txBody>
              <a:bodyPr vert="horz" wrap="square" lIns="67232" tIns="33616" rIns="67232" bIns="33616" numCol="1" anchor="t" anchorCtr="0" compatLnSpc="1">
                <a:prstTxWarp prst="textNoShape">
                  <a:avLst/>
                </a:prstTxWarp>
              </a:bodyPr>
              <a:lstStyle/>
              <a:p>
                <a:pPr defTabSz="685736">
                  <a:defRPr/>
                </a:pPr>
                <a:endParaRPr lang="en-US" sz="662">
                  <a:gradFill>
                    <a:gsLst>
                      <a:gs pos="0">
                        <a:srgbClr val="505050"/>
                      </a:gs>
                      <a:gs pos="100000">
                        <a:srgbClr val="505050"/>
                      </a:gs>
                    </a:gsLst>
                    <a:lin ang="5400000" scaled="1"/>
                  </a:gradFill>
                  <a:latin typeface="Segoe UI"/>
                </a:endParaRPr>
              </a:p>
            </p:txBody>
          </p:sp>
        </p:grpSp>
      </p:grpSp>
      <p:grpSp>
        <p:nvGrpSpPr>
          <p:cNvPr id="2" name="Group 1">
            <a:extLst>
              <a:ext uri="{FF2B5EF4-FFF2-40B4-BE49-F238E27FC236}">
                <a16:creationId xmlns:a16="http://schemas.microsoft.com/office/drawing/2014/main" id="{73E09E78-9302-DA41-973D-BF380028D5CE}"/>
              </a:ext>
            </a:extLst>
          </p:cNvPr>
          <p:cNvGrpSpPr/>
          <p:nvPr/>
        </p:nvGrpSpPr>
        <p:grpSpPr>
          <a:xfrm>
            <a:off x="2192315" y="2732938"/>
            <a:ext cx="4793243" cy="2170287"/>
            <a:chOff x="2349562" y="3215714"/>
            <a:chExt cx="7294296" cy="3321922"/>
          </a:xfrm>
        </p:grpSpPr>
        <p:grpSp>
          <p:nvGrpSpPr>
            <p:cNvPr id="88" name="Group 87">
              <a:extLst>
                <a:ext uri="{FF2B5EF4-FFF2-40B4-BE49-F238E27FC236}">
                  <a16:creationId xmlns:a16="http://schemas.microsoft.com/office/drawing/2014/main" id="{0A3FE11F-0B7A-4C3A-A79C-588BC44B4618}"/>
                </a:ext>
              </a:extLst>
            </p:cNvPr>
            <p:cNvGrpSpPr/>
            <p:nvPr/>
          </p:nvGrpSpPr>
          <p:grpSpPr>
            <a:xfrm>
              <a:off x="2349562" y="5310148"/>
              <a:ext cx="822960" cy="1043763"/>
              <a:chOff x="1837547" y="4774289"/>
              <a:chExt cx="822960" cy="1043763"/>
            </a:xfrm>
          </p:grpSpPr>
          <p:sp>
            <p:nvSpPr>
              <p:cNvPr id="24" name="Title 1">
                <a:extLst>
                  <a:ext uri="{FF2B5EF4-FFF2-40B4-BE49-F238E27FC236}">
                    <a16:creationId xmlns:a16="http://schemas.microsoft.com/office/drawing/2014/main" id="{F7387FAE-A08B-4DF5-BF14-CE14010C00D8}"/>
                  </a:ext>
                </a:extLst>
              </p:cNvPr>
              <p:cNvSpPr txBox="1">
                <a:spLocks/>
              </p:cNvSpPr>
              <p:nvPr/>
            </p:nvSpPr>
            <p:spPr>
              <a:xfrm>
                <a:off x="1890237" y="4774289"/>
                <a:ext cx="717581" cy="17666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Browser</a:t>
                </a:r>
              </a:p>
            </p:txBody>
          </p:sp>
          <p:sp>
            <p:nvSpPr>
              <p:cNvPr id="25" name="Rectangle: Rounded Corners 24">
                <a:extLst>
                  <a:ext uri="{FF2B5EF4-FFF2-40B4-BE49-F238E27FC236}">
                    <a16:creationId xmlns:a16="http://schemas.microsoft.com/office/drawing/2014/main" id="{16592F11-3755-45C0-AF2F-F9746DBDBDAB}"/>
                  </a:ext>
                </a:extLst>
              </p:cNvPr>
              <p:cNvSpPr/>
              <p:nvPr/>
            </p:nvSpPr>
            <p:spPr bwMode="auto">
              <a:xfrm>
                <a:off x="1837547"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27" name="Group 26">
                <a:extLst>
                  <a:ext uri="{FF2B5EF4-FFF2-40B4-BE49-F238E27FC236}">
                    <a16:creationId xmlns:a16="http://schemas.microsoft.com/office/drawing/2014/main" id="{C6943CCC-ADA3-4851-B600-8055CBDD28E7}"/>
                  </a:ext>
                </a:extLst>
              </p:cNvPr>
              <p:cNvGrpSpPr/>
              <p:nvPr/>
            </p:nvGrpSpPr>
            <p:grpSpPr>
              <a:xfrm>
                <a:off x="1999388" y="5204905"/>
                <a:ext cx="499278" cy="403334"/>
                <a:chOff x="881063" y="5157788"/>
                <a:chExt cx="850900" cy="687388"/>
              </a:xfrm>
            </p:grpSpPr>
            <p:sp>
              <p:nvSpPr>
                <p:cNvPr id="28" name="Freeform 5">
                  <a:extLst>
                    <a:ext uri="{FF2B5EF4-FFF2-40B4-BE49-F238E27FC236}">
                      <a16:creationId xmlns:a16="http://schemas.microsoft.com/office/drawing/2014/main" id="{7ED79406-4FCC-4BC8-9D9D-8FD7CA4EA119}"/>
                    </a:ext>
                  </a:extLst>
                </p:cNvPr>
                <p:cNvSpPr>
                  <a:spLocks/>
                </p:cNvSpPr>
                <p:nvPr/>
              </p:nvSpPr>
              <p:spPr bwMode="auto">
                <a:xfrm>
                  <a:off x="881063" y="5157788"/>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29" name="Line 6">
                  <a:extLst>
                    <a:ext uri="{FF2B5EF4-FFF2-40B4-BE49-F238E27FC236}">
                      <a16:creationId xmlns:a16="http://schemas.microsoft.com/office/drawing/2014/main" id="{3D424E3F-5CC1-41DF-B25E-98BCBD77F9E6}"/>
                    </a:ext>
                  </a:extLst>
                </p:cNvPr>
                <p:cNvSpPr>
                  <a:spLocks noChangeShapeType="1"/>
                </p:cNvSpPr>
                <p:nvPr/>
              </p:nvSpPr>
              <p:spPr bwMode="auto">
                <a:xfrm>
                  <a:off x="881063" y="5329238"/>
                  <a:ext cx="85090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0" name="Oval 7">
                  <a:extLst>
                    <a:ext uri="{FF2B5EF4-FFF2-40B4-BE49-F238E27FC236}">
                      <a16:creationId xmlns:a16="http://schemas.microsoft.com/office/drawing/2014/main" id="{5A61C986-ED09-44C1-A335-87EE990603BE}"/>
                    </a:ext>
                  </a:extLst>
                </p:cNvPr>
                <p:cNvSpPr>
                  <a:spLocks noChangeArrowheads="1"/>
                </p:cNvSpPr>
                <p:nvPr/>
              </p:nvSpPr>
              <p:spPr bwMode="auto">
                <a:xfrm>
                  <a:off x="1430338" y="5224463"/>
                  <a:ext cx="41275"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1" name="Oval 8">
                  <a:extLst>
                    <a:ext uri="{FF2B5EF4-FFF2-40B4-BE49-F238E27FC236}">
                      <a16:creationId xmlns:a16="http://schemas.microsoft.com/office/drawing/2014/main" id="{FC12A49B-7DE4-4E23-A982-D00ECAA2D89D}"/>
                    </a:ext>
                  </a:extLst>
                </p:cNvPr>
                <p:cNvSpPr>
                  <a:spLocks noChangeArrowheads="1"/>
                </p:cNvSpPr>
                <p:nvPr/>
              </p:nvSpPr>
              <p:spPr bwMode="auto">
                <a:xfrm>
                  <a:off x="1522413" y="5224463"/>
                  <a:ext cx="42863"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2" name="Oval 9">
                  <a:extLst>
                    <a:ext uri="{FF2B5EF4-FFF2-40B4-BE49-F238E27FC236}">
                      <a16:creationId xmlns:a16="http://schemas.microsoft.com/office/drawing/2014/main" id="{2F50D459-8424-49C5-A73F-9CD4A4F9D4D4}"/>
                    </a:ext>
                  </a:extLst>
                </p:cNvPr>
                <p:cNvSpPr>
                  <a:spLocks noChangeArrowheads="1"/>
                </p:cNvSpPr>
                <p:nvPr/>
              </p:nvSpPr>
              <p:spPr bwMode="auto">
                <a:xfrm>
                  <a:off x="1619250" y="5224463"/>
                  <a:ext cx="39688"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3" name="Line 10">
                  <a:extLst>
                    <a:ext uri="{FF2B5EF4-FFF2-40B4-BE49-F238E27FC236}">
                      <a16:creationId xmlns:a16="http://schemas.microsoft.com/office/drawing/2014/main" id="{77738844-40DB-4963-9882-F9E889806460}"/>
                    </a:ext>
                  </a:extLst>
                </p:cNvPr>
                <p:cNvSpPr>
                  <a:spLocks noChangeShapeType="1"/>
                </p:cNvSpPr>
                <p:nvPr/>
              </p:nvSpPr>
              <p:spPr bwMode="auto">
                <a:xfrm>
                  <a:off x="1030288" y="5641975"/>
                  <a:ext cx="5016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4" name="Line 11">
                  <a:extLst>
                    <a:ext uri="{FF2B5EF4-FFF2-40B4-BE49-F238E27FC236}">
                      <a16:creationId xmlns:a16="http://schemas.microsoft.com/office/drawing/2014/main" id="{0CC20D6F-735C-43AF-B494-0A79D88E795A}"/>
                    </a:ext>
                  </a:extLst>
                </p:cNvPr>
                <p:cNvSpPr>
                  <a:spLocks noChangeShapeType="1"/>
                </p:cNvSpPr>
                <p:nvPr/>
              </p:nvSpPr>
              <p:spPr bwMode="auto">
                <a:xfrm>
                  <a:off x="1030288" y="5522913"/>
                  <a:ext cx="3111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grpSp>
          <p:nvGrpSpPr>
            <p:cNvPr id="89" name="Group 88">
              <a:extLst>
                <a:ext uri="{FF2B5EF4-FFF2-40B4-BE49-F238E27FC236}">
                  <a16:creationId xmlns:a16="http://schemas.microsoft.com/office/drawing/2014/main" id="{44CCDE01-2A13-49C5-BBF5-936475AC6770}"/>
                </a:ext>
              </a:extLst>
            </p:cNvPr>
            <p:cNvGrpSpPr/>
            <p:nvPr/>
          </p:nvGrpSpPr>
          <p:grpSpPr>
            <a:xfrm>
              <a:off x="3841547" y="5130521"/>
              <a:ext cx="822960" cy="1223390"/>
              <a:chOff x="3291515" y="4594662"/>
              <a:chExt cx="822960" cy="1223390"/>
            </a:xfrm>
          </p:grpSpPr>
          <p:sp>
            <p:nvSpPr>
              <p:cNvPr id="37" name="Rectangle: Rounded Corners 36">
                <a:extLst>
                  <a:ext uri="{FF2B5EF4-FFF2-40B4-BE49-F238E27FC236}">
                    <a16:creationId xmlns:a16="http://schemas.microsoft.com/office/drawing/2014/main" id="{34E60B48-A785-45E9-B14F-CD74991012D2}"/>
                  </a:ext>
                </a:extLst>
              </p:cNvPr>
              <p:cNvSpPr/>
              <p:nvPr/>
            </p:nvSpPr>
            <p:spPr bwMode="auto">
              <a:xfrm>
                <a:off x="3291515"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35" name="Graphic 34">
                <a:extLst>
                  <a:ext uri="{FF2B5EF4-FFF2-40B4-BE49-F238E27FC236}">
                    <a16:creationId xmlns:a16="http://schemas.microsoft.com/office/drawing/2014/main" id="{4DDE7B9A-0F93-4E00-B640-188FB3D54E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053" y="5171630"/>
                <a:ext cx="469885" cy="469885"/>
              </a:xfrm>
              <a:prstGeom prst="rect">
                <a:avLst/>
              </a:prstGeom>
            </p:spPr>
          </p:pic>
          <p:sp>
            <p:nvSpPr>
              <p:cNvPr id="36" name="Title 1">
                <a:extLst>
                  <a:ext uri="{FF2B5EF4-FFF2-40B4-BE49-F238E27FC236}">
                    <a16:creationId xmlns:a16="http://schemas.microsoft.com/office/drawing/2014/main" id="{88ACB29F-5FEA-4CD4-8D35-E67D1305721A}"/>
                  </a:ext>
                </a:extLst>
              </p:cNvPr>
              <p:cNvSpPr txBox="1">
                <a:spLocks/>
              </p:cNvSpPr>
              <p:nvPr/>
            </p:nvSpPr>
            <p:spPr>
              <a:xfrm>
                <a:off x="3344205" y="4594662"/>
                <a:ext cx="717581" cy="35332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Traffic manager</a:t>
                </a:r>
              </a:p>
            </p:txBody>
          </p:sp>
        </p:grpSp>
        <p:grpSp>
          <p:nvGrpSpPr>
            <p:cNvPr id="52" name="Group 51">
              <a:extLst>
                <a:ext uri="{FF2B5EF4-FFF2-40B4-BE49-F238E27FC236}">
                  <a16:creationId xmlns:a16="http://schemas.microsoft.com/office/drawing/2014/main" id="{C8977F2B-E155-44C1-B95A-805DC32BE5CA}"/>
                </a:ext>
              </a:extLst>
            </p:cNvPr>
            <p:cNvGrpSpPr/>
            <p:nvPr/>
          </p:nvGrpSpPr>
          <p:grpSpPr>
            <a:xfrm>
              <a:off x="5377321" y="3215714"/>
              <a:ext cx="1101048" cy="1400607"/>
              <a:chOff x="5177008" y="3610790"/>
              <a:chExt cx="1101048" cy="1400607"/>
            </a:xfrm>
          </p:grpSpPr>
          <p:sp>
            <p:nvSpPr>
              <p:cNvPr id="47" name="Title 1">
                <a:extLst>
                  <a:ext uri="{FF2B5EF4-FFF2-40B4-BE49-F238E27FC236}">
                    <a16:creationId xmlns:a16="http://schemas.microsoft.com/office/drawing/2014/main" id="{F0AF9873-113F-4658-9C49-7AE96F97509F}"/>
                  </a:ext>
                </a:extLst>
              </p:cNvPr>
              <p:cNvSpPr txBox="1">
                <a:spLocks/>
              </p:cNvSpPr>
              <p:nvPr/>
            </p:nvSpPr>
            <p:spPr>
              <a:xfrm>
                <a:off x="5177008" y="3610790"/>
                <a:ext cx="1101048" cy="52998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644">
                  <a:defRPr/>
                </a:pPr>
                <a:r>
                  <a:rPr lang="en-US" sz="750"/>
                  <a:t>Geo-replicated container registry</a:t>
                </a:r>
              </a:p>
            </p:txBody>
          </p:sp>
          <p:sp>
            <p:nvSpPr>
              <p:cNvPr id="49" name="Rectangle: Rounded Corners 48">
                <a:extLst>
                  <a:ext uri="{FF2B5EF4-FFF2-40B4-BE49-F238E27FC236}">
                    <a16:creationId xmlns:a16="http://schemas.microsoft.com/office/drawing/2014/main" id="{99D7EB9C-EDF7-4C55-B48A-329F0C415486}"/>
                  </a:ext>
                </a:extLst>
              </p:cNvPr>
              <p:cNvSpPr/>
              <p:nvPr/>
            </p:nvSpPr>
            <p:spPr bwMode="auto">
              <a:xfrm>
                <a:off x="5316052" y="418843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51" name="Product_ECDC" title="Icon of a box">
                <a:extLst>
                  <a:ext uri="{FF2B5EF4-FFF2-40B4-BE49-F238E27FC236}">
                    <a16:creationId xmlns:a16="http://schemas.microsoft.com/office/drawing/2014/main" id="{2EA5FB75-7717-47B1-86F7-179787F230C7}"/>
                  </a:ext>
                </a:extLst>
              </p:cNvPr>
              <p:cNvSpPr>
                <a:spLocks noChangeAspect="1" noEditPoints="1"/>
              </p:cNvSpPr>
              <p:nvPr/>
            </p:nvSpPr>
            <p:spPr bwMode="auto">
              <a:xfrm>
                <a:off x="5515649" y="4361542"/>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102" name="Group 101">
              <a:extLst>
                <a:ext uri="{FF2B5EF4-FFF2-40B4-BE49-F238E27FC236}">
                  <a16:creationId xmlns:a16="http://schemas.microsoft.com/office/drawing/2014/main" id="{26086B82-E42C-4E1B-B462-26C11DB97010}"/>
                </a:ext>
              </a:extLst>
            </p:cNvPr>
            <p:cNvGrpSpPr/>
            <p:nvPr/>
          </p:nvGrpSpPr>
          <p:grpSpPr>
            <a:xfrm>
              <a:off x="5334691" y="4951364"/>
              <a:ext cx="1371737" cy="1582191"/>
              <a:chOff x="4361749" y="4958450"/>
              <a:chExt cx="1371737" cy="1582191"/>
            </a:xfrm>
          </p:grpSpPr>
          <p:sp>
            <p:nvSpPr>
              <p:cNvPr id="54" name="Title 1">
                <a:extLst>
                  <a:ext uri="{FF2B5EF4-FFF2-40B4-BE49-F238E27FC236}">
                    <a16:creationId xmlns:a16="http://schemas.microsoft.com/office/drawing/2014/main" id="{3F9F9117-8E09-4C7A-924F-D6A3E8343B6D}"/>
                  </a:ext>
                </a:extLst>
              </p:cNvPr>
              <p:cNvSpPr txBox="1">
                <a:spLocks/>
              </p:cNvSpPr>
              <p:nvPr/>
            </p:nvSpPr>
            <p:spPr>
              <a:xfrm>
                <a:off x="4594083" y="4958450"/>
                <a:ext cx="717580" cy="35332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AKS clusters</a:t>
                </a:r>
              </a:p>
            </p:txBody>
          </p:sp>
          <p:sp>
            <p:nvSpPr>
              <p:cNvPr id="55" name="Rectangle: Rounded Corners 54">
                <a:extLst>
                  <a:ext uri="{FF2B5EF4-FFF2-40B4-BE49-F238E27FC236}">
                    <a16:creationId xmlns:a16="http://schemas.microsoft.com/office/drawing/2014/main" id="{497AC9E7-D405-417E-98DE-9832BAB26C5B}"/>
                  </a:ext>
                </a:extLst>
              </p:cNvPr>
              <p:cNvSpPr/>
              <p:nvPr/>
            </p:nvSpPr>
            <p:spPr bwMode="auto">
              <a:xfrm>
                <a:off x="4361749" y="5358393"/>
                <a:ext cx="1182248" cy="118224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56" name="Group 55">
                <a:extLst>
                  <a:ext uri="{FF2B5EF4-FFF2-40B4-BE49-F238E27FC236}">
                    <a16:creationId xmlns:a16="http://schemas.microsoft.com/office/drawing/2014/main" id="{B206484C-1C31-4A49-9B94-E543DEB17E03}"/>
                  </a:ext>
                </a:extLst>
              </p:cNvPr>
              <p:cNvGrpSpPr/>
              <p:nvPr/>
            </p:nvGrpSpPr>
            <p:grpSpPr>
              <a:xfrm>
                <a:off x="4519246" y="5539861"/>
                <a:ext cx="867255" cy="819341"/>
                <a:chOff x="3172902" y="4132385"/>
                <a:chExt cx="355417" cy="335781"/>
              </a:xfrm>
            </p:grpSpPr>
            <p:grpSp>
              <p:nvGrpSpPr>
                <p:cNvPr id="57" name="Group 56">
                  <a:extLst>
                    <a:ext uri="{FF2B5EF4-FFF2-40B4-BE49-F238E27FC236}">
                      <a16:creationId xmlns:a16="http://schemas.microsoft.com/office/drawing/2014/main" id="{8FB7C2B3-4F62-4577-95AE-3BA274A5AB12}"/>
                    </a:ext>
                  </a:extLst>
                </p:cNvPr>
                <p:cNvGrpSpPr/>
                <p:nvPr/>
              </p:nvGrpSpPr>
              <p:grpSpPr>
                <a:xfrm>
                  <a:off x="3234030" y="4132385"/>
                  <a:ext cx="233160" cy="110531"/>
                  <a:chOff x="3234867" y="4132385"/>
                  <a:chExt cx="233160" cy="110531"/>
                </a:xfrm>
              </p:grpSpPr>
              <p:sp>
                <p:nvSpPr>
                  <p:cNvPr id="65" name="Freeform: Shape 64">
                    <a:extLst>
                      <a:ext uri="{FF2B5EF4-FFF2-40B4-BE49-F238E27FC236}">
                        <a16:creationId xmlns:a16="http://schemas.microsoft.com/office/drawing/2014/main" id="{3ED9B5BD-9167-45A1-B0A7-27F84A5C2C2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66" name="Freeform: Shape 65">
                    <a:extLst>
                      <a:ext uri="{FF2B5EF4-FFF2-40B4-BE49-F238E27FC236}">
                        <a16:creationId xmlns:a16="http://schemas.microsoft.com/office/drawing/2014/main" id="{538FF3AF-E8F8-455C-9E54-CC17E8F54EA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58" name="Group 57">
                  <a:extLst>
                    <a:ext uri="{FF2B5EF4-FFF2-40B4-BE49-F238E27FC236}">
                      <a16:creationId xmlns:a16="http://schemas.microsoft.com/office/drawing/2014/main" id="{8DCA86CC-FAAA-463B-8CEC-C68E2639F068}"/>
                    </a:ext>
                  </a:extLst>
                </p:cNvPr>
                <p:cNvGrpSpPr/>
                <p:nvPr/>
              </p:nvGrpSpPr>
              <p:grpSpPr>
                <a:xfrm>
                  <a:off x="3172902" y="4245010"/>
                  <a:ext cx="355417" cy="110531"/>
                  <a:chOff x="3172902" y="4244590"/>
                  <a:chExt cx="355417" cy="110531"/>
                </a:xfrm>
              </p:grpSpPr>
              <p:sp>
                <p:nvSpPr>
                  <p:cNvPr id="62" name="Freeform: Shape 61">
                    <a:extLst>
                      <a:ext uri="{FF2B5EF4-FFF2-40B4-BE49-F238E27FC236}">
                        <a16:creationId xmlns:a16="http://schemas.microsoft.com/office/drawing/2014/main" id="{D91EB23D-FBAC-48DD-A783-C93FAFCC040F}"/>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63" name="Freeform: Shape 62">
                    <a:extLst>
                      <a:ext uri="{FF2B5EF4-FFF2-40B4-BE49-F238E27FC236}">
                        <a16:creationId xmlns:a16="http://schemas.microsoft.com/office/drawing/2014/main" id="{D8544B93-DC9E-4CE3-B0DD-1FC2A7BDE49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64" name="Freeform: Shape 63">
                    <a:extLst>
                      <a:ext uri="{FF2B5EF4-FFF2-40B4-BE49-F238E27FC236}">
                        <a16:creationId xmlns:a16="http://schemas.microsoft.com/office/drawing/2014/main" id="{A0E851A3-B499-4F5E-BDDF-1002F88FC72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59" name="Group 58">
                  <a:extLst>
                    <a:ext uri="{FF2B5EF4-FFF2-40B4-BE49-F238E27FC236}">
                      <a16:creationId xmlns:a16="http://schemas.microsoft.com/office/drawing/2014/main" id="{C1A4C88C-A3B3-4BEA-AB79-097E7715BB10}"/>
                    </a:ext>
                  </a:extLst>
                </p:cNvPr>
                <p:cNvGrpSpPr/>
                <p:nvPr/>
              </p:nvGrpSpPr>
              <p:grpSpPr>
                <a:xfrm>
                  <a:off x="3234030" y="4357635"/>
                  <a:ext cx="233160" cy="110531"/>
                  <a:chOff x="3234867" y="4132385"/>
                  <a:chExt cx="233160" cy="110531"/>
                </a:xfrm>
              </p:grpSpPr>
              <p:sp>
                <p:nvSpPr>
                  <p:cNvPr id="60" name="Freeform: Shape 59">
                    <a:extLst>
                      <a:ext uri="{FF2B5EF4-FFF2-40B4-BE49-F238E27FC236}">
                        <a16:creationId xmlns:a16="http://schemas.microsoft.com/office/drawing/2014/main" id="{E6086F44-0DAA-4F91-9A22-232DC99A88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61" name="Freeform: Shape 60">
                    <a:extLst>
                      <a:ext uri="{FF2B5EF4-FFF2-40B4-BE49-F238E27FC236}">
                        <a16:creationId xmlns:a16="http://schemas.microsoft.com/office/drawing/2014/main" id="{B7113064-A940-4735-951A-743499AEDB6E}"/>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69" name="Group 68">
                <a:extLst>
                  <a:ext uri="{FF2B5EF4-FFF2-40B4-BE49-F238E27FC236}">
                    <a16:creationId xmlns:a16="http://schemas.microsoft.com/office/drawing/2014/main" id="{C1377C3A-FCD4-4350-BD4C-DD6BC2E2D0EB}"/>
                  </a:ext>
                </a:extLst>
              </p:cNvPr>
              <p:cNvGrpSpPr/>
              <p:nvPr/>
            </p:nvGrpSpPr>
            <p:grpSpPr>
              <a:xfrm>
                <a:off x="5359017" y="5170674"/>
                <a:ext cx="374469" cy="374469"/>
                <a:chOff x="6816634" y="3684270"/>
                <a:chExt cx="374469" cy="374469"/>
              </a:xfrm>
            </p:grpSpPr>
            <p:sp>
              <p:nvSpPr>
                <p:cNvPr id="68" name="Oval 67">
                  <a:extLst>
                    <a:ext uri="{FF2B5EF4-FFF2-40B4-BE49-F238E27FC236}">
                      <a16:creationId xmlns:a16="http://schemas.microsoft.com/office/drawing/2014/main" id="{23DBE041-4C73-4325-A89A-40176A1B1637}"/>
                    </a:ext>
                  </a:extLst>
                </p:cNvPr>
                <p:cNvSpPr/>
                <p:nvPr/>
              </p:nvSpPr>
              <p:spPr bwMode="auto">
                <a:xfrm>
                  <a:off x="6816634" y="3684270"/>
                  <a:ext cx="374469" cy="3744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6072FF81-0407-49D8-8DAA-DAF417DB74B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09729" y="3777365"/>
                  <a:ext cx="188278" cy="188278"/>
                </a:xfrm>
                <a:prstGeom prst="rect">
                  <a:avLst/>
                </a:prstGeom>
              </p:spPr>
            </p:pic>
          </p:grpSp>
        </p:grpSp>
        <p:cxnSp>
          <p:nvCxnSpPr>
            <p:cNvPr id="90" name="Straight Arrow Connector 89">
              <a:extLst>
                <a:ext uri="{FF2B5EF4-FFF2-40B4-BE49-F238E27FC236}">
                  <a16:creationId xmlns:a16="http://schemas.microsoft.com/office/drawing/2014/main" id="{BCAEF228-573D-47C9-AA12-64C505814606}"/>
                </a:ext>
              </a:extLst>
            </p:cNvPr>
            <p:cNvCxnSpPr>
              <a:cxnSpLocks/>
            </p:cNvCxnSpPr>
            <p:nvPr/>
          </p:nvCxnSpPr>
          <p:spPr>
            <a:xfrm>
              <a:off x="3172522" y="5942431"/>
              <a:ext cx="66902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08C7FE2-5F16-40CE-B8AF-CDBD8D9BBE62}"/>
                </a:ext>
              </a:extLst>
            </p:cNvPr>
            <p:cNvCxnSpPr>
              <a:cxnSpLocks/>
            </p:cNvCxnSpPr>
            <p:nvPr/>
          </p:nvCxnSpPr>
          <p:spPr>
            <a:xfrm>
              <a:off x="4664507" y="5942431"/>
              <a:ext cx="67018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B27F964-7932-4D73-B42D-2C199CA60E31}"/>
                </a:ext>
              </a:extLst>
            </p:cNvPr>
            <p:cNvCxnSpPr>
              <a:cxnSpLocks/>
            </p:cNvCxnSpPr>
            <p:nvPr/>
          </p:nvCxnSpPr>
          <p:spPr>
            <a:xfrm flipH="1">
              <a:off x="5925816" y="4616321"/>
              <a:ext cx="2029" cy="53447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59CF2E4-F93D-4934-9907-10262212E040}"/>
                </a:ext>
              </a:extLst>
            </p:cNvPr>
            <p:cNvCxnSpPr>
              <a:cxnSpLocks/>
            </p:cNvCxnSpPr>
            <p:nvPr/>
          </p:nvCxnSpPr>
          <p:spPr>
            <a:xfrm>
              <a:off x="6516939" y="5942431"/>
              <a:ext cx="6710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BFDE65E6-9ED6-4ACD-B69E-C27CE0238DA6}"/>
                </a:ext>
              </a:extLst>
            </p:cNvPr>
            <p:cNvGrpSpPr/>
            <p:nvPr/>
          </p:nvGrpSpPr>
          <p:grpSpPr>
            <a:xfrm>
              <a:off x="7217624" y="3569036"/>
              <a:ext cx="2426234" cy="2968600"/>
              <a:chOff x="7859940" y="3572033"/>
              <a:chExt cx="2426234" cy="2968600"/>
            </a:xfrm>
          </p:grpSpPr>
          <p:sp>
            <p:nvSpPr>
              <p:cNvPr id="82" name="Rectangle: Rounded Corners 81">
                <a:extLst>
                  <a:ext uri="{FF2B5EF4-FFF2-40B4-BE49-F238E27FC236}">
                    <a16:creationId xmlns:a16="http://schemas.microsoft.com/office/drawing/2014/main" id="{1230C801-DC1E-41F1-B83B-018B3C2435E8}"/>
                  </a:ext>
                </a:extLst>
              </p:cNvPr>
              <p:cNvSpPr/>
              <p:nvPr/>
            </p:nvSpPr>
            <p:spPr bwMode="auto">
              <a:xfrm>
                <a:off x="7859940" y="3800446"/>
                <a:ext cx="2426234" cy="2740187"/>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83" name="Title 1">
                <a:extLst>
                  <a:ext uri="{FF2B5EF4-FFF2-40B4-BE49-F238E27FC236}">
                    <a16:creationId xmlns:a16="http://schemas.microsoft.com/office/drawing/2014/main" id="{C06D00DA-F78C-4270-99E6-F374F9F299BD}"/>
                  </a:ext>
                </a:extLst>
              </p:cNvPr>
              <p:cNvSpPr txBox="1">
                <a:spLocks/>
              </p:cNvSpPr>
              <p:nvPr/>
            </p:nvSpPr>
            <p:spPr>
              <a:xfrm>
                <a:off x="7859940" y="3572033"/>
                <a:ext cx="1989769" cy="17666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Azure Container Instances</a:t>
                </a:r>
              </a:p>
            </p:txBody>
          </p:sp>
          <p:grpSp>
            <p:nvGrpSpPr>
              <p:cNvPr id="179" name="Group 178">
                <a:extLst>
                  <a:ext uri="{FF2B5EF4-FFF2-40B4-BE49-F238E27FC236}">
                    <a16:creationId xmlns:a16="http://schemas.microsoft.com/office/drawing/2014/main" id="{3885C9E1-8BCE-427F-8252-3D718E20DB78}"/>
                  </a:ext>
                </a:extLst>
              </p:cNvPr>
              <p:cNvGrpSpPr/>
              <p:nvPr/>
            </p:nvGrpSpPr>
            <p:grpSpPr>
              <a:xfrm>
                <a:off x="8038520" y="3924790"/>
                <a:ext cx="2069075" cy="2453268"/>
                <a:chOff x="8038520" y="3905919"/>
                <a:chExt cx="2069075" cy="2453268"/>
              </a:xfrm>
            </p:grpSpPr>
            <p:grpSp>
              <p:nvGrpSpPr>
                <p:cNvPr id="148" name="Group 147">
                  <a:extLst>
                    <a:ext uri="{FF2B5EF4-FFF2-40B4-BE49-F238E27FC236}">
                      <a16:creationId xmlns:a16="http://schemas.microsoft.com/office/drawing/2014/main" id="{7A677B19-5229-4AB3-A08C-548F3D9C5E19}"/>
                    </a:ext>
                  </a:extLst>
                </p:cNvPr>
                <p:cNvGrpSpPr/>
                <p:nvPr/>
              </p:nvGrpSpPr>
              <p:grpSpPr>
                <a:xfrm>
                  <a:off x="8038520" y="5620989"/>
                  <a:ext cx="2069075" cy="738198"/>
                  <a:chOff x="8035885" y="5620989"/>
                  <a:chExt cx="2069075" cy="738198"/>
                </a:xfrm>
              </p:grpSpPr>
              <p:grpSp>
                <p:nvGrpSpPr>
                  <p:cNvPr id="134" name="Group 133">
                    <a:extLst>
                      <a:ext uri="{FF2B5EF4-FFF2-40B4-BE49-F238E27FC236}">
                        <a16:creationId xmlns:a16="http://schemas.microsoft.com/office/drawing/2014/main" id="{A0EAA4CA-B172-491B-8DE2-D12034A298B6}"/>
                      </a:ext>
                    </a:extLst>
                  </p:cNvPr>
                  <p:cNvGrpSpPr/>
                  <p:nvPr/>
                </p:nvGrpSpPr>
                <p:grpSpPr>
                  <a:xfrm>
                    <a:off x="8035885" y="5620989"/>
                    <a:ext cx="968156" cy="738198"/>
                    <a:chOff x="8258907" y="4357300"/>
                    <a:chExt cx="968156" cy="738198"/>
                  </a:xfrm>
                </p:grpSpPr>
                <p:sp>
                  <p:nvSpPr>
                    <p:cNvPr id="135" name="Rectangle: Rounded Corners 134">
                      <a:extLst>
                        <a:ext uri="{FF2B5EF4-FFF2-40B4-BE49-F238E27FC236}">
                          <a16:creationId xmlns:a16="http://schemas.microsoft.com/office/drawing/2014/main" id="{D52E412F-0214-45D6-AA71-DA316E35E733}"/>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36" name="Title 1">
                      <a:extLst>
                        <a:ext uri="{FF2B5EF4-FFF2-40B4-BE49-F238E27FC236}">
                          <a16:creationId xmlns:a16="http://schemas.microsoft.com/office/drawing/2014/main" id="{7A045E86-D51D-4CE3-A5A0-305B646B80EC}"/>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37" name="Group 136">
                      <a:extLst>
                        <a:ext uri="{FF2B5EF4-FFF2-40B4-BE49-F238E27FC236}">
                          <a16:creationId xmlns:a16="http://schemas.microsoft.com/office/drawing/2014/main" id="{09DCA4C3-5BCC-4FA1-B59F-0965E60980AC}"/>
                        </a:ext>
                      </a:extLst>
                    </p:cNvPr>
                    <p:cNvGrpSpPr/>
                    <p:nvPr/>
                  </p:nvGrpSpPr>
                  <p:grpSpPr>
                    <a:xfrm>
                      <a:off x="8405976" y="4721887"/>
                      <a:ext cx="674041" cy="200441"/>
                      <a:chOff x="8773830" y="4106307"/>
                      <a:chExt cx="757312" cy="225205"/>
                    </a:xfrm>
                  </p:grpSpPr>
                  <p:sp>
                    <p:nvSpPr>
                      <p:cNvPr id="138" name="Freeform: Shape 137">
                        <a:extLst>
                          <a:ext uri="{FF2B5EF4-FFF2-40B4-BE49-F238E27FC236}">
                            <a16:creationId xmlns:a16="http://schemas.microsoft.com/office/drawing/2014/main" id="{75E7D82B-30A2-4EAA-B60F-BAC467CFB541}"/>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39" name="Freeform: Shape 138">
                        <a:extLst>
                          <a:ext uri="{FF2B5EF4-FFF2-40B4-BE49-F238E27FC236}">
                            <a16:creationId xmlns:a16="http://schemas.microsoft.com/office/drawing/2014/main" id="{34E662FD-B4CC-4B61-ADA9-E90DD77745DB}"/>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0" name="Freeform: Shape 139">
                        <a:extLst>
                          <a:ext uri="{FF2B5EF4-FFF2-40B4-BE49-F238E27FC236}">
                            <a16:creationId xmlns:a16="http://schemas.microsoft.com/office/drawing/2014/main" id="{EA2EC585-AF77-4D53-88CB-CD795453DA9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41" name="Group 140">
                    <a:extLst>
                      <a:ext uri="{FF2B5EF4-FFF2-40B4-BE49-F238E27FC236}">
                        <a16:creationId xmlns:a16="http://schemas.microsoft.com/office/drawing/2014/main" id="{A5826348-146B-4E33-BC9A-5B50C7E0454F}"/>
                      </a:ext>
                    </a:extLst>
                  </p:cNvPr>
                  <p:cNvGrpSpPr/>
                  <p:nvPr/>
                </p:nvGrpSpPr>
                <p:grpSpPr>
                  <a:xfrm>
                    <a:off x="9136804" y="5620989"/>
                    <a:ext cx="968156" cy="738198"/>
                    <a:chOff x="8258907" y="4357300"/>
                    <a:chExt cx="968156" cy="738198"/>
                  </a:xfrm>
                </p:grpSpPr>
                <p:sp>
                  <p:nvSpPr>
                    <p:cNvPr id="142" name="Rectangle: Rounded Corners 141">
                      <a:extLst>
                        <a:ext uri="{FF2B5EF4-FFF2-40B4-BE49-F238E27FC236}">
                          <a16:creationId xmlns:a16="http://schemas.microsoft.com/office/drawing/2014/main" id="{F8540A9F-E664-460E-8D9C-D30A26FFB789}"/>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43" name="Title 1">
                      <a:extLst>
                        <a:ext uri="{FF2B5EF4-FFF2-40B4-BE49-F238E27FC236}">
                          <a16:creationId xmlns:a16="http://schemas.microsoft.com/office/drawing/2014/main" id="{6E1CA659-A031-4F48-807D-AE7F900FA524}"/>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44" name="Group 143">
                      <a:extLst>
                        <a:ext uri="{FF2B5EF4-FFF2-40B4-BE49-F238E27FC236}">
                          <a16:creationId xmlns:a16="http://schemas.microsoft.com/office/drawing/2014/main" id="{6FFCF01A-FC51-4345-B5C3-93EB6C14FCC1}"/>
                        </a:ext>
                      </a:extLst>
                    </p:cNvPr>
                    <p:cNvGrpSpPr/>
                    <p:nvPr/>
                  </p:nvGrpSpPr>
                  <p:grpSpPr>
                    <a:xfrm>
                      <a:off x="8405976" y="4721887"/>
                      <a:ext cx="674041" cy="200441"/>
                      <a:chOff x="8773830" y="4106307"/>
                      <a:chExt cx="757312" cy="225205"/>
                    </a:xfrm>
                  </p:grpSpPr>
                  <p:sp>
                    <p:nvSpPr>
                      <p:cNvPr id="145" name="Freeform: Shape 144">
                        <a:extLst>
                          <a:ext uri="{FF2B5EF4-FFF2-40B4-BE49-F238E27FC236}">
                            <a16:creationId xmlns:a16="http://schemas.microsoft.com/office/drawing/2014/main" id="{40A3B6C5-0113-4D05-A9C5-AD6000569A32}"/>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6" name="Freeform: Shape 145">
                        <a:extLst>
                          <a:ext uri="{FF2B5EF4-FFF2-40B4-BE49-F238E27FC236}">
                            <a16:creationId xmlns:a16="http://schemas.microsoft.com/office/drawing/2014/main" id="{50FF2448-6758-45DF-9E91-8E998F55CB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7" name="Freeform: Shape 146">
                        <a:extLst>
                          <a:ext uri="{FF2B5EF4-FFF2-40B4-BE49-F238E27FC236}">
                            <a16:creationId xmlns:a16="http://schemas.microsoft.com/office/drawing/2014/main" id="{A7F18EF7-8118-4329-A962-EF0B5E7C29F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nvGrpSpPr>
                <p:cNvPr id="149" name="Group 148">
                  <a:extLst>
                    <a:ext uri="{FF2B5EF4-FFF2-40B4-BE49-F238E27FC236}">
                      <a16:creationId xmlns:a16="http://schemas.microsoft.com/office/drawing/2014/main" id="{A700122E-DBF4-4102-A5A2-21A61B8A3A4F}"/>
                    </a:ext>
                  </a:extLst>
                </p:cNvPr>
                <p:cNvGrpSpPr/>
                <p:nvPr/>
              </p:nvGrpSpPr>
              <p:grpSpPr>
                <a:xfrm>
                  <a:off x="8038520" y="4763454"/>
                  <a:ext cx="2069075" cy="738198"/>
                  <a:chOff x="8035885" y="5620989"/>
                  <a:chExt cx="2069075" cy="738198"/>
                </a:xfrm>
              </p:grpSpPr>
              <p:grpSp>
                <p:nvGrpSpPr>
                  <p:cNvPr id="150" name="Group 149">
                    <a:extLst>
                      <a:ext uri="{FF2B5EF4-FFF2-40B4-BE49-F238E27FC236}">
                        <a16:creationId xmlns:a16="http://schemas.microsoft.com/office/drawing/2014/main" id="{DB0D886C-EE9F-49A4-AF6B-5256B7C917D3}"/>
                      </a:ext>
                    </a:extLst>
                  </p:cNvPr>
                  <p:cNvGrpSpPr/>
                  <p:nvPr/>
                </p:nvGrpSpPr>
                <p:grpSpPr>
                  <a:xfrm>
                    <a:off x="8035885" y="5620989"/>
                    <a:ext cx="968156" cy="738198"/>
                    <a:chOff x="8258907" y="4357300"/>
                    <a:chExt cx="968156" cy="738198"/>
                  </a:xfrm>
                </p:grpSpPr>
                <p:sp>
                  <p:nvSpPr>
                    <p:cNvPr id="158" name="Rectangle: Rounded Corners 157">
                      <a:extLst>
                        <a:ext uri="{FF2B5EF4-FFF2-40B4-BE49-F238E27FC236}">
                          <a16:creationId xmlns:a16="http://schemas.microsoft.com/office/drawing/2014/main" id="{7631971E-4E13-497D-8763-E83AF7906AB2}"/>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9" name="Title 1">
                      <a:extLst>
                        <a:ext uri="{FF2B5EF4-FFF2-40B4-BE49-F238E27FC236}">
                          <a16:creationId xmlns:a16="http://schemas.microsoft.com/office/drawing/2014/main" id="{259141E1-A22E-4069-9E87-51A5FF6AF6BF}"/>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60" name="Group 159">
                      <a:extLst>
                        <a:ext uri="{FF2B5EF4-FFF2-40B4-BE49-F238E27FC236}">
                          <a16:creationId xmlns:a16="http://schemas.microsoft.com/office/drawing/2014/main" id="{9070DE98-3B77-42DD-B99C-667D6A15F7EA}"/>
                        </a:ext>
                      </a:extLst>
                    </p:cNvPr>
                    <p:cNvGrpSpPr/>
                    <p:nvPr/>
                  </p:nvGrpSpPr>
                  <p:grpSpPr>
                    <a:xfrm>
                      <a:off x="8405976" y="4721887"/>
                      <a:ext cx="674041" cy="200441"/>
                      <a:chOff x="8773830" y="4106307"/>
                      <a:chExt cx="757312" cy="225205"/>
                    </a:xfrm>
                  </p:grpSpPr>
                  <p:sp>
                    <p:nvSpPr>
                      <p:cNvPr id="161" name="Freeform: Shape 160">
                        <a:extLst>
                          <a:ext uri="{FF2B5EF4-FFF2-40B4-BE49-F238E27FC236}">
                            <a16:creationId xmlns:a16="http://schemas.microsoft.com/office/drawing/2014/main" id="{02A28CF6-5C66-41F2-A638-0912558A451D}"/>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62" name="Freeform: Shape 161">
                        <a:extLst>
                          <a:ext uri="{FF2B5EF4-FFF2-40B4-BE49-F238E27FC236}">
                            <a16:creationId xmlns:a16="http://schemas.microsoft.com/office/drawing/2014/main" id="{F6D0AC26-7F13-4AE1-BF16-4D7E5AB3C6B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63" name="Freeform: Shape 162">
                        <a:extLst>
                          <a:ext uri="{FF2B5EF4-FFF2-40B4-BE49-F238E27FC236}">
                            <a16:creationId xmlns:a16="http://schemas.microsoft.com/office/drawing/2014/main" id="{0C3EF033-46D7-4DCD-81F1-DAACFC0750E3}"/>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51" name="Group 150">
                    <a:extLst>
                      <a:ext uri="{FF2B5EF4-FFF2-40B4-BE49-F238E27FC236}">
                        <a16:creationId xmlns:a16="http://schemas.microsoft.com/office/drawing/2014/main" id="{B19103AA-9981-4EF5-ABCD-D56D7E7CF247}"/>
                      </a:ext>
                    </a:extLst>
                  </p:cNvPr>
                  <p:cNvGrpSpPr/>
                  <p:nvPr/>
                </p:nvGrpSpPr>
                <p:grpSpPr>
                  <a:xfrm>
                    <a:off x="9136804" y="5620989"/>
                    <a:ext cx="968156" cy="738198"/>
                    <a:chOff x="8258907" y="4357300"/>
                    <a:chExt cx="968156" cy="738198"/>
                  </a:xfrm>
                </p:grpSpPr>
                <p:sp>
                  <p:nvSpPr>
                    <p:cNvPr id="152" name="Rectangle: Rounded Corners 151">
                      <a:extLst>
                        <a:ext uri="{FF2B5EF4-FFF2-40B4-BE49-F238E27FC236}">
                          <a16:creationId xmlns:a16="http://schemas.microsoft.com/office/drawing/2014/main" id="{E3A390B4-879A-4D55-AB88-168CC67D2B3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3" name="Title 1">
                      <a:extLst>
                        <a:ext uri="{FF2B5EF4-FFF2-40B4-BE49-F238E27FC236}">
                          <a16:creationId xmlns:a16="http://schemas.microsoft.com/office/drawing/2014/main" id="{B75EEBAF-B59C-4BB4-89CE-C5980E46FF80}"/>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54" name="Group 153">
                      <a:extLst>
                        <a:ext uri="{FF2B5EF4-FFF2-40B4-BE49-F238E27FC236}">
                          <a16:creationId xmlns:a16="http://schemas.microsoft.com/office/drawing/2014/main" id="{C1E51DBC-D2D7-4AA5-A584-297468720D56}"/>
                        </a:ext>
                      </a:extLst>
                    </p:cNvPr>
                    <p:cNvGrpSpPr/>
                    <p:nvPr/>
                  </p:nvGrpSpPr>
                  <p:grpSpPr>
                    <a:xfrm>
                      <a:off x="8405976" y="4721887"/>
                      <a:ext cx="674041" cy="200441"/>
                      <a:chOff x="8773830" y="4106307"/>
                      <a:chExt cx="757312" cy="225205"/>
                    </a:xfrm>
                  </p:grpSpPr>
                  <p:sp>
                    <p:nvSpPr>
                      <p:cNvPr id="155" name="Freeform: Shape 154">
                        <a:extLst>
                          <a:ext uri="{FF2B5EF4-FFF2-40B4-BE49-F238E27FC236}">
                            <a16:creationId xmlns:a16="http://schemas.microsoft.com/office/drawing/2014/main" id="{74196F1A-8963-42A3-B9D9-5295210DB96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56" name="Freeform: Shape 155">
                        <a:extLst>
                          <a:ext uri="{FF2B5EF4-FFF2-40B4-BE49-F238E27FC236}">
                            <a16:creationId xmlns:a16="http://schemas.microsoft.com/office/drawing/2014/main" id="{C07A2D92-F0D3-4E71-9F94-6834540828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57" name="Freeform: Shape 156">
                        <a:extLst>
                          <a:ext uri="{FF2B5EF4-FFF2-40B4-BE49-F238E27FC236}">
                            <a16:creationId xmlns:a16="http://schemas.microsoft.com/office/drawing/2014/main" id="{EF7366F3-BB49-4BCF-AB6B-4D129F466DA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nvGrpSpPr>
                <p:cNvPr id="164" name="Group 163">
                  <a:extLst>
                    <a:ext uri="{FF2B5EF4-FFF2-40B4-BE49-F238E27FC236}">
                      <a16:creationId xmlns:a16="http://schemas.microsoft.com/office/drawing/2014/main" id="{6DD64BF1-0A8D-47E1-971D-FC3A9E9E6EBA}"/>
                    </a:ext>
                  </a:extLst>
                </p:cNvPr>
                <p:cNvGrpSpPr/>
                <p:nvPr/>
              </p:nvGrpSpPr>
              <p:grpSpPr>
                <a:xfrm>
                  <a:off x="8038520" y="3905919"/>
                  <a:ext cx="2069075" cy="738198"/>
                  <a:chOff x="8035885" y="5620989"/>
                  <a:chExt cx="2069075" cy="738198"/>
                </a:xfrm>
              </p:grpSpPr>
              <p:grpSp>
                <p:nvGrpSpPr>
                  <p:cNvPr id="165" name="Group 164">
                    <a:extLst>
                      <a:ext uri="{FF2B5EF4-FFF2-40B4-BE49-F238E27FC236}">
                        <a16:creationId xmlns:a16="http://schemas.microsoft.com/office/drawing/2014/main" id="{3E4BA926-D1DC-4A67-BC8B-E603A6F75760}"/>
                      </a:ext>
                    </a:extLst>
                  </p:cNvPr>
                  <p:cNvGrpSpPr/>
                  <p:nvPr/>
                </p:nvGrpSpPr>
                <p:grpSpPr>
                  <a:xfrm>
                    <a:off x="8035885" y="5620989"/>
                    <a:ext cx="968156" cy="738198"/>
                    <a:chOff x="8258907" y="4357300"/>
                    <a:chExt cx="968156" cy="738198"/>
                  </a:xfrm>
                </p:grpSpPr>
                <p:sp>
                  <p:nvSpPr>
                    <p:cNvPr id="173" name="Rectangle: Rounded Corners 172">
                      <a:extLst>
                        <a:ext uri="{FF2B5EF4-FFF2-40B4-BE49-F238E27FC236}">
                          <a16:creationId xmlns:a16="http://schemas.microsoft.com/office/drawing/2014/main" id="{E28213BC-3EEA-400D-80F7-F15F1461C8C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74" name="Title 1">
                      <a:extLst>
                        <a:ext uri="{FF2B5EF4-FFF2-40B4-BE49-F238E27FC236}">
                          <a16:creationId xmlns:a16="http://schemas.microsoft.com/office/drawing/2014/main" id="{943AF76E-8FA1-44AE-AF0F-E89492C771C4}"/>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75" name="Group 174">
                      <a:extLst>
                        <a:ext uri="{FF2B5EF4-FFF2-40B4-BE49-F238E27FC236}">
                          <a16:creationId xmlns:a16="http://schemas.microsoft.com/office/drawing/2014/main" id="{132DEFC4-65FD-4BFF-A123-7F94D27FEA80}"/>
                        </a:ext>
                      </a:extLst>
                    </p:cNvPr>
                    <p:cNvGrpSpPr/>
                    <p:nvPr/>
                  </p:nvGrpSpPr>
                  <p:grpSpPr>
                    <a:xfrm>
                      <a:off x="8405976" y="4721887"/>
                      <a:ext cx="674041" cy="200441"/>
                      <a:chOff x="8773830" y="4106307"/>
                      <a:chExt cx="757312" cy="225205"/>
                    </a:xfrm>
                  </p:grpSpPr>
                  <p:sp>
                    <p:nvSpPr>
                      <p:cNvPr id="176" name="Freeform: Shape 175">
                        <a:extLst>
                          <a:ext uri="{FF2B5EF4-FFF2-40B4-BE49-F238E27FC236}">
                            <a16:creationId xmlns:a16="http://schemas.microsoft.com/office/drawing/2014/main" id="{E9F5B55B-9AEC-47CC-90B4-8309918E26D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77" name="Freeform: Shape 176">
                        <a:extLst>
                          <a:ext uri="{FF2B5EF4-FFF2-40B4-BE49-F238E27FC236}">
                            <a16:creationId xmlns:a16="http://schemas.microsoft.com/office/drawing/2014/main" id="{01B03B87-11B4-465D-B1B1-D24CDB40CA8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78" name="Freeform: Shape 177">
                        <a:extLst>
                          <a:ext uri="{FF2B5EF4-FFF2-40B4-BE49-F238E27FC236}">
                            <a16:creationId xmlns:a16="http://schemas.microsoft.com/office/drawing/2014/main" id="{B6AD13C3-D9BD-4874-93C8-1C2CFE651C3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66" name="Group 165">
                    <a:extLst>
                      <a:ext uri="{FF2B5EF4-FFF2-40B4-BE49-F238E27FC236}">
                        <a16:creationId xmlns:a16="http://schemas.microsoft.com/office/drawing/2014/main" id="{3344A18D-9F66-4BD1-88F8-59F30FAAB098}"/>
                      </a:ext>
                    </a:extLst>
                  </p:cNvPr>
                  <p:cNvGrpSpPr/>
                  <p:nvPr/>
                </p:nvGrpSpPr>
                <p:grpSpPr>
                  <a:xfrm>
                    <a:off x="9136804" y="5620989"/>
                    <a:ext cx="968156" cy="738198"/>
                    <a:chOff x="8258907" y="4357300"/>
                    <a:chExt cx="968156" cy="738198"/>
                  </a:xfrm>
                </p:grpSpPr>
                <p:sp>
                  <p:nvSpPr>
                    <p:cNvPr id="167" name="Rectangle: Rounded Corners 166">
                      <a:extLst>
                        <a:ext uri="{FF2B5EF4-FFF2-40B4-BE49-F238E27FC236}">
                          <a16:creationId xmlns:a16="http://schemas.microsoft.com/office/drawing/2014/main" id="{12EABEF5-8383-4E57-A27F-8B5E00233120}"/>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68" name="Title 1">
                      <a:extLst>
                        <a:ext uri="{FF2B5EF4-FFF2-40B4-BE49-F238E27FC236}">
                          <a16:creationId xmlns:a16="http://schemas.microsoft.com/office/drawing/2014/main" id="{A8A89BC8-1B07-4D46-937F-7DD05903EADB}"/>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69" name="Group 168">
                      <a:extLst>
                        <a:ext uri="{FF2B5EF4-FFF2-40B4-BE49-F238E27FC236}">
                          <a16:creationId xmlns:a16="http://schemas.microsoft.com/office/drawing/2014/main" id="{34875715-8A5C-4E5D-B52E-1FFFED18341E}"/>
                        </a:ext>
                      </a:extLst>
                    </p:cNvPr>
                    <p:cNvGrpSpPr/>
                    <p:nvPr/>
                  </p:nvGrpSpPr>
                  <p:grpSpPr>
                    <a:xfrm>
                      <a:off x="8405976" y="4721887"/>
                      <a:ext cx="674041" cy="200441"/>
                      <a:chOff x="8773830" y="4106307"/>
                      <a:chExt cx="757312" cy="225205"/>
                    </a:xfrm>
                  </p:grpSpPr>
                  <p:sp>
                    <p:nvSpPr>
                      <p:cNvPr id="170" name="Freeform: Shape 169">
                        <a:extLst>
                          <a:ext uri="{FF2B5EF4-FFF2-40B4-BE49-F238E27FC236}">
                            <a16:creationId xmlns:a16="http://schemas.microsoft.com/office/drawing/2014/main" id="{91DD834E-A391-4C0B-927A-DFD139BB1656}"/>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71" name="Freeform: Shape 170">
                        <a:extLst>
                          <a:ext uri="{FF2B5EF4-FFF2-40B4-BE49-F238E27FC236}">
                            <a16:creationId xmlns:a16="http://schemas.microsoft.com/office/drawing/2014/main" id="{1A6B2797-FB4D-45F6-BE33-6BB62D67A948}"/>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72" name="Freeform: Shape 171">
                        <a:extLst>
                          <a:ext uri="{FF2B5EF4-FFF2-40B4-BE49-F238E27FC236}">
                            <a16:creationId xmlns:a16="http://schemas.microsoft.com/office/drawing/2014/main" id="{C8EBF47D-6A2B-4DC3-AF64-1078672A73E9}"/>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grpSp>
      </p:grpSp>
    </p:spTree>
    <p:extLst>
      <p:ext uri="{BB962C8B-B14F-4D97-AF65-F5344CB8AC3E}">
        <p14:creationId xmlns:p14="http://schemas.microsoft.com/office/powerpoint/2010/main" val="4459331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174B7367-CE8C-FC4F-8EEE-418D2F19F12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33181" y="378306"/>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Architectural approach</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3048000" y="1478242"/>
            <a:ext cx="0" cy="31266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7" name="Title 16">
            <a:extLst>
              <a:ext uri="{FF2B5EF4-FFF2-40B4-BE49-F238E27FC236}">
                <a16:creationId xmlns:a16="http://schemas.microsoft.com/office/drawing/2014/main" id="{3BE82CF1-82E4-45D5-99C9-F119FCDE637C}"/>
              </a:ext>
            </a:extLst>
          </p:cNvPr>
          <p:cNvSpPr txBox="1">
            <a:spLocks/>
          </p:cNvSpPr>
          <p:nvPr/>
        </p:nvSpPr>
        <p:spPr>
          <a:xfrm>
            <a:off x="441198" y="1569609"/>
            <a:ext cx="246931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a:defRPr/>
            </a:pPr>
            <a:r>
              <a:rPr lang="en-US" sz="1200" b="0" spc="0">
                <a:solidFill>
                  <a:srgbClr val="0078D4"/>
                </a:solidFill>
                <a:latin typeface="Segoe UI" panose="020B0502040204020203" pitchFamily="34" charset="0"/>
              </a:rPr>
              <a:t>Azure Pipelines for automation and CI/CD pipelines; adding Terraform for further automation</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441198" y="2396717"/>
            <a:ext cx="241810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2"/>
              <a:defRPr/>
            </a:pPr>
            <a:r>
              <a:rPr lang="en-US" sz="1200" b="0" spc="0">
                <a:solidFill>
                  <a:srgbClr val="0078D4"/>
                </a:solidFill>
                <a:latin typeface="Segoe UI" panose="020B0502040204020203" pitchFamily="34" charset="0"/>
              </a:rPr>
              <a:t>Key Vault to secure secrets and for persistent configuration store</a:t>
            </a:r>
          </a:p>
        </p:txBody>
      </p:sp>
      <p:sp>
        <p:nvSpPr>
          <p:cNvPr id="161" name="Title 16">
            <a:extLst>
              <a:ext uri="{FF2B5EF4-FFF2-40B4-BE49-F238E27FC236}">
                <a16:creationId xmlns:a16="http://schemas.microsoft.com/office/drawing/2014/main" id="{8A22D2BC-D66A-4C4D-A027-1376E49888EF}"/>
              </a:ext>
            </a:extLst>
          </p:cNvPr>
          <p:cNvSpPr txBox="1">
            <a:spLocks/>
          </p:cNvSpPr>
          <p:nvPr/>
        </p:nvSpPr>
        <p:spPr>
          <a:xfrm>
            <a:off x="435916" y="3039160"/>
            <a:ext cx="238379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3"/>
              <a:defRPr/>
            </a:pPr>
            <a:r>
              <a:rPr lang="en-US" sz="1200" b="0" spc="0">
                <a:solidFill>
                  <a:srgbClr val="0078D4"/>
                </a:solidFill>
                <a:latin typeface="Segoe UI" panose="020B0502040204020203" pitchFamily="34" charset="0"/>
              </a:rPr>
              <a:t>Azure Monitor for containers provides better logging, troubleshooting, with no direct container access </a:t>
            </a:r>
          </a:p>
        </p:txBody>
      </p:sp>
      <p:sp>
        <p:nvSpPr>
          <p:cNvPr id="162" name="Title 16">
            <a:extLst>
              <a:ext uri="{FF2B5EF4-FFF2-40B4-BE49-F238E27FC236}">
                <a16:creationId xmlns:a16="http://schemas.microsoft.com/office/drawing/2014/main" id="{2DB9530F-BA60-4AAC-95DB-1424A92A9F1B}"/>
              </a:ext>
            </a:extLst>
          </p:cNvPr>
          <p:cNvSpPr txBox="1">
            <a:spLocks/>
          </p:cNvSpPr>
          <p:nvPr/>
        </p:nvSpPr>
        <p:spPr>
          <a:xfrm>
            <a:off x="433181" y="4050935"/>
            <a:ext cx="238379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4"/>
              <a:defRPr/>
            </a:pPr>
            <a:r>
              <a:rPr lang="en-US" sz="1200" b="0" spc="0">
                <a:solidFill>
                  <a:srgbClr val="0078D4"/>
                </a:solidFill>
                <a:latin typeface="Segoe UI" panose="020B0502040204020203" pitchFamily="34" charset="0"/>
              </a:rPr>
              <a:t>RBAC control for fine grained Kubernetes resources access control</a:t>
            </a:r>
          </a:p>
        </p:txBody>
      </p:sp>
      <p:sp>
        <p:nvSpPr>
          <p:cNvPr id="64" name="Title 1">
            <a:extLst>
              <a:ext uri="{FF2B5EF4-FFF2-40B4-BE49-F238E27FC236}">
                <a16:creationId xmlns:a16="http://schemas.microsoft.com/office/drawing/2014/main" id="{EB954D00-35A3-459C-8AD9-1B0AAEDF944B}"/>
              </a:ext>
            </a:extLst>
          </p:cNvPr>
          <p:cNvSpPr txBox="1">
            <a:spLocks/>
          </p:cNvSpPr>
          <p:nvPr/>
        </p:nvSpPr>
        <p:spPr>
          <a:xfrm>
            <a:off x="4546113" y="1852428"/>
            <a:ext cx="538186" cy="11541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Firewall</a:t>
            </a:r>
          </a:p>
        </p:txBody>
      </p:sp>
      <p:sp>
        <p:nvSpPr>
          <p:cNvPr id="63" name="Rectangle: Rounded Corners 62">
            <a:extLst>
              <a:ext uri="{FF2B5EF4-FFF2-40B4-BE49-F238E27FC236}">
                <a16:creationId xmlns:a16="http://schemas.microsoft.com/office/drawing/2014/main" id="{69DB2852-345A-4C0B-8A99-F24EAD0C1785}"/>
              </a:ext>
            </a:extLst>
          </p:cNvPr>
          <p:cNvSpPr/>
          <p:nvPr/>
        </p:nvSpPr>
        <p:spPr bwMode="auto">
          <a:xfrm>
            <a:off x="3943220" y="1983451"/>
            <a:ext cx="3310200" cy="269002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cxnSp>
        <p:nvCxnSpPr>
          <p:cNvPr id="67" name="Straight Arrow Connector 66">
            <a:extLst>
              <a:ext uri="{FF2B5EF4-FFF2-40B4-BE49-F238E27FC236}">
                <a16:creationId xmlns:a16="http://schemas.microsoft.com/office/drawing/2014/main" id="{9CA3528C-FE6D-4D36-9838-59A64BE917CE}"/>
              </a:ext>
            </a:extLst>
          </p:cNvPr>
          <p:cNvCxnSpPr>
            <a:cxnSpLocks/>
          </p:cNvCxnSpPr>
          <p:nvPr/>
        </p:nvCxnSpPr>
        <p:spPr>
          <a:xfrm flipH="1">
            <a:off x="4952044" y="1754518"/>
            <a:ext cx="1" cy="3995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94DBA261-EADB-45D4-A426-01333D2BE03B}"/>
              </a:ext>
            </a:extLst>
          </p:cNvPr>
          <p:cNvGrpSpPr/>
          <p:nvPr/>
        </p:nvGrpSpPr>
        <p:grpSpPr>
          <a:xfrm>
            <a:off x="4608939" y="1351324"/>
            <a:ext cx="685800" cy="403194"/>
            <a:chOff x="9197760" y="567285"/>
            <a:chExt cx="914400" cy="537591"/>
          </a:xfrm>
        </p:grpSpPr>
        <p:sp>
          <p:nvSpPr>
            <p:cNvPr id="73" name="globe_2" title="Icon of a sphere made of lines">
              <a:extLst>
                <a:ext uri="{FF2B5EF4-FFF2-40B4-BE49-F238E27FC236}">
                  <a16:creationId xmlns:a16="http://schemas.microsoft.com/office/drawing/2014/main" id="{B6BD313A-F87B-4817-98D4-6EA40217A426}"/>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gradFill>
                <a:latin typeface="Segoe UI"/>
              </a:endParaRPr>
            </a:p>
          </p:txBody>
        </p:sp>
        <p:sp>
          <p:nvSpPr>
            <p:cNvPr id="75" name="Title 1">
              <a:extLst>
                <a:ext uri="{FF2B5EF4-FFF2-40B4-BE49-F238E27FC236}">
                  <a16:creationId xmlns:a16="http://schemas.microsoft.com/office/drawing/2014/main" id="{5A4BC859-CC3F-4CD2-A006-E2E9865DEFE8}"/>
                </a:ext>
              </a:extLst>
            </p:cNvPr>
            <p:cNvSpPr txBox="1">
              <a:spLocks/>
            </p:cNvSpPr>
            <p:nvPr/>
          </p:nvSpPr>
          <p:spPr>
            <a:xfrm>
              <a:off x="9197760" y="567285"/>
              <a:ext cx="9144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App Gateway</a:t>
              </a:r>
            </a:p>
          </p:txBody>
        </p:sp>
      </p:grpSp>
      <p:grpSp>
        <p:nvGrpSpPr>
          <p:cNvPr id="5" name="Group 4">
            <a:extLst>
              <a:ext uri="{FF2B5EF4-FFF2-40B4-BE49-F238E27FC236}">
                <a16:creationId xmlns:a16="http://schemas.microsoft.com/office/drawing/2014/main" id="{738A1019-04F0-4589-96EA-4FC266F3F207}"/>
              </a:ext>
            </a:extLst>
          </p:cNvPr>
          <p:cNvGrpSpPr/>
          <p:nvPr/>
        </p:nvGrpSpPr>
        <p:grpSpPr>
          <a:xfrm>
            <a:off x="4706111" y="2183038"/>
            <a:ext cx="408077" cy="543359"/>
            <a:chOff x="6057900" y="2438864"/>
            <a:chExt cx="544103" cy="724479"/>
          </a:xfrm>
        </p:grpSpPr>
        <p:grpSp>
          <p:nvGrpSpPr>
            <p:cNvPr id="85" name="Group 84">
              <a:extLst>
                <a:ext uri="{FF2B5EF4-FFF2-40B4-BE49-F238E27FC236}">
                  <a16:creationId xmlns:a16="http://schemas.microsoft.com/office/drawing/2014/main" id="{B39628CD-21E4-4C36-982E-053EC40A3E08}"/>
                </a:ext>
              </a:extLst>
            </p:cNvPr>
            <p:cNvGrpSpPr/>
            <p:nvPr/>
          </p:nvGrpSpPr>
          <p:grpSpPr>
            <a:xfrm>
              <a:off x="6169073" y="2438864"/>
              <a:ext cx="432930" cy="724479"/>
              <a:chOff x="5870579" y="3690517"/>
              <a:chExt cx="432930" cy="724479"/>
            </a:xfrm>
          </p:grpSpPr>
          <p:grpSp>
            <p:nvGrpSpPr>
              <p:cNvPr id="90" name="Group 89">
                <a:extLst>
                  <a:ext uri="{FF2B5EF4-FFF2-40B4-BE49-F238E27FC236}">
                    <a16:creationId xmlns:a16="http://schemas.microsoft.com/office/drawing/2014/main" id="{13C98769-1B56-4A87-AB25-8C664F4C6997}"/>
                  </a:ext>
                </a:extLst>
              </p:cNvPr>
              <p:cNvGrpSpPr/>
              <p:nvPr/>
            </p:nvGrpSpPr>
            <p:grpSpPr>
              <a:xfrm>
                <a:off x="5870579" y="3982066"/>
                <a:ext cx="432930" cy="432930"/>
                <a:chOff x="2121266" y="3372344"/>
                <a:chExt cx="533589" cy="533589"/>
              </a:xfrm>
            </p:grpSpPr>
            <p:sp>
              <p:nvSpPr>
                <p:cNvPr id="91" name="Rectangle: Rounded Corners 90">
                  <a:extLst>
                    <a:ext uri="{FF2B5EF4-FFF2-40B4-BE49-F238E27FC236}">
                      <a16:creationId xmlns:a16="http://schemas.microsoft.com/office/drawing/2014/main" id="{CC39EB77-823D-4D50-B66A-412E4E98B4B0}"/>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92" name="Group 91">
                  <a:extLst>
                    <a:ext uri="{FF2B5EF4-FFF2-40B4-BE49-F238E27FC236}">
                      <a16:creationId xmlns:a16="http://schemas.microsoft.com/office/drawing/2014/main" id="{0CCFC10F-A0C9-40ED-8EEE-3A6BCD5CA2BB}"/>
                    </a:ext>
                  </a:extLst>
                </p:cNvPr>
                <p:cNvGrpSpPr/>
                <p:nvPr/>
              </p:nvGrpSpPr>
              <p:grpSpPr>
                <a:xfrm>
                  <a:off x="2210352" y="3471248"/>
                  <a:ext cx="355417" cy="335781"/>
                  <a:chOff x="3172902" y="4132385"/>
                  <a:chExt cx="355417" cy="335781"/>
                </a:xfrm>
              </p:grpSpPr>
              <p:grpSp>
                <p:nvGrpSpPr>
                  <p:cNvPr id="93" name="Group 92">
                    <a:extLst>
                      <a:ext uri="{FF2B5EF4-FFF2-40B4-BE49-F238E27FC236}">
                        <a16:creationId xmlns:a16="http://schemas.microsoft.com/office/drawing/2014/main" id="{F2214B4E-F6E8-437E-9DD6-3580C9285F70}"/>
                      </a:ext>
                    </a:extLst>
                  </p:cNvPr>
                  <p:cNvGrpSpPr/>
                  <p:nvPr/>
                </p:nvGrpSpPr>
                <p:grpSpPr>
                  <a:xfrm>
                    <a:off x="3234030" y="4132385"/>
                    <a:ext cx="233160" cy="110531"/>
                    <a:chOff x="3234867" y="4132385"/>
                    <a:chExt cx="233160" cy="110531"/>
                  </a:xfrm>
                </p:grpSpPr>
                <p:sp>
                  <p:nvSpPr>
                    <p:cNvPr id="102" name="Freeform: Shape 101">
                      <a:extLst>
                        <a:ext uri="{FF2B5EF4-FFF2-40B4-BE49-F238E27FC236}">
                          <a16:creationId xmlns:a16="http://schemas.microsoft.com/office/drawing/2014/main" id="{62820A4C-BB5A-4C82-8B8A-BAA76AF21BB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3" name="Freeform: Shape 102">
                      <a:extLst>
                        <a:ext uri="{FF2B5EF4-FFF2-40B4-BE49-F238E27FC236}">
                          <a16:creationId xmlns:a16="http://schemas.microsoft.com/office/drawing/2014/main" id="{7E99C6FC-F32E-43BC-BC4E-1FC751E17A3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94" name="Group 93">
                    <a:extLst>
                      <a:ext uri="{FF2B5EF4-FFF2-40B4-BE49-F238E27FC236}">
                        <a16:creationId xmlns:a16="http://schemas.microsoft.com/office/drawing/2014/main" id="{8FA23A5D-724F-4C3B-B6F7-9885659B57E3}"/>
                      </a:ext>
                    </a:extLst>
                  </p:cNvPr>
                  <p:cNvGrpSpPr/>
                  <p:nvPr/>
                </p:nvGrpSpPr>
                <p:grpSpPr>
                  <a:xfrm>
                    <a:off x="3172902" y="4245010"/>
                    <a:ext cx="355417" cy="110531"/>
                    <a:chOff x="3172902" y="4244590"/>
                    <a:chExt cx="355417" cy="110531"/>
                  </a:xfrm>
                </p:grpSpPr>
                <p:sp>
                  <p:nvSpPr>
                    <p:cNvPr id="99" name="Freeform: Shape 98">
                      <a:extLst>
                        <a:ext uri="{FF2B5EF4-FFF2-40B4-BE49-F238E27FC236}">
                          <a16:creationId xmlns:a16="http://schemas.microsoft.com/office/drawing/2014/main" id="{C77C83E1-B0D0-4640-AE67-BE025795210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0" name="Freeform: Shape 99">
                      <a:extLst>
                        <a:ext uri="{FF2B5EF4-FFF2-40B4-BE49-F238E27FC236}">
                          <a16:creationId xmlns:a16="http://schemas.microsoft.com/office/drawing/2014/main" id="{AE0F5574-977D-46A2-A226-0C09DC14CF2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1" name="Freeform: Shape 100">
                      <a:extLst>
                        <a:ext uri="{FF2B5EF4-FFF2-40B4-BE49-F238E27FC236}">
                          <a16:creationId xmlns:a16="http://schemas.microsoft.com/office/drawing/2014/main" id="{D938774F-E6A9-40D8-8103-E239EFE2D30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95" name="Group 94">
                    <a:extLst>
                      <a:ext uri="{FF2B5EF4-FFF2-40B4-BE49-F238E27FC236}">
                        <a16:creationId xmlns:a16="http://schemas.microsoft.com/office/drawing/2014/main" id="{04223064-7F92-499E-8DB2-CC5752BDFD4A}"/>
                      </a:ext>
                    </a:extLst>
                  </p:cNvPr>
                  <p:cNvGrpSpPr/>
                  <p:nvPr/>
                </p:nvGrpSpPr>
                <p:grpSpPr>
                  <a:xfrm>
                    <a:off x="3234030" y="4357635"/>
                    <a:ext cx="233160" cy="110531"/>
                    <a:chOff x="3234867" y="4132385"/>
                    <a:chExt cx="233160" cy="110531"/>
                  </a:xfrm>
                </p:grpSpPr>
                <p:sp>
                  <p:nvSpPr>
                    <p:cNvPr id="97" name="Freeform: Shape 96">
                      <a:extLst>
                        <a:ext uri="{FF2B5EF4-FFF2-40B4-BE49-F238E27FC236}">
                          <a16:creationId xmlns:a16="http://schemas.microsoft.com/office/drawing/2014/main" id="{BA721E26-D4B2-4738-B7EC-917B0B69BCC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98" name="Freeform: Shape 97">
                      <a:extLst>
                        <a:ext uri="{FF2B5EF4-FFF2-40B4-BE49-F238E27FC236}">
                          <a16:creationId xmlns:a16="http://schemas.microsoft.com/office/drawing/2014/main" id="{6A0119B8-8D80-4B9E-B982-EA38FAA7501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sp>
            <p:nvSpPr>
              <p:cNvPr id="87" name="Title 1">
                <a:extLst>
                  <a:ext uri="{FF2B5EF4-FFF2-40B4-BE49-F238E27FC236}">
                    <a16:creationId xmlns:a16="http://schemas.microsoft.com/office/drawing/2014/main" id="{BD132A37-45AC-4CB4-B771-6723EC7F27D8}"/>
                  </a:ext>
                </a:extLst>
              </p:cNvPr>
              <p:cNvSpPr txBox="1">
                <a:spLocks/>
              </p:cNvSpPr>
              <p:nvPr/>
            </p:nvSpPr>
            <p:spPr>
              <a:xfrm>
                <a:off x="5870579" y="369051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AKS w/ RBAC</a:t>
                </a:r>
              </a:p>
            </p:txBody>
          </p:sp>
        </p:grpSp>
        <p:sp>
          <p:nvSpPr>
            <p:cNvPr id="3" name="Oval 2">
              <a:extLst>
                <a:ext uri="{FF2B5EF4-FFF2-40B4-BE49-F238E27FC236}">
                  <a16:creationId xmlns:a16="http://schemas.microsoft.com/office/drawing/2014/main" id="{A03AFB69-4E07-4A6E-9E42-8F661DA098DE}"/>
                </a:ext>
              </a:extLst>
            </p:cNvPr>
            <p:cNvSpPr/>
            <p:nvPr/>
          </p:nvSpPr>
          <p:spPr bwMode="auto">
            <a:xfrm>
              <a:off x="6057900" y="2621280"/>
              <a:ext cx="224790" cy="2247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Lock" title="Icon of a padlock">
              <a:extLst>
                <a:ext uri="{FF2B5EF4-FFF2-40B4-BE49-F238E27FC236}">
                  <a16:creationId xmlns:a16="http://schemas.microsoft.com/office/drawing/2014/main" id="{A06F3DA0-CC59-473D-B27E-DEBEC1075852}"/>
                </a:ext>
              </a:extLst>
            </p:cNvPr>
            <p:cNvSpPr>
              <a:spLocks noChangeAspect="1" noEditPoints="1"/>
            </p:cNvSpPr>
            <p:nvPr/>
          </p:nvSpPr>
          <p:spPr bwMode="auto">
            <a:xfrm>
              <a:off x="6114159" y="2643578"/>
              <a:ext cx="111381" cy="15567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50" name="Group 49">
            <a:extLst>
              <a:ext uri="{FF2B5EF4-FFF2-40B4-BE49-F238E27FC236}">
                <a16:creationId xmlns:a16="http://schemas.microsoft.com/office/drawing/2014/main" id="{907BF4B8-36BB-43F7-9262-38051805954A}"/>
              </a:ext>
            </a:extLst>
          </p:cNvPr>
          <p:cNvGrpSpPr/>
          <p:nvPr/>
        </p:nvGrpSpPr>
        <p:grpSpPr>
          <a:xfrm>
            <a:off x="4092260" y="3401644"/>
            <a:ext cx="324698" cy="543359"/>
            <a:chOff x="5456347" y="4535524"/>
            <a:chExt cx="432930" cy="724479"/>
          </a:xfrm>
        </p:grpSpPr>
        <p:sp>
          <p:nvSpPr>
            <p:cNvPr id="148" name="Rectangle: Rounded Corners 147">
              <a:extLst>
                <a:ext uri="{FF2B5EF4-FFF2-40B4-BE49-F238E27FC236}">
                  <a16:creationId xmlns:a16="http://schemas.microsoft.com/office/drawing/2014/main" id="{D1DC5F17-5435-4201-AE80-E44BB2F92515}"/>
                </a:ext>
              </a:extLst>
            </p:cNvPr>
            <p:cNvSpPr/>
            <p:nvPr/>
          </p:nvSpPr>
          <p:spPr bwMode="auto">
            <a:xfrm>
              <a:off x="5456347" y="48270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49" name="Title 1">
              <a:extLst>
                <a:ext uri="{FF2B5EF4-FFF2-40B4-BE49-F238E27FC236}">
                  <a16:creationId xmlns:a16="http://schemas.microsoft.com/office/drawing/2014/main" id="{D573CE32-F103-4E9C-9B24-47DD7DD88A5D}"/>
                </a:ext>
              </a:extLst>
            </p:cNvPr>
            <p:cNvSpPr txBox="1">
              <a:spLocks/>
            </p:cNvSpPr>
            <p:nvPr/>
          </p:nvSpPr>
          <p:spPr>
            <a:xfrm>
              <a:off x="5456347" y="4535524"/>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Azure Monitor</a:t>
              </a:r>
            </a:p>
          </p:txBody>
        </p:sp>
        <p:pic>
          <p:nvPicPr>
            <p:cNvPr id="150" name="Graphic 149">
              <a:extLst>
                <a:ext uri="{FF2B5EF4-FFF2-40B4-BE49-F238E27FC236}">
                  <a16:creationId xmlns:a16="http://schemas.microsoft.com/office/drawing/2014/main" id="{FCCC7FE7-0DAF-43E8-8287-9244623DC4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22208" y="4892934"/>
              <a:ext cx="301209" cy="301209"/>
            </a:xfrm>
            <a:prstGeom prst="rect">
              <a:avLst/>
            </a:prstGeom>
          </p:spPr>
        </p:pic>
      </p:grpSp>
      <p:sp>
        <p:nvSpPr>
          <p:cNvPr id="120" name="Rectangle: Rounded Corners 119">
            <a:extLst>
              <a:ext uri="{FF2B5EF4-FFF2-40B4-BE49-F238E27FC236}">
                <a16:creationId xmlns:a16="http://schemas.microsoft.com/office/drawing/2014/main" id="{455EF0C2-6562-4A0F-95AA-3C8A8B675F68}"/>
              </a:ext>
            </a:extLst>
          </p:cNvPr>
          <p:cNvSpPr/>
          <p:nvPr/>
        </p:nvSpPr>
        <p:spPr bwMode="auto">
          <a:xfrm>
            <a:off x="4092260" y="2401699"/>
            <a:ext cx="324698" cy="32469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FA6C5D35-2063-4762-89F6-BF3C99729563}"/>
              </a:ext>
            </a:extLst>
          </p:cNvPr>
          <p:cNvSpPr txBox="1">
            <a:spLocks/>
          </p:cNvSpPr>
          <p:nvPr/>
        </p:nvSpPr>
        <p:spPr>
          <a:xfrm>
            <a:off x="4092260" y="2183038"/>
            <a:ext cx="324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Azure Pipeline</a:t>
            </a:r>
          </a:p>
        </p:txBody>
      </p:sp>
      <p:cxnSp>
        <p:nvCxnSpPr>
          <p:cNvPr id="174" name="Straight Arrow Connector 173">
            <a:extLst>
              <a:ext uri="{FF2B5EF4-FFF2-40B4-BE49-F238E27FC236}">
                <a16:creationId xmlns:a16="http://schemas.microsoft.com/office/drawing/2014/main" id="{C6EDD98C-F7D9-4F43-8F9E-2A24333093D5}"/>
              </a:ext>
            </a:extLst>
          </p:cNvPr>
          <p:cNvCxnSpPr>
            <a:cxnSpLocks/>
            <a:stCxn id="120" idx="3"/>
            <a:endCxn id="91" idx="1"/>
          </p:cNvCxnSpPr>
          <p:nvPr/>
        </p:nvCxnSpPr>
        <p:spPr>
          <a:xfrm>
            <a:off x="4416958" y="2564048"/>
            <a:ext cx="37253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9D487903-A1B1-49B0-8C04-B767E174DEA4}"/>
              </a:ext>
            </a:extLst>
          </p:cNvPr>
          <p:cNvCxnSpPr>
            <a:cxnSpLocks/>
            <a:stCxn id="148" idx="3"/>
            <a:endCxn id="91" idx="1"/>
          </p:cNvCxnSpPr>
          <p:nvPr/>
        </p:nvCxnSpPr>
        <p:spPr>
          <a:xfrm flipV="1">
            <a:off x="4416958" y="2564048"/>
            <a:ext cx="372533" cy="1218606"/>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2780BA6E-4FEB-429B-A7DF-31874B2E08E7}"/>
              </a:ext>
            </a:extLst>
          </p:cNvPr>
          <p:cNvGrpSpPr/>
          <p:nvPr/>
        </p:nvGrpSpPr>
        <p:grpSpPr>
          <a:xfrm>
            <a:off x="4789490" y="3129139"/>
            <a:ext cx="324698" cy="543359"/>
            <a:chOff x="7019297" y="4118060"/>
            <a:chExt cx="432930" cy="724479"/>
          </a:xfrm>
        </p:grpSpPr>
        <p:sp>
          <p:nvSpPr>
            <p:cNvPr id="178" name="Rectangle: Rounded Corners 177">
              <a:extLst>
                <a:ext uri="{FF2B5EF4-FFF2-40B4-BE49-F238E27FC236}">
                  <a16:creationId xmlns:a16="http://schemas.microsoft.com/office/drawing/2014/main" id="{CA4CD102-D369-4575-AEEC-0EFAF026BB3A}"/>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79" name="Title 1">
              <a:extLst>
                <a:ext uri="{FF2B5EF4-FFF2-40B4-BE49-F238E27FC236}">
                  <a16:creationId xmlns:a16="http://schemas.microsoft.com/office/drawing/2014/main" id="{AF92B820-42DD-4EA5-9D54-C7667BF8FFB9}"/>
                </a:ext>
              </a:extLst>
            </p:cNvPr>
            <p:cNvSpPr txBox="1">
              <a:spLocks/>
            </p:cNvSpPr>
            <p:nvPr/>
          </p:nvSpPr>
          <p:spPr>
            <a:xfrm>
              <a:off x="7019297" y="4118060"/>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SQL Database</a:t>
              </a:r>
            </a:p>
          </p:txBody>
        </p:sp>
        <p:grpSp>
          <p:nvGrpSpPr>
            <p:cNvPr id="201" name="Group 200">
              <a:extLst>
                <a:ext uri="{FF2B5EF4-FFF2-40B4-BE49-F238E27FC236}">
                  <a16:creationId xmlns:a16="http://schemas.microsoft.com/office/drawing/2014/main" id="{2A30E098-0463-4809-99DC-990D2B46DFC7}"/>
                </a:ext>
              </a:extLst>
            </p:cNvPr>
            <p:cNvGrpSpPr/>
            <p:nvPr/>
          </p:nvGrpSpPr>
          <p:grpSpPr>
            <a:xfrm>
              <a:off x="7125788" y="4480947"/>
              <a:ext cx="219948" cy="290254"/>
              <a:chOff x="10305105" y="2133716"/>
              <a:chExt cx="263317" cy="347486"/>
            </a:xfrm>
          </p:grpSpPr>
          <p:sp>
            <p:nvSpPr>
              <p:cNvPr id="202" name="Freeform: Shape 201">
                <a:extLst>
                  <a:ext uri="{FF2B5EF4-FFF2-40B4-BE49-F238E27FC236}">
                    <a16:creationId xmlns:a16="http://schemas.microsoft.com/office/drawing/2014/main" id="{4DFA7D5E-B72E-46C9-BB57-9D702F0704AF}"/>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3" name="Freeform: Shape 202">
                <a:extLst>
                  <a:ext uri="{FF2B5EF4-FFF2-40B4-BE49-F238E27FC236}">
                    <a16:creationId xmlns:a16="http://schemas.microsoft.com/office/drawing/2014/main" id="{24B867E3-5337-439E-A75A-EC63BA2CA17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4" name="Freeform: Shape 203">
                <a:extLst>
                  <a:ext uri="{FF2B5EF4-FFF2-40B4-BE49-F238E27FC236}">
                    <a16:creationId xmlns:a16="http://schemas.microsoft.com/office/drawing/2014/main" id="{203B22B2-6D32-4E57-801A-2B50689A20CF}"/>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5" name="Freeform: Shape 204">
                <a:extLst>
                  <a:ext uri="{FF2B5EF4-FFF2-40B4-BE49-F238E27FC236}">
                    <a16:creationId xmlns:a16="http://schemas.microsoft.com/office/drawing/2014/main" id="{69AEE69D-6F80-4754-9A95-922BC519DBCA}"/>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6" name="Freeform: Shape 205">
                <a:extLst>
                  <a:ext uri="{FF2B5EF4-FFF2-40B4-BE49-F238E27FC236}">
                    <a16:creationId xmlns:a16="http://schemas.microsoft.com/office/drawing/2014/main" id="{2A3844D1-A6E4-4F80-BD9F-77C787A20A75}"/>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8" name="Freeform: Shape 207">
                <a:extLst>
                  <a:ext uri="{FF2B5EF4-FFF2-40B4-BE49-F238E27FC236}">
                    <a16:creationId xmlns:a16="http://schemas.microsoft.com/office/drawing/2014/main" id="{249FEA60-E5FB-4B65-A035-490500704518}"/>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9" name="Freeform: Shape 208">
                <a:extLst>
                  <a:ext uri="{FF2B5EF4-FFF2-40B4-BE49-F238E27FC236}">
                    <a16:creationId xmlns:a16="http://schemas.microsoft.com/office/drawing/2014/main" id="{DF6FB97A-76B7-4B0E-968A-FB319DD800D5}"/>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10" name="Freeform: Shape 209">
                <a:extLst>
                  <a:ext uri="{FF2B5EF4-FFF2-40B4-BE49-F238E27FC236}">
                    <a16:creationId xmlns:a16="http://schemas.microsoft.com/office/drawing/2014/main" id="{BD7EB85F-A9A6-4FAC-B658-0A9462D90A10}"/>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11" name="Freeform: Shape 210">
                <a:extLst>
                  <a:ext uri="{FF2B5EF4-FFF2-40B4-BE49-F238E27FC236}">
                    <a16:creationId xmlns:a16="http://schemas.microsoft.com/office/drawing/2014/main" id="{548482AB-962E-425C-86B1-2AE4CF434935}"/>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grpSp>
        <p:nvGrpSpPr>
          <p:cNvPr id="237" name="Group 236">
            <a:extLst>
              <a:ext uri="{FF2B5EF4-FFF2-40B4-BE49-F238E27FC236}">
                <a16:creationId xmlns:a16="http://schemas.microsoft.com/office/drawing/2014/main" id="{50F6EECC-69FD-499D-B4BE-8A6EADF8635A}"/>
              </a:ext>
            </a:extLst>
          </p:cNvPr>
          <p:cNvGrpSpPr/>
          <p:nvPr/>
        </p:nvGrpSpPr>
        <p:grpSpPr>
          <a:xfrm>
            <a:off x="5286420" y="3129138"/>
            <a:ext cx="511361" cy="746795"/>
            <a:chOff x="7853530" y="4387907"/>
            <a:chExt cx="681814" cy="995726"/>
          </a:xfrm>
        </p:grpSpPr>
        <p:sp>
          <p:nvSpPr>
            <p:cNvPr id="188" name="Rectangle: Rounded Corners 187">
              <a:extLst>
                <a:ext uri="{FF2B5EF4-FFF2-40B4-BE49-F238E27FC236}">
                  <a16:creationId xmlns:a16="http://schemas.microsoft.com/office/drawing/2014/main" id="{2DBCC7DE-9984-43BD-8FED-8CC5D8447A9A}"/>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89" name="Title 1">
              <a:extLst>
                <a:ext uri="{FF2B5EF4-FFF2-40B4-BE49-F238E27FC236}">
                  <a16:creationId xmlns:a16="http://schemas.microsoft.com/office/drawing/2014/main" id="{664505F9-1463-458A-ABE3-F216122A765D}"/>
                </a:ext>
              </a:extLst>
            </p:cNvPr>
            <p:cNvSpPr txBox="1">
              <a:spLocks/>
            </p:cNvSpPr>
            <p:nvPr/>
          </p:nvSpPr>
          <p:spPr>
            <a:xfrm>
              <a:off x="7977973" y="438790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Cosmos DB</a:t>
              </a:r>
            </a:p>
          </p:txBody>
        </p:sp>
        <p:sp>
          <p:nvSpPr>
            <p:cNvPr id="197" name="Title 1">
              <a:extLst>
                <a:ext uri="{FF2B5EF4-FFF2-40B4-BE49-F238E27FC236}">
                  <a16:creationId xmlns:a16="http://schemas.microsoft.com/office/drawing/2014/main" id="{9890CF40-7DE9-465C-8FC5-33F4065E8776}"/>
                </a:ext>
              </a:extLst>
            </p:cNvPr>
            <p:cNvSpPr txBox="1">
              <a:spLocks/>
            </p:cNvSpPr>
            <p:nvPr/>
          </p:nvSpPr>
          <p:spPr>
            <a:xfrm>
              <a:off x="7853530" y="5162034"/>
              <a:ext cx="681814"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i="1" spc="0">
                  <a:solidFill>
                    <a:srgbClr val="000000"/>
                  </a:solidFill>
                  <a:latin typeface="Segoe UI"/>
                  <a:cs typeface="Segoe UI Semibold" panose="020B0702040204020203" pitchFamily="34" charset="0"/>
                </a:rPr>
                <a:t>Performance Document DB</a:t>
              </a:r>
            </a:p>
          </p:txBody>
        </p:sp>
        <p:pic>
          <p:nvPicPr>
            <p:cNvPr id="236" name="Graphic 235">
              <a:extLst>
                <a:ext uri="{FF2B5EF4-FFF2-40B4-BE49-F238E27FC236}">
                  <a16:creationId xmlns:a16="http://schemas.microsoft.com/office/drawing/2014/main" id="{7293E200-25E7-4896-9BC5-A26A1CF1B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3467" y="4754950"/>
              <a:ext cx="281940" cy="281940"/>
            </a:xfrm>
            <a:prstGeom prst="rect">
              <a:avLst/>
            </a:prstGeom>
          </p:spPr>
        </p:pic>
      </p:grpSp>
      <p:cxnSp>
        <p:nvCxnSpPr>
          <p:cNvPr id="212" name="Straight Arrow Connector 211">
            <a:extLst>
              <a:ext uri="{FF2B5EF4-FFF2-40B4-BE49-F238E27FC236}">
                <a16:creationId xmlns:a16="http://schemas.microsoft.com/office/drawing/2014/main" id="{9A8FA22A-D14C-4B7C-B86B-C56A9C7BBB23}"/>
              </a:ext>
            </a:extLst>
          </p:cNvPr>
          <p:cNvCxnSpPr>
            <a:cxnSpLocks/>
          </p:cNvCxnSpPr>
          <p:nvPr/>
        </p:nvCxnSpPr>
        <p:spPr>
          <a:xfrm>
            <a:off x="4951839" y="2726396"/>
            <a:ext cx="0" cy="37719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D2B31370-03AD-417B-A988-3948EE9DBCBE}"/>
              </a:ext>
            </a:extLst>
          </p:cNvPr>
          <p:cNvCxnSpPr>
            <a:cxnSpLocks/>
          </p:cNvCxnSpPr>
          <p:nvPr/>
        </p:nvCxnSpPr>
        <p:spPr>
          <a:xfrm rot="16200000" flipH="1">
            <a:off x="5058374" y="2619861"/>
            <a:ext cx="377190" cy="59026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152D599-1A21-4BE0-98C6-B88113081A46}"/>
              </a:ext>
            </a:extLst>
          </p:cNvPr>
          <p:cNvCxnSpPr>
            <a:cxnSpLocks/>
          </p:cNvCxnSpPr>
          <p:nvPr/>
        </p:nvCxnSpPr>
        <p:spPr>
          <a:xfrm>
            <a:off x="4420794" y="3175155"/>
            <a:ext cx="182968"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D3FD764-EEB2-43DC-8ACC-67D97ADF8FFB}"/>
              </a:ext>
            </a:extLst>
          </p:cNvPr>
          <p:cNvGrpSpPr/>
          <p:nvPr/>
        </p:nvGrpSpPr>
        <p:grpSpPr>
          <a:xfrm>
            <a:off x="4093843" y="2784501"/>
            <a:ext cx="324698" cy="543359"/>
            <a:chOff x="8611437" y="5068925"/>
            <a:chExt cx="432930" cy="724478"/>
          </a:xfrm>
        </p:grpSpPr>
        <p:sp>
          <p:nvSpPr>
            <p:cNvPr id="112" name="Title 1">
              <a:extLst>
                <a:ext uri="{FF2B5EF4-FFF2-40B4-BE49-F238E27FC236}">
                  <a16:creationId xmlns:a16="http://schemas.microsoft.com/office/drawing/2014/main" id="{5ECF5291-8563-48FD-AA16-3624AA8DB980}"/>
                </a:ext>
              </a:extLst>
            </p:cNvPr>
            <p:cNvSpPr txBox="1">
              <a:spLocks/>
            </p:cNvSpPr>
            <p:nvPr/>
          </p:nvSpPr>
          <p:spPr>
            <a:xfrm>
              <a:off x="8611437" y="50689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Key Vault</a:t>
              </a:r>
            </a:p>
          </p:txBody>
        </p:sp>
        <p:sp>
          <p:nvSpPr>
            <p:cNvPr id="114" name="Rectangle: Rounded Corners 113">
              <a:extLst>
                <a:ext uri="{FF2B5EF4-FFF2-40B4-BE49-F238E27FC236}">
                  <a16:creationId xmlns:a16="http://schemas.microsoft.com/office/drawing/2014/main" id="{8218300D-3128-4027-BD29-E081EEBF63A9}"/>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5" name="Group 14">
              <a:extLst>
                <a:ext uri="{FF2B5EF4-FFF2-40B4-BE49-F238E27FC236}">
                  <a16:creationId xmlns:a16="http://schemas.microsoft.com/office/drawing/2014/main" id="{EB45CF2A-14A1-4274-B105-F27C18D255E1}"/>
                </a:ext>
              </a:extLst>
            </p:cNvPr>
            <p:cNvGrpSpPr/>
            <p:nvPr/>
          </p:nvGrpSpPr>
          <p:grpSpPr>
            <a:xfrm>
              <a:off x="8685438" y="5418679"/>
              <a:ext cx="284928" cy="316518"/>
              <a:chOff x="9586436" y="3185982"/>
              <a:chExt cx="438150" cy="486728"/>
            </a:xfrm>
            <a:solidFill>
              <a:srgbClr val="0078D4"/>
            </a:solidFill>
          </p:grpSpPr>
          <p:sp>
            <p:nvSpPr>
              <p:cNvPr id="13" name="Freeform: Shape 12">
                <a:extLst>
                  <a:ext uri="{FF2B5EF4-FFF2-40B4-BE49-F238E27FC236}">
                    <a16:creationId xmlns:a16="http://schemas.microsoft.com/office/drawing/2014/main" id="{4E9E83DD-B113-425C-9DD2-35133957ECBC}"/>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4" name="Freeform: Shape 13">
                <a:extLst>
                  <a:ext uri="{FF2B5EF4-FFF2-40B4-BE49-F238E27FC236}">
                    <a16:creationId xmlns:a16="http://schemas.microsoft.com/office/drawing/2014/main" id="{CD2DB918-BC6D-4E33-8E52-CD929EB49CB2}"/>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grpSp>
        <p:nvGrpSpPr>
          <p:cNvPr id="232" name="Group 231">
            <a:extLst>
              <a:ext uri="{FF2B5EF4-FFF2-40B4-BE49-F238E27FC236}">
                <a16:creationId xmlns:a16="http://schemas.microsoft.com/office/drawing/2014/main" id="{F4829817-AB3A-4D7C-B94E-B92A53CF36CA}"/>
              </a:ext>
            </a:extLst>
          </p:cNvPr>
          <p:cNvGrpSpPr/>
          <p:nvPr/>
        </p:nvGrpSpPr>
        <p:grpSpPr>
          <a:xfrm>
            <a:off x="5929538" y="3524699"/>
            <a:ext cx="622095" cy="633988"/>
            <a:chOff x="7701244" y="5132117"/>
            <a:chExt cx="829460" cy="845317"/>
          </a:xfrm>
        </p:grpSpPr>
        <p:sp>
          <p:nvSpPr>
            <p:cNvPr id="124" name="Title 1">
              <a:extLst>
                <a:ext uri="{FF2B5EF4-FFF2-40B4-BE49-F238E27FC236}">
                  <a16:creationId xmlns:a16="http://schemas.microsoft.com/office/drawing/2014/main" id="{D395EB0E-0B27-4DF3-BD05-A86A7DD0892B}"/>
                </a:ext>
              </a:extLst>
            </p:cNvPr>
            <p:cNvSpPr txBox="1">
              <a:spLocks/>
            </p:cNvSpPr>
            <p:nvPr/>
          </p:nvSpPr>
          <p:spPr>
            <a:xfrm>
              <a:off x="7726915" y="5132117"/>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Event Hub</a:t>
              </a:r>
            </a:p>
          </p:txBody>
        </p:sp>
        <p:sp>
          <p:nvSpPr>
            <p:cNvPr id="126" name="Rectangle: Rounded Corners 125">
              <a:extLst>
                <a:ext uri="{FF2B5EF4-FFF2-40B4-BE49-F238E27FC236}">
                  <a16:creationId xmlns:a16="http://schemas.microsoft.com/office/drawing/2014/main" id="{AC02B505-6D41-4797-9DAC-CA4FC0496EFA}"/>
                </a:ext>
              </a:extLst>
            </p:cNvPr>
            <p:cNvSpPr/>
            <p:nvPr/>
          </p:nvSpPr>
          <p:spPr bwMode="auto">
            <a:xfrm>
              <a:off x="7896211" y="5291220"/>
              <a:ext cx="4050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34" name="Title 1">
              <a:extLst>
                <a:ext uri="{FF2B5EF4-FFF2-40B4-BE49-F238E27FC236}">
                  <a16:creationId xmlns:a16="http://schemas.microsoft.com/office/drawing/2014/main" id="{B6395688-E5B8-457C-B76D-C55D097E95F9}"/>
                </a:ext>
              </a:extLst>
            </p:cNvPr>
            <p:cNvSpPr txBox="1">
              <a:spLocks/>
            </p:cNvSpPr>
            <p:nvPr/>
          </p:nvSpPr>
          <p:spPr>
            <a:xfrm>
              <a:off x="7701244" y="5755835"/>
              <a:ext cx="829460"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i="1" spc="0">
                  <a:solidFill>
                    <a:srgbClr val="000000"/>
                  </a:solidFill>
                  <a:latin typeface="Segoe UI"/>
                  <a:cs typeface="Segoe UI Semibold" panose="020B0702040204020203" pitchFamily="34" charset="0"/>
                </a:rPr>
                <a:t>Batch processing</a:t>
              </a:r>
            </a:p>
            <a:p>
              <a:pPr algn="ctr" defTabSz="699557">
                <a:defRPr/>
              </a:pPr>
              <a:r>
                <a:rPr lang="en-US" sz="600" i="1" spc="0">
                  <a:solidFill>
                    <a:srgbClr val="000000"/>
                  </a:solidFill>
                  <a:latin typeface="Segoe UI"/>
                  <a:cs typeface="Segoe UI Semibold" panose="020B0702040204020203" pitchFamily="34" charset="0"/>
                </a:rPr>
                <a:t>Event Simulation</a:t>
              </a:r>
            </a:p>
          </p:txBody>
        </p:sp>
        <p:grpSp>
          <p:nvGrpSpPr>
            <p:cNvPr id="229" name="Group 228">
              <a:extLst>
                <a:ext uri="{FF2B5EF4-FFF2-40B4-BE49-F238E27FC236}">
                  <a16:creationId xmlns:a16="http://schemas.microsoft.com/office/drawing/2014/main" id="{C6F577BF-55E0-4776-8FB2-AD88322C13A9}"/>
                </a:ext>
              </a:extLst>
            </p:cNvPr>
            <p:cNvGrpSpPr/>
            <p:nvPr/>
          </p:nvGrpSpPr>
          <p:grpSpPr>
            <a:xfrm>
              <a:off x="7971949" y="5364572"/>
              <a:ext cx="271982" cy="286226"/>
              <a:chOff x="5918359" y="3225641"/>
              <a:chExt cx="381952" cy="401955"/>
            </a:xfrm>
            <a:solidFill>
              <a:srgbClr val="0078D4"/>
            </a:solidFill>
          </p:grpSpPr>
          <p:sp>
            <p:nvSpPr>
              <p:cNvPr id="20" name="Freeform: Shape 19">
                <a:extLst>
                  <a:ext uri="{FF2B5EF4-FFF2-40B4-BE49-F238E27FC236}">
                    <a16:creationId xmlns:a16="http://schemas.microsoft.com/office/drawing/2014/main" id="{4CC8D937-F852-4ECF-9B13-19A4190347FF}"/>
                  </a:ext>
                </a:extLst>
              </p:cNvPr>
              <p:cNvSpPr/>
              <p:nvPr/>
            </p:nvSpPr>
            <p:spPr>
              <a:xfrm>
                <a:off x="6087904" y="33561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4" name="Freeform: Shape 23">
                <a:extLst>
                  <a:ext uri="{FF2B5EF4-FFF2-40B4-BE49-F238E27FC236}">
                    <a16:creationId xmlns:a16="http://schemas.microsoft.com/office/drawing/2014/main" id="{C94B24B0-84B7-4065-B277-0E747B4D1DEA}"/>
                  </a:ext>
                </a:extLst>
              </p:cNvPr>
              <p:cNvSpPr/>
              <p:nvPr/>
            </p:nvSpPr>
            <p:spPr>
              <a:xfrm>
                <a:off x="6178391" y="33951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31" name="Freeform: Shape 30">
                <a:extLst>
                  <a:ext uri="{FF2B5EF4-FFF2-40B4-BE49-F238E27FC236}">
                    <a16:creationId xmlns:a16="http://schemas.microsoft.com/office/drawing/2014/main" id="{9F8BD7C1-9567-4B11-A07C-9A0793E4CC17}"/>
                  </a:ext>
                </a:extLst>
              </p:cNvPr>
              <p:cNvSpPr/>
              <p:nvPr/>
            </p:nvSpPr>
            <p:spPr>
              <a:xfrm>
                <a:off x="6087904" y="34332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4" name="Freeform: Shape 223">
                <a:extLst>
                  <a:ext uri="{FF2B5EF4-FFF2-40B4-BE49-F238E27FC236}">
                    <a16:creationId xmlns:a16="http://schemas.microsoft.com/office/drawing/2014/main" id="{31EFCAEC-CA2C-4117-AC70-41ABA8EB4546}"/>
                  </a:ext>
                </a:extLst>
              </p:cNvPr>
              <p:cNvSpPr/>
              <p:nvPr/>
            </p:nvSpPr>
            <p:spPr>
              <a:xfrm>
                <a:off x="5996464" y="3315176"/>
                <a:ext cx="76200" cy="66675"/>
              </a:xfrm>
              <a:custGeom>
                <a:avLst/>
                <a:gdLst>
                  <a:gd name="connsiteX0" fmla="*/ 71914 w 76200"/>
                  <a:gd name="connsiteY0" fmla="*/ 52864 h 66675"/>
                  <a:gd name="connsiteX1" fmla="*/ 65246 w 76200"/>
                  <a:gd name="connsiteY1" fmla="*/ 59531 h 66675"/>
                  <a:gd name="connsiteX2" fmla="*/ 13811 w 76200"/>
                  <a:gd name="connsiteY2" fmla="*/ 59531 h 66675"/>
                  <a:gd name="connsiteX3" fmla="*/ 7144 w 76200"/>
                  <a:gd name="connsiteY3" fmla="*/ 52864 h 66675"/>
                  <a:gd name="connsiteX4" fmla="*/ 7144 w 76200"/>
                  <a:gd name="connsiteY4" fmla="*/ 13811 h 66675"/>
                  <a:gd name="connsiteX5" fmla="*/ 13811 w 76200"/>
                  <a:gd name="connsiteY5" fmla="*/ 7144 h 66675"/>
                  <a:gd name="connsiteX6" fmla="*/ 64294 w 76200"/>
                  <a:gd name="connsiteY6" fmla="*/ 7144 h 66675"/>
                  <a:gd name="connsiteX7" fmla="*/ 71914 w 76200"/>
                  <a:gd name="connsiteY7" fmla="*/ 13811 h 66675"/>
                  <a:gd name="connsiteX8" fmla="*/ 71914 w 76200"/>
                  <a:gd name="connsiteY8" fmla="*/ 5286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66675">
                    <a:moveTo>
                      <a:pt x="71914" y="52864"/>
                    </a:moveTo>
                    <a:cubicBezTo>
                      <a:pt x="71914" y="56674"/>
                      <a:pt x="69056" y="59531"/>
                      <a:pt x="65246" y="59531"/>
                    </a:cubicBezTo>
                    <a:lnTo>
                      <a:pt x="13811" y="59531"/>
                    </a:lnTo>
                    <a:cubicBezTo>
                      <a:pt x="10001" y="59531"/>
                      <a:pt x="7144" y="56674"/>
                      <a:pt x="7144" y="52864"/>
                    </a:cubicBezTo>
                    <a:lnTo>
                      <a:pt x="7144" y="13811"/>
                    </a:lnTo>
                    <a:cubicBezTo>
                      <a:pt x="7144" y="10001"/>
                      <a:pt x="10001" y="7144"/>
                      <a:pt x="13811" y="7144"/>
                    </a:cubicBezTo>
                    <a:lnTo>
                      <a:pt x="64294" y="7144"/>
                    </a:lnTo>
                    <a:cubicBezTo>
                      <a:pt x="69056" y="7144"/>
                      <a:pt x="71914" y="10001"/>
                      <a:pt x="71914" y="13811"/>
                    </a:cubicBezTo>
                    <a:lnTo>
                      <a:pt x="71914" y="52864"/>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5" name="Freeform: Shape 224">
                <a:extLst>
                  <a:ext uri="{FF2B5EF4-FFF2-40B4-BE49-F238E27FC236}">
                    <a16:creationId xmlns:a16="http://schemas.microsoft.com/office/drawing/2014/main" id="{D4FE580D-2403-4623-820D-6D6D738EE73F}"/>
                  </a:ext>
                </a:extLst>
              </p:cNvPr>
              <p:cNvSpPr/>
              <p:nvPr/>
            </p:nvSpPr>
            <p:spPr>
              <a:xfrm>
                <a:off x="5918359" y="3225641"/>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6" name="Freeform: Shape 225">
                <a:extLst>
                  <a:ext uri="{FF2B5EF4-FFF2-40B4-BE49-F238E27FC236}">
                    <a16:creationId xmlns:a16="http://schemas.microsoft.com/office/drawing/2014/main" id="{A4869C2B-4355-4E83-A35D-16DBB6FCCFC7}"/>
                  </a:ext>
                </a:extLst>
              </p:cNvPr>
              <p:cNvSpPr/>
              <p:nvPr/>
            </p:nvSpPr>
            <p:spPr>
              <a:xfrm>
                <a:off x="5919311" y="3522821"/>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7" name="Freeform: Shape 226">
                <a:extLst>
                  <a:ext uri="{FF2B5EF4-FFF2-40B4-BE49-F238E27FC236}">
                    <a16:creationId xmlns:a16="http://schemas.microsoft.com/office/drawing/2014/main" id="{C6F0A218-36EB-4484-846A-250CC067F3C4}"/>
                  </a:ext>
                </a:extLst>
              </p:cNvPr>
              <p:cNvSpPr/>
              <p:nvPr/>
            </p:nvSpPr>
            <p:spPr>
              <a:xfrm>
                <a:off x="5996464" y="33942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8" name="Freeform: Shape 227">
                <a:extLst>
                  <a:ext uri="{FF2B5EF4-FFF2-40B4-BE49-F238E27FC236}">
                    <a16:creationId xmlns:a16="http://schemas.microsoft.com/office/drawing/2014/main" id="{31B69850-7515-4189-AE3B-81B062CEA826}"/>
                  </a:ext>
                </a:extLst>
              </p:cNvPr>
              <p:cNvSpPr/>
              <p:nvPr/>
            </p:nvSpPr>
            <p:spPr>
              <a:xfrm>
                <a:off x="5996464" y="34713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grpSp>
        <p:nvGrpSpPr>
          <p:cNvPr id="255" name="Group 254">
            <a:extLst>
              <a:ext uri="{FF2B5EF4-FFF2-40B4-BE49-F238E27FC236}">
                <a16:creationId xmlns:a16="http://schemas.microsoft.com/office/drawing/2014/main" id="{0EEF80B5-8E81-4E8D-B065-699B78B93E94}"/>
              </a:ext>
            </a:extLst>
          </p:cNvPr>
          <p:cNvGrpSpPr/>
          <p:nvPr/>
        </p:nvGrpSpPr>
        <p:grpSpPr>
          <a:xfrm>
            <a:off x="6079263" y="2183038"/>
            <a:ext cx="324698" cy="543359"/>
            <a:chOff x="8179134" y="2263744"/>
            <a:chExt cx="432930" cy="724479"/>
          </a:xfrm>
        </p:grpSpPr>
        <p:sp>
          <p:nvSpPr>
            <p:cNvPr id="165" name="Rectangle: Rounded Corners 164">
              <a:extLst>
                <a:ext uri="{FF2B5EF4-FFF2-40B4-BE49-F238E27FC236}">
                  <a16:creationId xmlns:a16="http://schemas.microsoft.com/office/drawing/2014/main" id="{73EB6FC8-FCDA-45D7-B515-23B6EA6E8228}"/>
                </a:ext>
              </a:extLst>
            </p:cNvPr>
            <p:cNvSpPr/>
            <p:nvPr/>
          </p:nvSpPr>
          <p:spPr bwMode="auto">
            <a:xfrm>
              <a:off x="8179134" y="255529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248" name="Graphic 246">
              <a:extLst>
                <a:ext uri="{FF2B5EF4-FFF2-40B4-BE49-F238E27FC236}">
                  <a16:creationId xmlns:a16="http://schemas.microsoft.com/office/drawing/2014/main" id="{7AD8D882-460B-4332-82FF-9ABADB352F34}"/>
                </a:ext>
              </a:extLst>
            </p:cNvPr>
            <p:cNvGrpSpPr/>
            <p:nvPr/>
          </p:nvGrpSpPr>
          <p:grpSpPr>
            <a:xfrm>
              <a:off x="8251772" y="2627931"/>
              <a:ext cx="287655" cy="287655"/>
              <a:chOff x="7808595" y="2588895"/>
              <a:chExt cx="476250" cy="476250"/>
            </a:xfrm>
          </p:grpSpPr>
          <p:sp>
            <p:nvSpPr>
              <p:cNvPr id="249" name="Freeform: Shape 248">
                <a:extLst>
                  <a:ext uri="{FF2B5EF4-FFF2-40B4-BE49-F238E27FC236}">
                    <a16:creationId xmlns:a16="http://schemas.microsoft.com/office/drawing/2014/main" id="{D91FD688-4487-4C7E-9D9A-993A525251C6}"/>
                  </a:ext>
                </a:extLst>
              </p:cNvPr>
              <p:cNvSpPr/>
              <p:nvPr/>
            </p:nvSpPr>
            <p:spPr>
              <a:xfrm>
                <a:off x="7801451" y="2583656"/>
                <a:ext cx="485775" cy="485775"/>
              </a:xfrm>
              <a:custGeom>
                <a:avLst/>
                <a:gdLst>
                  <a:gd name="connsiteX0" fmla="*/ 482441 w 485775"/>
                  <a:gd name="connsiteY0" fmla="*/ 286226 h 485775"/>
                  <a:gd name="connsiteX1" fmla="*/ 482441 w 485775"/>
                  <a:gd name="connsiteY1" fmla="*/ 286226 h 485775"/>
                  <a:gd name="connsiteX2" fmla="*/ 482441 w 485775"/>
                  <a:gd name="connsiteY2" fmla="*/ 170974 h 485775"/>
                  <a:gd name="connsiteX3" fmla="*/ 351949 w 485775"/>
                  <a:gd name="connsiteY3" fmla="*/ 284321 h 485775"/>
                  <a:gd name="connsiteX4" fmla="*/ 349091 w 485775"/>
                  <a:gd name="connsiteY4" fmla="*/ 284321 h 485775"/>
                  <a:gd name="connsiteX5" fmla="*/ 349091 w 485775"/>
                  <a:gd name="connsiteY5" fmla="*/ 170974 h 485775"/>
                  <a:gd name="connsiteX6" fmla="*/ 218599 w 485775"/>
                  <a:gd name="connsiteY6" fmla="*/ 284321 h 485775"/>
                  <a:gd name="connsiteX7" fmla="*/ 218599 w 485775"/>
                  <a:gd name="connsiteY7" fmla="*/ 284321 h 485775"/>
                  <a:gd name="connsiteX8" fmla="*/ 218599 w 485775"/>
                  <a:gd name="connsiteY8" fmla="*/ 47149 h 485775"/>
                  <a:gd name="connsiteX9" fmla="*/ 114776 w 485775"/>
                  <a:gd name="connsiteY9" fmla="*/ 7144 h 485775"/>
                  <a:gd name="connsiteX10" fmla="*/ 7144 w 485775"/>
                  <a:gd name="connsiteY10" fmla="*/ 47149 h 485775"/>
                  <a:gd name="connsiteX11" fmla="*/ 7144 w 485775"/>
                  <a:gd name="connsiteY11" fmla="*/ 481489 h 485775"/>
                  <a:gd name="connsiteX12" fmla="*/ 483394 w 485775"/>
                  <a:gd name="connsiteY12" fmla="*/ 481489 h 485775"/>
                  <a:gd name="connsiteX13" fmla="*/ 482441 w 485775"/>
                  <a:gd name="connsiteY13" fmla="*/ 286226 h 485775"/>
                  <a:gd name="connsiteX14" fmla="*/ 114776 w 485775"/>
                  <a:gd name="connsiteY14" fmla="*/ 66199 h 485775"/>
                  <a:gd name="connsiteX15" fmla="*/ 37624 w 485775"/>
                  <a:gd name="connsiteY15" fmla="*/ 44291 h 485775"/>
                  <a:gd name="connsiteX16" fmla="*/ 114776 w 485775"/>
                  <a:gd name="connsiteY16" fmla="*/ 22384 h 485775"/>
                  <a:gd name="connsiteX17" fmla="*/ 191929 w 485775"/>
                  <a:gd name="connsiteY17" fmla="*/ 44291 h 485775"/>
                  <a:gd name="connsiteX18" fmla="*/ 114776 w 485775"/>
                  <a:gd name="connsiteY18" fmla="*/ 66199 h 485775"/>
                  <a:gd name="connsiteX19" fmla="*/ 339566 w 485775"/>
                  <a:gd name="connsiteY19" fmla="*/ 404336 h 485775"/>
                  <a:gd name="connsiteX20" fmla="*/ 287179 w 485775"/>
                  <a:gd name="connsiteY20" fmla="*/ 404336 h 485775"/>
                  <a:gd name="connsiteX21" fmla="*/ 287179 w 485775"/>
                  <a:gd name="connsiteY21" fmla="*/ 351949 h 485775"/>
                  <a:gd name="connsiteX22" fmla="*/ 339566 w 485775"/>
                  <a:gd name="connsiteY22" fmla="*/ 351949 h 485775"/>
                  <a:gd name="connsiteX23" fmla="*/ 339566 w 485775"/>
                  <a:gd name="connsiteY23" fmla="*/ 404336 h 485775"/>
                  <a:gd name="connsiteX24" fmla="*/ 247174 w 485775"/>
                  <a:gd name="connsiteY24" fmla="*/ 404336 h 485775"/>
                  <a:gd name="connsiteX25" fmla="*/ 194786 w 485775"/>
                  <a:gd name="connsiteY25" fmla="*/ 404336 h 485775"/>
                  <a:gd name="connsiteX26" fmla="*/ 194786 w 485775"/>
                  <a:gd name="connsiteY26" fmla="*/ 351949 h 485775"/>
                  <a:gd name="connsiteX27" fmla="*/ 247174 w 485775"/>
                  <a:gd name="connsiteY27" fmla="*/ 351949 h 485775"/>
                  <a:gd name="connsiteX28" fmla="*/ 247174 w 485775"/>
                  <a:gd name="connsiteY28" fmla="*/ 404336 h 485775"/>
                  <a:gd name="connsiteX29" fmla="*/ 380524 w 485775"/>
                  <a:gd name="connsiteY29" fmla="*/ 404336 h 485775"/>
                  <a:gd name="connsiteX30" fmla="*/ 380524 w 485775"/>
                  <a:gd name="connsiteY30" fmla="*/ 351949 h 485775"/>
                  <a:gd name="connsiteX31" fmla="*/ 432911 w 485775"/>
                  <a:gd name="connsiteY31" fmla="*/ 351949 h 485775"/>
                  <a:gd name="connsiteX32" fmla="*/ 432911 w 485775"/>
                  <a:gd name="connsiteY32" fmla="*/ 404336 h 485775"/>
                  <a:gd name="connsiteX33" fmla="*/ 380524 w 485775"/>
                  <a:gd name="connsiteY33" fmla="*/ 404336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775" h="485775">
                    <a:moveTo>
                      <a:pt x="482441" y="286226"/>
                    </a:moveTo>
                    <a:lnTo>
                      <a:pt x="482441" y="286226"/>
                    </a:lnTo>
                    <a:lnTo>
                      <a:pt x="482441" y="170974"/>
                    </a:lnTo>
                    <a:lnTo>
                      <a:pt x="351949" y="284321"/>
                    </a:lnTo>
                    <a:lnTo>
                      <a:pt x="349091" y="284321"/>
                    </a:lnTo>
                    <a:lnTo>
                      <a:pt x="349091" y="170974"/>
                    </a:lnTo>
                    <a:lnTo>
                      <a:pt x="218599" y="284321"/>
                    </a:lnTo>
                    <a:lnTo>
                      <a:pt x="218599" y="284321"/>
                    </a:lnTo>
                    <a:lnTo>
                      <a:pt x="218599" y="47149"/>
                    </a:lnTo>
                    <a:cubicBezTo>
                      <a:pt x="218599" y="27146"/>
                      <a:pt x="173831" y="7144"/>
                      <a:pt x="114776" y="7144"/>
                    </a:cubicBezTo>
                    <a:cubicBezTo>
                      <a:pt x="55721" y="7144"/>
                      <a:pt x="7144" y="26194"/>
                      <a:pt x="7144" y="47149"/>
                    </a:cubicBezTo>
                    <a:lnTo>
                      <a:pt x="7144" y="481489"/>
                    </a:lnTo>
                    <a:lnTo>
                      <a:pt x="483394" y="481489"/>
                    </a:lnTo>
                    <a:lnTo>
                      <a:pt x="482441" y="286226"/>
                    </a:lnTo>
                    <a:close/>
                    <a:moveTo>
                      <a:pt x="114776" y="66199"/>
                    </a:moveTo>
                    <a:cubicBezTo>
                      <a:pt x="71914" y="66199"/>
                      <a:pt x="37624" y="55721"/>
                      <a:pt x="37624" y="44291"/>
                    </a:cubicBezTo>
                    <a:cubicBezTo>
                      <a:pt x="37624" y="32861"/>
                      <a:pt x="71914" y="22384"/>
                      <a:pt x="114776" y="22384"/>
                    </a:cubicBezTo>
                    <a:cubicBezTo>
                      <a:pt x="157639" y="22384"/>
                      <a:pt x="191929" y="31909"/>
                      <a:pt x="191929" y="44291"/>
                    </a:cubicBezTo>
                    <a:cubicBezTo>
                      <a:pt x="190976" y="55721"/>
                      <a:pt x="156686" y="66199"/>
                      <a:pt x="114776" y="66199"/>
                    </a:cubicBezTo>
                    <a:close/>
                    <a:moveTo>
                      <a:pt x="339566" y="404336"/>
                    </a:moveTo>
                    <a:lnTo>
                      <a:pt x="287179" y="404336"/>
                    </a:lnTo>
                    <a:lnTo>
                      <a:pt x="287179" y="351949"/>
                    </a:lnTo>
                    <a:lnTo>
                      <a:pt x="339566" y="351949"/>
                    </a:lnTo>
                    <a:lnTo>
                      <a:pt x="339566" y="404336"/>
                    </a:lnTo>
                    <a:close/>
                    <a:moveTo>
                      <a:pt x="247174" y="404336"/>
                    </a:moveTo>
                    <a:lnTo>
                      <a:pt x="194786" y="404336"/>
                    </a:lnTo>
                    <a:lnTo>
                      <a:pt x="194786" y="351949"/>
                    </a:lnTo>
                    <a:lnTo>
                      <a:pt x="247174" y="351949"/>
                    </a:lnTo>
                    <a:lnTo>
                      <a:pt x="247174" y="404336"/>
                    </a:lnTo>
                    <a:close/>
                    <a:moveTo>
                      <a:pt x="380524" y="404336"/>
                    </a:moveTo>
                    <a:lnTo>
                      <a:pt x="380524" y="351949"/>
                    </a:lnTo>
                    <a:lnTo>
                      <a:pt x="432911" y="351949"/>
                    </a:lnTo>
                    <a:lnTo>
                      <a:pt x="432911" y="404336"/>
                    </a:lnTo>
                    <a:lnTo>
                      <a:pt x="380524" y="404336"/>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50" name="Freeform: Shape 249">
                <a:extLst>
                  <a:ext uri="{FF2B5EF4-FFF2-40B4-BE49-F238E27FC236}">
                    <a16:creationId xmlns:a16="http://schemas.microsoft.com/office/drawing/2014/main" id="{7E37A4CD-863C-45E5-B74C-DECB4FE9885D}"/>
                  </a:ext>
                </a:extLst>
              </p:cNvPr>
              <p:cNvSpPr/>
              <p:nvPr/>
            </p:nvSpPr>
            <p:spPr>
              <a:xfrm>
                <a:off x="7801451" y="2620804"/>
                <a:ext cx="114300" cy="447675"/>
              </a:xfrm>
              <a:custGeom>
                <a:avLst/>
                <a:gdLst>
                  <a:gd name="connsiteX0" fmla="*/ 7144 w 114300"/>
                  <a:gd name="connsiteY0" fmla="*/ 7144 h 447675"/>
                  <a:gd name="connsiteX1" fmla="*/ 112871 w 114300"/>
                  <a:gd name="connsiteY1" fmla="*/ 7144 h 447675"/>
                  <a:gd name="connsiteX2" fmla="*/ 112871 w 114300"/>
                  <a:gd name="connsiteY2" fmla="*/ 444341 h 447675"/>
                  <a:gd name="connsiteX3" fmla="*/ 7144 w 114300"/>
                  <a:gd name="connsiteY3" fmla="*/ 444341 h 447675"/>
                </a:gdLst>
                <a:ahLst/>
                <a:cxnLst>
                  <a:cxn ang="0">
                    <a:pos x="connsiteX0" y="connsiteY0"/>
                  </a:cxn>
                  <a:cxn ang="0">
                    <a:pos x="connsiteX1" y="connsiteY1"/>
                  </a:cxn>
                  <a:cxn ang="0">
                    <a:pos x="connsiteX2" y="connsiteY2"/>
                  </a:cxn>
                  <a:cxn ang="0">
                    <a:pos x="connsiteX3" y="connsiteY3"/>
                  </a:cxn>
                </a:cxnLst>
                <a:rect l="l" t="t" r="r" b="b"/>
                <a:pathLst>
                  <a:path w="114300" h="447675">
                    <a:moveTo>
                      <a:pt x="7144" y="7144"/>
                    </a:moveTo>
                    <a:lnTo>
                      <a:pt x="112871" y="7144"/>
                    </a:lnTo>
                    <a:lnTo>
                      <a:pt x="112871" y="444341"/>
                    </a:lnTo>
                    <a:lnTo>
                      <a:pt x="7144" y="444341"/>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51" name="Freeform: Shape 250">
                <a:extLst>
                  <a:ext uri="{FF2B5EF4-FFF2-40B4-BE49-F238E27FC236}">
                    <a16:creationId xmlns:a16="http://schemas.microsoft.com/office/drawing/2014/main" id="{994BFB0A-1F78-4BA8-AA5E-6D6A5C8E6E51}"/>
                  </a:ext>
                </a:extLst>
              </p:cNvPr>
              <p:cNvSpPr/>
              <p:nvPr/>
            </p:nvSpPr>
            <p:spPr>
              <a:xfrm>
                <a:off x="7801451" y="2582704"/>
                <a:ext cx="219075" cy="85725"/>
              </a:xfrm>
              <a:custGeom>
                <a:avLst/>
                <a:gdLst>
                  <a:gd name="connsiteX0" fmla="*/ 217646 w 219075"/>
                  <a:gd name="connsiteY0" fmla="*/ 45244 h 85725"/>
                  <a:gd name="connsiteX1" fmla="*/ 111919 w 219075"/>
                  <a:gd name="connsiteY1" fmla="*/ 83344 h 85725"/>
                  <a:gd name="connsiteX2" fmla="*/ 7144 w 219075"/>
                  <a:gd name="connsiteY2" fmla="*/ 45244 h 85725"/>
                  <a:gd name="connsiteX3" fmla="*/ 112871 w 219075"/>
                  <a:gd name="connsiteY3" fmla="*/ 7144 h 85725"/>
                  <a:gd name="connsiteX4" fmla="*/ 217646 w 21907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5725">
                    <a:moveTo>
                      <a:pt x="217646" y="45244"/>
                    </a:moveTo>
                    <a:cubicBezTo>
                      <a:pt x="217646" y="66199"/>
                      <a:pt x="170021" y="83344"/>
                      <a:pt x="111919" y="83344"/>
                    </a:cubicBezTo>
                    <a:cubicBezTo>
                      <a:pt x="53816" y="83344"/>
                      <a:pt x="7144" y="66199"/>
                      <a:pt x="7144" y="45244"/>
                    </a:cubicBezTo>
                    <a:cubicBezTo>
                      <a:pt x="7144" y="24289"/>
                      <a:pt x="54769" y="7144"/>
                      <a:pt x="112871" y="7144"/>
                    </a:cubicBezTo>
                    <a:cubicBezTo>
                      <a:pt x="170974" y="7144"/>
                      <a:pt x="217646" y="23336"/>
                      <a:pt x="217646" y="45244"/>
                    </a:cubicBezTo>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52" name="Freeform: Shape 251">
                <a:extLst>
                  <a:ext uri="{FF2B5EF4-FFF2-40B4-BE49-F238E27FC236}">
                    <a16:creationId xmlns:a16="http://schemas.microsoft.com/office/drawing/2014/main" id="{3D0991FB-13A9-4851-B51E-082924A9E2EE}"/>
                  </a:ext>
                </a:extLst>
              </p:cNvPr>
              <p:cNvSpPr/>
              <p:nvPr/>
            </p:nvSpPr>
            <p:spPr>
              <a:xfrm>
                <a:off x="7823359" y="2593181"/>
                <a:ext cx="180975" cy="57150"/>
              </a:xfrm>
              <a:custGeom>
                <a:avLst/>
                <a:gdLst>
                  <a:gd name="connsiteX0" fmla="*/ 174784 w 180975"/>
                  <a:gd name="connsiteY0" fmla="*/ 31909 h 57150"/>
                  <a:gd name="connsiteX1" fmla="*/ 90964 w 180975"/>
                  <a:gd name="connsiteY1" fmla="*/ 56674 h 57150"/>
                  <a:gd name="connsiteX2" fmla="*/ 7144 w 180975"/>
                  <a:gd name="connsiteY2" fmla="*/ 31909 h 57150"/>
                  <a:gd name="connsiteX3" fmla="*/ 90964 w 180975"/>
                  <a:gd name="connsiteY3" fmla="*/ 7144 h 57150"/>
                  <a:gd name="connsiteX4" fmla="*/ 174784 w 18097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57150">
                    <a:moveTo>
                      <a:pt x="174784" y="31909"/>
                    </a:moveTo>
                    <a:cubicBezTo>
                      <a:pt x="174784" y="46196"/>
                      <a:pt x="137636" y="56674"/>
                      <a:pt x="90964" y="56674"/>
                    </a:cubicBezTo>
                    <a:cubicBezTo>
                      <a:pt x="44291" y="56674"/>
                      <a:pt x="7144" y="46196"/>
                      <a:pt x="7144" y="31909"/>
                    </a:cubicBezTo>
                    <a:cubicBezTo>
                      <a:pt x="7144" y="17621"/>
                      <a:pt x="44291" y="7144"/>
                      <a:pt x="90964" y="7144"/>
                    </a:cubicBezTo>
                    <a:cubicBezTo>
                      <a:pt x="137636" y="7144"/>
                      <a:pt x="174784" y="18574"/>
                      <a:pt x="174784" y="31909"/>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53" name="Freeform: Shape 252">
                <a:extLst>
                  <a:ext uri="{FF2B5EF4-FFF2-40B4-BE49-F238E27FC236}">
                    <a16:creationId xmlns:a16="http://schemas.microsoft.com/office/drawing/2014/main" id="{5FACD280-6726-4712-AB38-610F6E71A4F0}"/>
                  </a:ext>
                </a:extLst>
              </p:cNvPr>
              <p:cNvSpPr/>
              <p:nvPr/>
            </p:nvSpPr>
            <p:spPr>
              <a:xfrm>
                <a:off x="7822406" y="2593181"/>
                <a:ext cx="180975" cy="47625"/>
              </a:xfrm>
              <a:custGeom>
                <a:avLst/>
                <a:gdLst>
                  <a:gd name="connsiteX0" fmla="*/ 157639 w 180975"/>
                  <a:gd name="connsiteY0" fmla="*/ 47149 h 47625"/>
                  <a:gd name="connsiteX1" fmla="*/ 174784 w 180975"/>
                  <a:gd name="connsiteY1" fmla="*/ 31909 h 47625"/>
                  <a:gd name="connsiteX2" fmla="*/ 90964 w 180975"/>
                  <a:gd name="connsiteY2" fmla="*/ 7144 h 47625"/>
                  <a:gd name="connsiteX3" fmla="*/ 7144 w 180975"/>
                  <a:gd name="connsiteY3" fmla="*/ 31909 h 47625"/>
                  <a:gd name="connsiteX4" fmla="*/ 25241 w 180975"/>
                  <a:gd name="connsiteY4" fmla="*/ 47149 h 47625"/>
                  <a:gd name="connsiteX5" fmla="*/ 91916 w 180975"/>
                  <a:gd name="connsiteY5" fmla="*/ 37624 h 47625"/>
                  <a:gd name="connsiteX6" fmla="*/ 157639 w 180975"/>
                  <a:gd name="connsiteY6" fmla="*/ 4714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47625">
                    <a:moveTo>
                      <a:pt x="157639" y="47149"/>
                    </a:moveTo>
                    <a:cubicBezTo>
                      <a:pt x="169069" y="43339"/>
                      <a:pt x="174784" y="37624"/>
                      <a:pt x="174784" y="31909"/>
                    </a:cubicBezTo>
                    <a:cubicBezTo>
                      <a:pt x="174784" y="17621"/>
                      <a:pt x="137636" y="7144"/>
                      <a:pt x="90964" y="7144"/>
                    </a:cubicBezTo>
                    <a:cubicBezTo>
                      <a:pt x="44291" y="7144"/>
                      <a:pt x="7144" y="18574"/>
                      <a:pt x="7144" y="31909"/>
                    </a:cubicBezTo>
                    <a:cubicBezTo>
                      <a:pt x="8096" y="37624"/>
                      <a:pt x="14764" y="43339"/>
                      <a:pt x="25241" y="47149"/>
                    </a:cubicBezTo>
                    <a:cubicBezTo>
                      <a:pt x="40481" y="41434"/>
                      <a:pt x="64294" y="37624"/>
                      <a:pt x="91916" y="37624"/>
                    </a:cubicBezTo>
                    <a:cubicBezTo>
                      <a:pt x="118586" y="37624"/>
                      <a:pt x="142399" y="41434"/>
                      <a:pt x="157639" y="47149"/>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sp>
          <p:nvSpPr>
            <p:cNvPr id="163" name="Title 1">
              <a:extLst>
                <a:ext uri="{FF2B5EF4-FFF2-40B4-BE49-F238E27FC236}">
                  <a16:creationId xmlns:a16="http://schemas.microsoft.com/office/drawing/2014/main" id="{59A394CE-4B89-4D6A-BF2A-C389017A5117}"/>
                </a:ext>
              </a:extLst>
            </p:cNvPr>
            <p:cNvSpPr txBox="1">
              <a:spLocks/>
            </p:cNvSpPr>
            <p:nvPr/>
          </p:nvSpPr>
          <p:spPr>
            <a:xfrm>
              <a:off x="8179134" y="2263744"/>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Data Factory</a:t>
              </a:r>
            </a:p>
          </p:txBody>
        </p:sp>
      </p:grpSp>
      <p:cxnSp>
        <p:nvCxnSpPr>
          <p:cNvPr id="183" name="Straight Arrow Connector 182">
            <a:extLst>
              <a:ext uri="{FF2B5EF4-FFF2-40B4-BE49-F238E27FC236}">
                <a16:creationId xmlns:a16="http://schemas.microsoft.com/office/drawing/2014/main" id="{A7F1BEA3-CC77-42EB-A122-24DA7C3FA0A4}"/>
              </a:ext>
            </a:extLst>
          </p:cNvPr>
          <p:cNvCxnSpPr>
            <a:cxnSpLocks/>
            <a:stCxn id="165" idx="2"/>
            <a:endCxn id="159" idx="0"/>
          </p:cNvCxnSpPr>
          <p:nvPr/>
        </p:nvCxnSpPr>
        <p:spPr>
          <a:xfrm>
            <a:off x="6241612" y="2726397"/>
            <a:ext cx="0" cy="12241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EABF4442-4DDC-4047-9494-DC349AD7C529}"/>
              </a:ext>
            </a:extLst>
          </p:cNvPr>
          <p:cNvGrpSpPr/>
          <p:nvPr/>
        </p:nvGrpSpPr>
        <p:grpSpPr>
          <a:xfrm>
            <a:off x="6638857" y="2090705"/>
            <a:ext cx="465522" cy="635692"/>
            <a:chOff x="9355154" y="2519886"/>
            <a:chExt cx="620696" cy="847589"/>
          </a:xfrm>
        </p:grpSpPr>
        <p:sp>
          <p:nvSpPr>
            <p:cNvPr id="40" name="Freeform: Shape 39">
              <a:extLst>
                <a:ext uri="{FF2B5EF4-FFF2-40B4-BE49-F238E27FC236}">
                  <a16:creationId xmlns:a16="http://schemas.microsoft.com/office/drawing/2014/main" id="{CF418695-E17F-4FE8-BCC2-9542C847E72B}"/>
                </a:ext>
              </a:extLst>
            </p:cNvPr>
            <p:cNvSpPr/>
            <p:nvPr/>
          </p:nvSpPr>
          <p:spPr>
            <a:xfrm>
              <a:off x="9528286" y="3013794"/>
              <a:ext cx="274433" cy="274433"/>
            </a:xfrm>
            <a:custGeom>
              <a:avLst/>
              <a:gdLst>
                <a:gd name="connsiteX0" fmla="*/ 1805464 w 3609975"/>
                <a:gd name="connsiteY0" fmla="*/ 7144 h 3609975"/>
                <a:gd name="connsiteX1" fmla="*/ 7144 w 3609975"/>
                <a:gd name="connsiteY1" fmla="*/ 1805464 h 3609975"/>
                <a:gd name="connsiteX2" fmla="*/ 1805464 w 3609975"/>
                <a:gd name="connsiteY2" fmla="*/ 3603784 h 3609975"/>
                <a:gd name="connsiteX3" fmla="*/ 3604736 w 3609975"/>
                <a:gd name="connsiteY3" fmla="*/ 1805464 h 3609975"/>
                <a:gd name="connsiteX4" fmla="*/ 1805464 w 3609975"/>
                <a:gd name="connsiteY4" fmla="*/ 7144 h 3609975"/>
                <a:gd name="connsiteX5" fmla="*/ 1642586 w 3609975"/>
                <a:gd name="connsiteY5" fmla="*/ 824389 h 3609975"/>
                <a:gd name="connsiteX6" fmla="*/ 1642586 w 3609975"/>
                <a:gd name="connsiteY6" fmla="*/ 251936 h 3609975"/>
                <a:gd name="connsiteX7" fmla="*/ 1969294 w 3609975"/>
                <a:gd name="connsiteY7" fmla="*/ 251936 h 3609975"/>
                <a:gd name="connsiteX8" fmla="*/ 1969294 w 3609975"/>
                <a:gd name="connsiteY8" fmla="*/ 824389 h 3609975"/>
                <a:gd name="connsiteX9" fmla="*/ 2133124 w 3609975"/>
                <a:gd name="connsiteY9" fmla="*/ 824389 h 3609975"/>
                <a:gd name="connsiteX10" fmla="*/ 1806416 w 3609975"/>
                <a:gd name="connsiteY10" fmla="*/ 1486376 h 3609975"/>
                <a:gd name="connsiteX11" fmla="*/ 1479709 w 3609975"/>
                <a:gd name="connsiteY11" fmla="*/ 824389 h 3609975"/>
                <a:gd name="connsiteX12" fmla="*/ 1642586 w 3609975"/>
                <a:gd name="connsiteY12" fmla="*/ 824389 h 3609975"/>
                <a:gd name="connsiteX13" fmla="*/ 906304 w 3609975"/>
                <a:gd name="connsiteY13" fmla="*/ 2132172 h 3609975"/>
                <a:gd name="connsiteX14" fmla="*/ 244316 w 3609975"/>
                <a:gd name="connsiteY14" fmla="*/ 1805464 h 3609975"/>
                <a:gd name="connsiteX15" fmla="*/ 906304 w 3609975"/>
                <a:gd name="connsiteY15" fmla="*/ 1478756 h 3609975"/>
                <a:gd name="connsiteX16" fmla="*/ 906304 w 3609975"/>
                <a:gd name="connsiteY16" fmla="*/ 1642586 h 3609975"/>
                <a:gd name="connsiteX17" fmla="*/ 1478756 w 3609975"/>
                <a:gd name="connsiteY17" fmla="*/ 1642586 h 3609975"/>
                <a:gd name="connsiteX18" fmla="*/ 1478756 w 3609975"/>
                <a:gd name="connsiteY18" fmla="*/ 1969294 h 3609975"/>
                <a:gd name="connsiteX19" fmla="*/ 906304 w 3609975"/>
                <a:gd name="connsiteY19" fmla="*/ 1969294 h 3609975"/>
                <a:gd name="connsiteX20" fmla="*/ 906304 w 3609975"/>
                <a:gd name="connsiteY20" fmla="*/ 2132172 h 3609975"/>
                <a:gd name="connsiteX21" fmla="*/ 1969294 w 3609975"/>
                <a:gd name="connsiteY21" fmla="*/ 2704624 h 3609975"/>
                <a:gd name="connsiteX22" fmla="*/ 1969294 w 3609975"/>
                <a:gd name="connsiteY22" fmla="*/ 3277076 h 3609975"/>
                <a:gd name="connsiteX23" fmla="*/ 1642586 w 3609975"/>
                <a:gd name="connsiteY23" fmla="*/ 3277076 h 3609975"/>
                <a:gd name="connsiteX24" fmla="*/ 1642586 w 3609975"/>
                <a:gd name="connsiteY24" fmla="*/ 2704624 h 3609975"/>
                <a:gd name="connsiteX25" fmla="*/ 1478756 w 3609975"/>
                <a:gd name="connsiteY25" fmla="*/ 2704624 h 3609975"/>
                <a:gd name="connsiteX26" fmla="*/ 1805464 w 3609975"/>
                <a:gd name="connsiteY26" fmla="*/ 2042636 h 3609975"/>
                <a:gd name="connsiteX27" fmla="*/ 2132171 w 3609975"/>
                <a:gd name="connsiteY27" fmla="*/ 2704624 h 3609975"/>
                <a:gd name="connsiteX28" fmla="*/ 1969294 w 3609975"/>
                <a:gd name="connsiteY28" fmla="*/ 2704624 h 3609975"/>
                <a:gd name="connsiteX29" fmla="*/ 2705576 w 3609975"/>
                <a:gd name="connsiteY29" fmla="*/ 2132172 h 3609975"/>
                <a:gd name="connsiteX30" fmla="*/ 2705576 w 3609975"/>
                <a:gd name="connsiteY30" fmla="*/ 1968341 h 3609975"/>
                <a:gd name="connsiteX31" fmla="*/ 2133124 w 3609975"/>
                <a:gd name="connsiteY31" fmla="*/ 1968341 h 3609975"/>
                <a:gd name="connsiteX32" fmla="*/ 2133124 w 3609975"/>
                <a:gd name="connsiteY32" fmla="*/ 1641634 h 3609975"/>
                <a:gd name="connsiteX33" fmla="*/ 2705576 w 3609975"/>
                <a:gd name="connsiteY33" fmla="*/ 1641634 h 3609975"/>
                <a:gd name="connsiteX34" fmla="*/ 2705576 w 3609975"/>
                <a:gd name="connsiteY34" fmla="*/ 1477804 h 3609975"/>
                <a:gd name="connsiteX35" fmla="*/ 3367564 w 3609975"/>
                <a:gd name="connsiteY35" fmla="*/ 1804511 h 3609975"/>
                <a:gd name="connsiteX36" fmla="*/ 2705576 w 3609975"/>
                <a:gd name="connsiteY36" fmla="*/ 2132172 h 360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09975" h="3609975">
                  <a:moveTo>
                    <a:pt x="1805464" y="7144"/>
                  </a:moveTo>
                  <a:cubicBezTo>
                    <a:pt x="808196" y="7144"/>
                    <a:pt x="7144" y="816769"/>
                    <a:pt x="7144" y="1805464"/>
                  </a:cubicBezTo>
                  <a:cubicBezTo>
                    <a:pt x="7144" y="2794159"/>
                    <a:pt x="808196" y="3603784"/>
                    <a:pt x="1805464" y="3603784"/>
                  </a:cubicBezTo>
                  <a:cubicBezTo>
                    <a:pt x="2802731" y="3603784"/>
                    <a:pt x="3604736" y="2795111"/>
                    <a:pt x="3604736" y="1805464"/>
                  </a:cubicBezTo>
                  <a:cubicBezTo>
                    <a:pt x="3604736" y="815816"/>
                    <a:pt x="2803684" y="7144"/>
                    <a:pt x="1805464" y="7144"/>
                  </a:cubicBezTo>
                  <a:close/>
                  <a:moveTo>
                    <a:pt x="1642586" y="824389"/>
                  </a:moveTo>
                  <a:lnTo>
                    <a:pt x="1642586" y="251936"/>
                  </a:lnTo>
                  <a:lnTo>
                    <a:pt x="1969294" y="251936"/>
                  </a:lnTo>
                  <a:lnTo>
                    <a:pt x="1969294" y="824389"/>
                  </a:lnTo>
                  <a:lnTo>
                    <a:pt x="2133124" y="824389"/>
                  </a:lnTo>
                  <a:lnTo>
                    <a:pt x="1806416" y="1486376"/>
                  </a:lnTo>
                  <a:lnTo>
                    <a:pt x="1479709" y="824389"/>
                  </a:lnTo>
                  <a:lnTo>
                    <a:pt x="1642586" y="824389"/>
                  </a:lnTo>
                  <a:close/>
                  <a:moveTo>
                    <a:pt x="906304" y="2132172"/>
                  </a:moveTo>
                  <a:lnTo>
                    <a:pt x="244316" y="1805464"/>
                  </a:lnTo>
                  <a:lnTo>
                    <a:pt x="906304" y="1478756"/>
                  </a:lnTo>
                  <a:lnTo>
                    <a:pt x="906304" y="1642586"/>
                  </a:lnTo>
                  <a:lnTo>
                    <a:pt x="1478756" y="1642586"/>
                  </a:lnTo>
                  <a:lnTo>
                    <a:pt x="1478756" y="1969294"/>
                  </a:lnTo>
                  <a:lnTo>
                    <a:pt x="906304" y="1969294"/>
                  </a:lnTo>
                  <a:lnTo>
                    <a:pt x="906304" y="2132172"/>
                  </a:lnTo>
                  <a:close/>
                  <a:moveTo>
                    <a:pt x="1969294" y="2704624"/>
                  </a:moveTo>
                  <a:lnTo>
                    <a:pt x="1969294" y="3277076"/>
                  </a:lnTo>
                  <a:lnTo>
                    <a:pt x="1642586" y="3277076"/>
                  </a:lnTo>
                  <a:lnTo>
                    <a:pt x="1642586" y="2704624"/>
                  </a:lnTo>
                  <a:lnTo>
                    <a:pt x="1478756" y="2704624"/>
                  </a:lnTo>
                  <a:lnTo>
                    <a:pt x="1805464" y="2042636"/>
                  </a:lnTo>
                  <a:lnTo>
                    <a:pt x="2132171" y="2704624"/>
                  </a:lnTo>
                  <a:lnTo>
                    <a:pt x="1969294" y="2704624"/>
                  </a:lnTo>
                  <a:close/>
                  <a:moveTo>
                    <a:pt x="2705576" y="2132172"/>
                  </a:moveTo>
                  <a:lnTo>
                    <a:pt x="2705576" y="1968341"/>
                  </a:lnTo>
                  <a:lnTo>
                    <a:pt x="2133124" y="1968341"/>
                  </a:lnTo>
                  <a:lnTo>
                    <a:pt x="2133124" y="1641634"/>
                  </a:lnTo>
                  <a:lnTo>
                    <a:pt x="2705576" y="1641634"/>
                  </a:lnTo>
                  <a:lnTo>
                    <a:pt x="2705576" y="1477804"/>
                  </a:lnTo>
                  <a:lnTo>
                    <a:pt x="3367564" y="1804511"/>
                  </a:lnTo>
                  <a:lnTo>
                    <a:pt x="2705576" y="2132172"/>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5" name="Rectangle: Rounded Corners 184">
              <a:extLst>
                <a:ext uri="{FF2B5EF4-FFF2-40B4-BE49-F238E27FC236}">
                  <a16:creationId xmlns:a16="http://schemas.microsoft.com/office/drawing/2014/main" id="{0A2BD886-9379-45E3-B1EB-33E141E55624}"/>
                </a:ext>
              </a:extLst>
            </p:cNvPr>
            <p:cNvSpPr/>
            <p:nvPr/>
          </p:nvSpPr>
          <p:spPr bwMode="auto">
            <a:xfrm>
              <a:off x="9449037" y="293454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87" name="Title 1">
              <a:extLst>
                <a:ext uri="{FF2B5EF4-FFF2-40B4-BE49-F238E27FC236}">
                  <a16:creationId xmlns:a16="http://schemas.microsoft.com/office/drawing/2014/main" id="{3484B65A-B25A-4070-A80F-7D83951566AA}"/>
                </a:ext>
              </a:extLst>
            </p:cNvPr>
            <p:cNvSpPr txBox="1">
              <a:spLocks/>
            </p:cNvSpPr>
            <p:nvPr/>
          </p:nvSpPr>
          <p:spPr>
            <a:xfrm>
              <a:off x="9355154" y="2519886"/>
              <a:ext cx="62069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Data Management Gateway</a:t>
              </a:r>
            </a:p>
          </p:txBody>
        </p:sp>
      </p:grpSp>
      <p:cxnSp>
        <p:nvCxnSpPr>
          <p:cNvPr id="195" name="Straight Arrow Connector 194">
            <a:extLst>
              <a:ext uri="{FF2B5EF4-FFF2-40B4-BE49-F238E27FC236}">
                <a16:creationId xmlns:a16="http://schemas.microsoft.com/office/drawing/2014/main" id="{BA4A7B25-45B7-4158-9E40-711B88FD0E00}"/>
              </a:ext>
            </a:extLst>
          </p:cNvPr>
          <p:cNvCxnSpPr>
            <a:cxnSpLocks/>
          </p:cNvCxnSpPr>
          <p:nvPr/>
        </p:nvCxnSpPr>
        <p:spPr>
          <a:xfrm flipH="1">
            <a:off x="6403960" y="2570252"/>
            <a:ext cx="3246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9E152C9F-FCF1-41CB-B7F4-CAC9A575D2A9}"/>
              </a:ext>
            </a:extLst>
          </p:cNvPr>
          <p:cNvGrpSpPr/>
          <p:nvPr/>
        </p:nvGrpSpPr>
        <p:grpSpPr>
          <a:xfrm>
            <a:off x="7783259" y="2183038"/>
            <a:ext cx="465522" cy="543359"/>
            <a:chOff x="10133029" y="2338196"/>
            <a:chExt cx="620696" cy="724479"/>
          </a:xfrm>
        </p:grpSpPr>
        <p:sp>
          <p:nvSpPr>
            <p:cNvPr id="199" name="Rectangle: Rounded Corners 198">
              <a:extLst>
                <a:ext uri="{FF2B5EF4-FFF2-40B4-BE49-F238E27FC236}">
                  <a16:creationId xmlns:a16="http://schemas.microsoft.com/office/drawing/2014/main" id="{11F62D25-3F35-499E-8616-FD75F7B4EC9D}"/>
                </a:ext>
              </a:extLst>
            </p:cNvPr>
            <p:cNvSpPr/>
            <p:nvPr/>
          </p:nvSpPr>
          <p:spPr bwMode="auto">
            <a:xfrm>
              <a:off x="10226912" y="2629745"/>
              <a:ext cx="432930" cy="43293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00" name="Title 1">
              <a:extLst>
                <a:ext uri="{FF2B5EF4-FFF2-40B4-BE49-F238E27FC236}">
                  <a16:creationId xmlns:a16="http://schemas.microsoft.com/office/drawing/2014/main" id="{4C83C1B1-B6C8-4068-835E-6D989AFF2B0E}"/>
                </a:ext>
              </a:extLst>
            </p:cNvPr>
            <p:cNvSpPr txBox="1">
              <a:spLocks/>
            </p:cNvSpPr>
            <p:nvPr/>
          </p:nvSpPr>
          <p:spPr>
            <a:xfrm>
              <a:off x="10133029" y="2338196"/>
              <a:ext cx="62069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On-premises database</a:t>
              </a:r>
            </a:p>
          </p:txBody>
        </p:sp>
        <p:sp>
          <p:nvSpPr>
            <p:cNvPr id="213" name="Database_EFC7" title="Icon of a cylinder">
              <a:extLst>
                <a:ext uri="{FF2B5EF4-FFF2-40B4-BE49-F238E27FC236}">
                  <a16:creationId xmlns:a16="http://schemas.microsoft.com/office/drawing/2014/main" id="{B4E8F356-7D71-41E1-BA2B-7E23F59D3299}"/>
                </a:ext>
              </a:extLst>
            </p:cNvPr>
            <p:cNvSpPr>
              <a:spLocks noChangeAspect="1" noEditPoints="1"/>
            </p:cNvSpPr>
            <p:nvPr/>
          </p:nvSpPr>
          <p:spPr bwMode="auto">
            <a:xfrm>
              <a:off x="10337111" y="2708081"/>
              <a:ext cx="212532" cy="2762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214" name="Straight Arrow Connector 213">
            <a:extLst>
              <a:ext uri="{FF2B5EF4-FFF2-40B4-BE49-F238E27FC236}">
                <a16:creationId xmlns:a16="http://schemas.microsoft.com/office/drawing/2014/main" id="{2D87BD4A-7405-4ED2-9207-D72E2F68DD97}"/>
              </a:ext>
            </a:extLst>
          </p:cNvPr>
          <p:cNvCxnSpPr>
            <a:cxnSpLocks/>
            <a:stCxn id="199" idx="1"/>
            <a:endCxn id="185" idx="3"/>
          </p:cNvCxnSpPr>
          <p:nvPr/>
        </p:nvCxnSpPr>
        <p:spPr>
          <a:xfrm flipH="1">
            <a:off x="7033967" y="2564048"/>
            <a:ext cx="8197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1071B89D-8A51-460F-83CD-E4B25E03D5C5}"/>
              </a:ext>
            </a:extLst>
          </p:cNvPr>
          <p:cNvGrpSpPr/>
          <p:nvPr/>
        </p:nvGrpSpPr>
        <p:grpSpPr>
          <a:xfrm>
            <a:off x="7314507" y="2428048"/>
            <a:ext cx="435569" cy="389906"/>
            <a:chOff x="9044476" y="3871377"/>
            <a:chExt cx="580758" cy="519875"/>
          </a:xfrm>
        </p:grpSpPr>
        <p:sp>
          <p:nvSpPr>
            <p:cNvPr id="221" name="Rectangle 220">
              <a:extLst>
                <a:ext uri="{FF2B5EF4-FFF2-40B4-BE49-F238E27FC236}">
                  <a16:creationId xmlns:a16="http://schemas.microsoft.com/office/drawing/2014/main" id="{F85B0534-0072-4C10-99B4-2F0CD2696348}"/>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2" name="Group 221">
              <a:extLst>
                <a:ext uri="{FF2B5EF4-FFF2-40B4-BE49-F238E27FC236}">
                  <a16:creationId xmlns:a16="http://schemas.microsoft.com/office/drawing/2014/main" id="{EA7B044B-5560-44AD-A71E-5C3420F630BD}"/>
                </a:ext>
              </a:extLst>
            </p:cNvPr>
            <p:cNvGrpSpPr/>
            <p:nvPr/>
          </p:nvGrpSpPr>
          <p:grpSpPr>
            <a:xfrm>
              <a:off x="9044476" y="3871377"/>
              <a:ext cx="580758" cy="519875"/>
              <a:chOff x="9044476" y="3871377"/>
              <a:chExt cx="580758" cy="519875"/>
            </a:xfrm>
          </p:grpSpPr>
          <p:sp>
            <p:nvSpPr>
              <p:cNvPr id="223" name="Title 1">
                <a:extLst>
                  <a:ext uri="{FF2B5EF4-FFF2-40B4-BE49-F238E27FC236}">
                    <a16:creationId xmlns:a16="http://schemas.microsoft.com/office/drawing/2014/main" id="{086971C0-A36C-44F7-8068-997647672666}"/>
                  </a:ext>
                </a:extLst>
              </p:cNvPr>
              <p:cNvSpPr txBox="1">
                <a:spLocks/>
              </p:cNvSpPr>
              <p:nvPr/>
            </p:nvSpPr>
            <p:spPr>
              <a:xfrm>
                <a:off x="9044476" y="4114253"/>
                <a:ext cx="580758"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 </a:t>
                </a:r>
                <a:r>
                  <a:rPr lang="en-US" sz="600" spc="0">
                    <a:solidFill>
                      <a:srgbClr val="000000"/>
                    </a:solidFill>
                    <a:latin typeface="Segoe UI Semibold" panose="020B0702040204020203" pitchFamily="34" charset="0"/>
                    <a:cs typeface="Segoe UI Semibold" panose="020B0702040204020203" pitchFamily="34" charset="0"/>
                  </a:rPr>
                  <a:t>Express </a:t>
                </a:r>
                <a:br>
                  <a:rPr lang="en-US" sz="600" spc="0">
                    <a:solidFill>
                      <a:srgbClr val="000000"/>
                    </a:solidFill>
                    <a:latin typeface="Segoe UI Semibold" panose="020B0702040204020203" pitchFamily="34" charset="0"/>
                    <a:cs typeface="Segoe UI Semibold" panose="020B0702040204020203" pitchFamily="34" charset="0"/>
                  </a:rPr>
                </a:br>
                <a:r>
                  <a:rPr lang="en-US" sz="600" spc="0">
                    <a:solidFill>
                      <a:srgbClr val="000000"/>
                    </a:solidFill>
                    <a:latin typeface="Segoe UI Semibold" panose="020B0702040204020203" pitchFamily="34" charset="0"/>
                    <a:cs typeface="Segoe UI Semibold" panose="020B0702040204020203" pitchFamily="34" charset="0"/>
                  </a:rPr>
                  <a:t>Route </a:t>
                </a:r>
                <a:endParaRPr lang="en-US" sz="750" spc="0">
                  <a:solidFill>
                    <a:srgbClr val="000000"/>
                  </a:solidFill>
                  <a:latin typeface="Segoe UI Semibold" panose="020B0702040204020203" pitchFamily="34" charset="0"/>
                  <a:cs typeface="Segoe UI Semibold" panose="020B0702040204020203" pitchFamily="34" charset="0"/>
                </a:endParaRPr>
              </a:p>
            </p:txBody>
          </p:sp>
          <p:sp>
            <p:nvSpPr>
              <p:cNvPr id="256" name="Freeform: Shape 255">
                <a:extLst>
                  <a:ext uri="{FF2B5EF4-FFF2-40B4-BE49-F238E27FC236}">
                    <a16:creationId xmlns:a16="http://schemas.microsoft.com/office/drawing/2014/main" id="{53B7B089-07D3-47B4-89DD-635B0C7295EE}"/>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sp>
        <p:nvSpPr>
          <p:cNvPr id="258" name="Oval 257">
            <a:extLst>
              <a:ext uri="{FF2B5EF4-FFF2-40B4-BE49-F238E27FC236}">
                <a16:creationId xmlns:a16="http://schemas.microsoft.com/office/drawing/2014/main" id="{3FD89EEF-7073-44DC-8BC3-4C88D72A99B9}"/>
              </a:ext>
            </a:extLst>
          </p:cNvPr>
          <p:cNvSpPr/>
          <p:nvPr/>
        </p:nvSpPr>
        <p:spPr bwMode="auto">
          <a:xfrm>
            <a:off x="3832845" y="2461178"/>
            <a:ext cx="205740" cy="20574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9" name="Oval 258">
            <a:extLst>
              <a:ext uri="{FF2B5EF4-FFF2-40B4-BE49-F238E27FC236}">
                <a16:creationId xmlns:a16="http://schemas.microsoft.com/office/drawing/2014/main" id="{A627F73E-430B-4322-BC60-830DDE728021}"/>
              </a:ext>
            </a:extLst>
          </p:cNvPr>
          <p:cNvSpPr/>
          <p:nvPr/>
        </p:nvSpPr>
        <p:spPr bwMode="auto">
          <a:xfrm>
            <a:off x="3832845" y="3679784"/>
            <a:ext cx="205740" cy="20574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60" name="Oval 259">
            <a:extLst>
              <a:ext uri="{FF2B5EF4-FFF2-40B4-BE49-F238E27FC236}">
                <a16:creationId xmlns:a16="http://schemas.microsoft.com/office/drawing/2014/main" id="{AD6EC336-898C-4203-A220-2DC6B4EFE447}"/>
              </a:ext>
            </a:extLst>
          </p:cNvPr>
          <p:cNvSpPr/>
          <p:nvPr/>
        </p:nvSpPr>
        <p:spPr bwMode="auto">
          <a:xfrm>
            <a:off x="3834215" y="3072285"/>
            <a:ext cx="205740" cy="20574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61" name="Oval 260">
            <a:extLst>
              <a:ext uri="{FF2B5EF4-FFF2-40B4-BE49-F238E27FC236}">
                <a16:creationId xmlns:a16="http://schemas.microsoft.com/office/drawing/2014/main" id="{0164306A-6266-4BF5-B855-972738C34627}"/>
              </a:ext>
            </a:extLst>
          </p:cNvPr>
          <p:cNvSpPr/>
          <p:nvPr/>
        </p:nvSpPr>
        <p:spPr bwMode="auto">
          <a:xfrm>
            <a:off x="5166913" y="2461178"/>
            <a:ext cx="205740" cy="20574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7" name="Connector: Elbow 6">
            <a:extLst>
              <a:ext uri="{FF2B5EF4-FFF2-40B4-BE49-F238E27FC236}">
                <a16:creationId xmlns:a16="http://schemas.microsoft.com/office/drawing/2014/main" id="{56ADE30C-C409-4AB1-9757-C346EF987FD1}"/>
              </a:ext>
            </a:extLst>
          </p:cNvPr>
          <p:cNvCxnSpPr>
            <a:cxnSpLocks/>
            <a:stCxn id="134" idx="2"/>
            <a:endCxn id="178" idx="2"/>
          </p:cNvCxnSpPr>
          <p:nvPr/>
        </p:nvCxnSpPr>
        <p:spPr>
          <a:xfrm rot="5400000" flipH="1">
            <a:off x="5353118" y="3271220"/>
            <a:ext cx="486189" cy="1288747"/>
          </a:xfrm>
          <a:prstGeom prst="bentConnector3">
            <a:avLst>
              <a:gd name="adj1" fmla="val -47019"/>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B4EE374-1A56-B34F-95D9-C5E3CDBE923A}"/>
              </a:ext>
            </a:extLst>
          </p:cNvPr>
          <p:cNvCxnSpPr>
            <a:cxnSpLocks/>
          </p:cNvCxnSpPr>
          <p:nvPr/>
        </p:nvCxnSpPr>
        <p:spPr>
          <a:xfrm flipV="1">
            <a:off x="4952586" y="2731611"/>
            <a:ext cx="0" cy="21179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75000B47-9C89-8D46-8A73-8C3B82D554B5}"/>
              </a:ext>
            </a:extLst>
          </p:cNvPr>
          <p:cNvGrpSpPr/>
          <p:nvPr/>
        </p:nvGrpSpPr>
        <p:grpSpPr>
          <a:xfrm>
            <a:off x="6482284" y="4027131"/>
            <a:ext cx="622095" cy="579932"/>
            <a:chOff x="8121897" y="5106015"/>
            <a:chExt cx="829460" cy="773242"/>
          </a:xfrm>
        </p:grpSpPr>
        <p:sp>
          <p:nvSpPr>
            <p:cNvPr id="135" name="Title 1">
              <a:extLst>
                <a:ext uri="{FF2B5EF4-FFF2-40B4-BE49-F238E27FC236}">
                  <a16:creationId xmlns:a16="http://schemas.microsoft.com/office/drawing/2014/main" id="{9FEF3A7B-0A2B-9242-81AC-E4DCC749D90F}"/>
                </a:ext>
              </a:extLst>
            </p:cNvPr>
            <p:cNvSpPr txBox="1">
              <a:spLocks/>
            </p:cNvSpPr>
            <p:nvPr/>
          </p:nvSpPr>
          <p:spPr>
            <a:xfrm>
              <a:off x="8137720" y="5106015"/>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Service Bus </a:t>
              </a:r>
            </a:p>
          </p:txBody>
        </p:sp>
        <p:sp>
          <p:nvSpPr>
            <p:cNvPr id="136" name="Rectangle: Rounded Corners 125">
              <a:extLst>
                <a:ext uri="{FF2B5EF4-FFF2-40B4-BE49-F238E27FC236}">
                  <a16:creationId xmlns:a16="http://schemas.microsoft.com/office/drawing/2014/main" id="{524A2852-4161-A446-BCB2-FB9BD23AFA68}"/>
                </a:ext>
              </a:extLst>
            </p:cNvPr>
            <p:cNvSpPr/>
            <p:nvPr/>
          </p:nvSpPr>
          <p:spPr bwMode="auto">
            <a:xfrm>
              <a:off x="8308013" y="5291220"/>
              <a:ext cx="447734"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37" name="Title 1">
              <a:extLst>
                <a:ext uri="{FF2B5EF4-FFF2-40B4-BE49-F238E27FC236}">
                  <a16:creationId xmlns:a16="http://schemas.microsoft.com/office/drawing/2014/main" id="{0D6F9018-CA3A-ED4C-B4DC-61D891E689C6}"/>
                </a:ext>
              </a:extLst>
            </p:cNvPr>
            <p:cNvSpPr txBox="1">
              <a:spLocks/>
            </p:cNvSpPr>
            <p:nvPr/>
          </p:nvSpPr>
          <p:spPr>
            <a:xfrm>
              <a:off x="8121897" y="5768457"/>
              <a:ext cx="829460" cy="110800"/>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i="1" spc="0">
                  <a:solidFill>
                    <a:srgbClr val="000000"/>
                  </a:solidFill>
                  <a:latin typeface="Segoe UI"/>
                  <a:cs typeface="Segoe UI Semibold" panose="020B0702040204020203" pitchFamily="34" charset="0"/>
                </a:rPr>
                <a:t>Internal Queuing</a:t>
              </a:r>
            </a:p>
          </p:txBody>
        </p:sp>
        <p:pic>
          <p:nvPicPr>
            <p:cNvPr id="139" name="Graphic 138">
              <a:extLst>
                <a:ext uri="{FF2B5EF4-FFF2-40B4-BE49-F238E27FC236}">
                  <a16:creationId xmlns:a16="http://schemas.microsoft.com/office/drawing/2014/main" id="{8E0ABC8D-765F-7A40-935E-6D0E1020B1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0" y="5362905"/>
              <a:ext cx="289560" cy="289560"/>
            </a:xfrm>
            <a:prstGeom prst="rect">
              <a:avLst/>
            </a:prstGeom>
          </p:spPr>
        </p:pic>
      </p:grpSp>
      <p:cxnSp>
        <p:nvCxnSpPr>
          <p:cNvPr id="155" name="Straight Arrow Connector 154">
            <a:extLst>
              <a:ext uri="{FF2B5EF4-FFF2-40B4-BE49-F238E27FC236}">
                <a16:creationId xmlns:a16="http://schemas.microsoft.com/office/drawing/2014/main" id="{32851190-03D6-E943-A938-493A83114F84}"/>
              </a:ext>
            </a:extLst>
          </p:cNvPr>
          <p:cNvCxnSpPr>
            <a:cxnSpLocks/>
          </p:cNvCxnSpPr>
          <p:nvPr/>
        </p:nvCxnSpPr>
        <p:spPr>
          <a:xfrm flipH="1">
            <a:off x="6225249" y="3374412"/>
            <a:ext cx="2401" cy="17025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D8D24E39-0272-4C4D-8E6D-FD766FA3DC8D}"/>
              </a:ext>
            </a:extLst>
          </p:cNvPr>
          <p:cNvGrpSpPr/>
          <p:nvPr/>
        </p:nvGrpSpPr>
        <p:grpSpPr>
          <a:xfrm>
            <a:off x="6079263" y="2848813"/>
            <a:ext cx="324698" cy="543359"/>
            <a:chOff x="7019297" y="4118060"/>
            <a:chExt cx="432930" cy="724479"/>
          </a:xfrm>
        </p:grpSpPr>
        <p:sp>
          <p:nvSpPr>
            <p:cNvPr id="157" name="Rectangle: Rounded Corners 177">
              <a:extLst>
                <a:ext uri="{FF2B5EF4-FFF2-40B4-BE49-F238E27FC236}">
                  <a16:creationId xmlns:a16="http://schemas.microsoft.com/office/drawing/2014/main" id="{FAF05CFB-F267-F64A-9961-3CA6D53B5284}"/>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9" name="Title 1">
              <a:extLst>
                <a:ext uri="{FF2B5EF4-FFF2-40B4-BE49-F238E27FC236}">
                  <a16:creationId xmlns:a16="http://schemas.microsoft.com/office/drawing/2014/main" id="{4D1608AE-AEF9-E248-B3E8-02AFF1C544E8}"/>
                </a:ext>
              </a:extLst>
            </p:cNvPr>
            <p:cNvSpPr txBox="1">
              <a:spLocks/>
            </p:cNvSpPr>
            <p:nvPr/>
          </p:nvSpPr>
          <p:spPr>
            <a:xfrm>
              <a:off x="7019297" y="4118060"/>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SQL Database</a:t>
              </a:r>
            </a:p>
          </p:txBody>
        </p:sp>
        <p:grpSp>
          <p:nvGrpSpPr>
            <p:cNvPr id="160" name="Group 159">
              <a:extLst>
                <a:ext uri="{FF2B5EF4-FFF2-40B4-BE49-F238E27FC236}">
                  <a16:creationId xmlns:a16="http://schemas.microsoft.com/office/drawing/2014/main" id="{F9C79710-E89E-2A46-B150-17C931D0A2B3}"/>
                </a:ext>
              </a:extLst>
            </p:cNvPr>
            <p:cNvGrpSpPr/>
            <p:nvPr/>
          </p:nvGrpSpPr>
          <p:grpSpPr>
            <a:xfrm>
              <a:off x="7125788" y="4480947"/>
              <a:ext cx="219948" cy="290254"/>
              <a:chOff x="10305105" y="2133716"/>
              <a:chExt cx="263317" cy="347486"/>
            </a:xfrm>
          </p:grpSpPr>
          <p:sp>
            <p:nvSpPr>
              <p:cNvPr id="164" name="Freeform: Shape 201">
                <a:extLst>
                  <a:ext uri="{FF2B5EF4-FFF2-40B4-BE49-F238E27FC236}">
                    <a16:creationId xmlns:a16="http://schemas.microsoft.com/office/drawing/2014/main" id="{6A74DDCE-AFFF-0449-B1AB-C1B5DE709F2F}"/>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72" name="Freeform: Shape 202">
                <a:extLst>
                  <a:ext uri="{FF2B5EF4-FFF2-40B4-BE49-F238E27FC236}">
                    <a16:creationId xmlns:a16="http://schemas.microsoft.com/office/drawing/2014/main" id="{ABF7028C-F683-7B47-BE64-6719E2BF0F36}"/>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73" name="Freeform: Shape 203">
                <a:extLst>
                  <a:ext uri="{FF2B5EF4-FFF2-40B4-BE49-F238E27FC236}">
                    <a16:creationId xmlns:a16="http://schemas.microsoft.com/office/drawing/2014/main" id="{3F0DC2B9-A629-1444-AC0D-CB5742DB8F5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76" name="Freeform: Shape 204">
                <a:extLst>
                  <a:ext uri="{FF2B5EF4-FFF2-40B4-BE49-F238E27FC236}">
                    <a16:creationId xmlns:a16="http://schemas.microsoft.com/office/drawing/2014/main" id="{5D12A5D0-471A-CF41-8985-DB19CB4E789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0" name="Freeform: Shape 205">
                <a:extLst>
                  <a:ext uri="{FF2B5EF4-FFF2-40B4-BE49-F238E27FC236}">
                    <a16:creationId xmlns:a16="http://schemas.microsoft.com/office/drawing/2014/main" id="{C0989278-248C-CE43-9517-1E9C4AB03A52}"/>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1" name="Freeform: Shape 207">
                <a:extLst>
                  <a:ext uri="{FF2B5EF4-FFF2-40B4-BE49-F238E27FC236}">
                    <a16:creationId xmlns:a16="http://schemas.microsoft.com/office/drawing/2014/main" id="{89DEEE4C-BAA1-7847-8E09-0A5C5662B4D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2" name="Freeform: Shape 208">
                <a:extLst>
                  <a:ext uri="{FF2B5EF4-FFF2-40B4-BE49-F238E27FC236}">
                    <a16:creationId xmlns:a16="http://schemas.microsoft.com/office/drawing/2014/main" id="{7DB99CE7-7967-1E41-BF8F-D4612F01A40F}"/>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4" name="Freeform: Shape 209">
                <a:extLst>
                  <a:ext uri="{FF2B5EF4-FFF2-40B4-BE49-F238E27FC236}">
                    <a16:creationId xmlns:a16="http://schemas.microsoft.com/office/drawing/2014/main" id="{B5EB6C7A-8DCE-8742-967E-CCC785465706}"/>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6" name="Freeform: Shape 210">
                <a:extLst>
                  <a:ext uri="{FF2B5EF4-FFF2-40B4-BE49-F238E27FC236}">
                    <a16:creationId xmlns:a16="http://schemas.microsoft.com/office/drawing/2014/main" id="{E8E691F2-EFFD-314B-A2E2-D137828FBFBE}"/>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grpSp>
        <p:nvGrpSpPr>
          <p:cNvPr id="154" name="Group 153">
            <a:extLst>
              <a:ext uri="{FF2B5EF4-FFF2-40B4-BE49-F238E27FC236}">
                <a16:creationId xmlns:a16="http://schemas.microsoft.com/office/drawing/2014/main" id="{DA26403C-48D3-479A-8AC3-B6A39CC0B73C}"/>
              </a:ext>
            </a:extLst>
          </p:cNvPr>
          <p:cNvGrpSpPr/>
          <p:nvPr/>
        </p:nvGrpSpPr>
        <p:grpSpPr>
          <a:xfrm>
            <a:off x="4146635" y="2462851"/>
            <a:ext cx="220487" cy="209232"/>
            <a:chOff x="4117181" y="5754173"/>
            <a:chExt cx="542082" cy="538756"/>
          </a:xfrm>
        </p:grpSpPr>
        <p:sp>
          <p:nvSpPr>
            <p:cNvPr id="190" name="Freeform: Shape 189">
              <a:extLst>
                <a:ext uri="{FF2B5EF4-FFF2-40B4-BE49-F238E27FC236}">
                  <a16:creationId xmlns:a16="http://schemas.microsoft.com/office/drawing/2014/main" id="{53464243-24B2-4997-AFFF-67C20ED0106E}"/>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1" name="Freeform: Shape 190">
              <a:extLst>
                <a:ext uri="{FF2B5EF4-FFF2-40B4-BE49-F238E27FC236}">
                  <a16:creationId xmlns:a16="http://schemas.microsoft.com/office/drawing/2014/main" id="{431B91A9-C2D1-418D-9CA8-59DF39C63F52}"/>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2" name="Freeform: Shape 191">
              <a:extLst>
                <a:ext uri="{FF2B5EF4-FFF2-40B4-BE49-F238E27FC236}">
                  <a16:creationId xmlns:a16="http://schemas.microsoft.com/office/drawing/2014/main" id="{D81A3BF2-A1B1-4D57-823F-A02235C5397B}"/>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3" name="Freeform: Shape 192">
              <a:extLst>
                <a:ext uri="{FF2B5EF4-FFF2-40B4-BE49-F238E27FC236}">
                  <a16:creationId xmlns:a16="http://schemas.microsoft.com/office/drawing/2014/main" id="{5675866B-EF5D-4E4E-BB6D-D2A5E9FD0ACA}"/>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4" name="Freeform: Shape 193">
              <a:extLst>
                <a:ext uri="{FF2B5EF4-FFF2-40B4-BE49-F238E27FC236}">
                  <a16:creationId xmlns:a16="http://schemas.microsoft.com/office/drawing/2014/main" id="{F8A5B915-E560-42F6-8AA0-91606999157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6" name="Freeform: Shape 195">
              <a:extLst>
                <a:ext uri="{FF2B5EF4-FFF2-40B4-BE49-F238E27FC236}">
                  <a16:creationId xmlns:a16="http://schemas.microsoft.com/office/drawing/2014/main" id="{EE5A0DA8-6CD7-43FA-80F1-5894B14A1927}"/>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8" name="Freeform: Shape 197">
              <a:extLst>
                <a:ext uri="{FF2B5EF4-FFF2-40B4-BE49-F238E27FC236}">
                  <a16:creationId xmlns:a16="http://schemas.microsoft.com/office/drawing/2014/main" id="{5DF50ED4-A777-4BDB-8D0B-149C543F1323}"/>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pic>
        <p:nvPicPr>
          <p:cNvPr id="140" name="Picture 2" descr="Image result for maersk logo png">
            <a:extLst>
              <a:ext uri="{FF2B5EF4-FFF2-40B4-BE49-F238E27FC236}">
                <a16:creationId xmlns:a16="http://schemas.microsoft.com/office/drawing/2014/main" id="{4B5BB6E2-D2E1-6B42-9B6E-C804763D1DF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000321" y="411923"/>
            <a:ext cx="1679390" cy="38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51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CAF102-BE47-1D48-8DBD-246D208C1593}"/>
              </a:ext>
            </a:extLst>
          </p:cNvPr>
          <p:cNvSpPr/>
          <p:nvPr/>
        </p:nvSpPr>
        <p:spPr bwMode="auto">
          <a:xfrm>
            <a:off x="0" y="1168159"/>
            <a:ext cx="9143353" cy="39753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Container Deployment Options</a:t>
            </a:r>
          </a:p>
        </p:txBody>
      </p:sp>
      <p:pic>
        <p:nvPicPr>
          <p:cNvPr id="4" name="Picture 3">
            <a:extLst>
              <a:ext uri="{FF2B5EF4-FFF2-40B4-BE49-F238E27FC236}">
                <a16:creationId xmlns:a16="http://schemas.microsoft.com/office/drawing/2014/main" id="{074E539E-69B7-E645-B2C7-C135AFA13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900" y="1172262"/>
            <a:ext cx="7086600" cy="3944012"/>
          </a:xfrm>
          <a:prstGeom prst="rect">
            <a:avLst/>
          </a:prstGeom>
        </p:spPr>
      </p:pic>
      <p:pic>
        <p:nvPicPr>
          <p:cNvPr id="5" name="Picture 4">
            <a:extLst>
              <a:ext uri="{FF2B5EF4-FFF2-40B4-BE49-F238E27FC236}">
                <a16:creationId xmlns:a16="http://schemas.microsoft.com/office/drawing/2014/main" id="{33E72880-7035-A64A-A719-50C784DE3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600" y="1197323"/>
            <a:ext cx="7187783" cy="3900292"/>
          </a:xfrm>
          <a:prstGeom prst="rect">
            <a:avLst/>
          </a:prstGeom>
        </p:spPr>
      </p:pic>
    </p:spTree>
    <p:extLst>
      <p:ext uri="{BB962C8B-B14F-4D97-AF65-F5344CB8AC3E}">
        <p14:creationId xmlns:p14="http://schemas.microsoft.com/office/powerpoint/2010/main" val="334251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1E87F30-E44A-BE40-BB8D-F35FF7A042C2}"/>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 name="Group 18"/>
          <p:cNvGrpSpPr/>
          <p:nvPr/>
        </p:nvGrpSpPr>
        <p:grpSpPr>
          <a:xfrm>
            <a:off x="1875922" y="1688237"/>
            <a:ext cx="3301140" cy="2981225"/>
            <a:chOff x="1684148" y="1244725"/>
            <a:chExt cx="5587136" cy="3345204"/>
          </a:xfrm>
        </p:grpSpPr>
        <p:sp>
          <p:nvSpPr>
            <p:cNvPr id="18" name="Freeform 17"/>
            <p:cNvSpPr/>
            <p:nvPr/>
          </p:nvSpPr>
          <p:spPr>
            <a:xfrm rot="5400000" flipV="1">
              <a:off x="3637834" y="956480"/>
              <a:ext cx="1679763" cy="5587136"/>
            </a:xfrm>
            <a:custGeom>
              <a:avLst/>
              <a:gdLst>
                <a:gd name="connsiteX0" fmla="*/ 1679763 w 1679763"/>
                <a:gd name="connsiteY0" fmla="*/ 5587136 h 5587136"/>
                <a:gd name="connsiteX1" fmla="*/ 0 w 1679763"/>
                <a:gd name="connsiteY1" fmla="*/ 5587136 h 5587136"/>
                <a:gd name="connsiteX2" fmla="*/ 0 w 1679763"/>
                <a:gd name="connsiteY2" fmla="*/ 6844 h 5587136"/>
                <a:gd name="connsiteX3" fmla="*/ 2055 w 1679763"/>
                <a:gd name="connsiteY3" fmla="*/ 0 h 5587136"/>
              </a:gdLst>
              <a:ahLst/>
              <a:cxnLst>
                <a:cxn ang="0">
                  <a:pos x="connsiteX0" y="connsiteY0"/>
                </a:cxn>
                <a:cxn ang="0">
                  <a:pos x="connsiteX1" y="connsiteY1"/>
                </a:cxn>
                <a:cxn ang="0">
                  <a:pos x="connsiteX2" y="connsiteY2"/>
                </a:cxn>
                <a:cxn ang="0">
                  <a:pos x="connsiteX3" y="connsiteY3"/>
                </a:cxn>
              </a:cxnLst>
              <a:rect l="l" t="t" r="r" b="b"/>
              <a:pathLst>
                <a:path w="1679763" h="5587136">
                  <a:moveTo>
                    <a:pt x="1679763" y="5587136"/>
                  </a:moveTo>
                  <a:lnTo>
                    <a:pt x="0" y="5587136"/>
                  </a:lnTo>
                  <a:lnTo>
                    <a:pt x="0" y="6844"/>
                  </a:lnTo>
                  <a:lnTo>
                    <a:pt x="205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endParaRPr lang="en-US" sz="1800">
                <a:solidFill>
                  <a:prstClr val="white"/>
                </a:solidFill>
                <a:latin typeface="Roboto" charset="0"/>
                <a:ea typeface="Roboto" charset="0"/>
                <a:cs typeface="Roboto" charset="0"/>
              </a:endParaRPr>
            </a:p>
          </p:txBody>
        </p:sp>
        <p:sp>
          <p:nvSpPr>
            <p:cNvPr id="17" name="Freeform 16"/>
            <p:cNvSpPr/>
            <p:nvPr/>
          </p:nvSpPr>
          <p:spPr>
            <a:xfrm rot="16200000">
              <a:off x="3637834" y="-708961"/>
              <a:ext cx="1679763" cy="5587136"/>
            </a:xfrm>
            <a:custGeom>
              <a:avLst/>
              <a:gdLst>
                <a:gd name="connsiteX0" fmla="*/ 1679763 w 1679763"/>
                <a:gd name="connsiteY0" fmla="*/ 5587136 h 5587136"/>
                <a:gd name="connsiteX1" fmla="*/ 0 w 1679763"/>
                <a:gd name="connsiteY1" fmla="*/ 5587136 h 5587136"/>
                <a:gd name="connsiteX2" fmla="*/ 0 w 1679763"/>
                <a:gd name="connsiteY2" fmla="*/ 6844 h 5587136"/>
                <a:gd name="connsiteX3" fmla="*/ 2055 w 1679763"/>
                <a:gd name="connsiteY3" fmla="*/ 0 h 5587136"/>
              </a:gdLst>
              <a:ahLst/>
              <a:cxnLst>
                <a:cxn ang="0">
                  <a:pos x="connsiteX0" y="connsiteY0"/>
                </a:cxn>
                <a:cxn ang="0">
                  <a:pos x="connsiteX1" y="connsiteY1"/>
                </a:cxn>
                <a:cxn ang="0">
                  <a:pos x="connsiteX2" y="connsiteY2"/>
                </a:cxn>
                <a:cxn ang="0">
                  <a:pos x="connsiteX3" y="connsiteY3"/>
                </a:cxn>
              </a:cxnLst>
              <a:rect l="l" t="t" r="r" b="b"/>
              <a:pathLst>
                <a:path w="1679763" h="5587136">
                  <a:moveTo>
                    <a:pt x="1679763" y="5587136"/>
                  </a:moveTo>
                  <a:lnTo>
                    <a:pt x="0" y="5587136"/>
                  </a:lnTo>
                  <a:lnTo>
                    <a:pt x="0" y="6844"/>
                  </a:lnTo>
                  <a:lnTo>
                    <a:pt x="205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endParaRPr lang="en-US" sz="1800">
                <a:solidFill>
                  <a:prstClr val="white"/>
                </a:solidFill>
                <a:latin typeface="Roboto" charset="0"/>
                <a:ea typeface="Roboto" charset="0"/>
                <a:cs typeface="Roboto" charset="0"/>
              </a:endParaRPr>
            </a:p>
          </p:txBody>
        </p:sp>
        <p:sp>
          <p:nvSpPr>
            <p:cNvPr id="13" name="Triangle 12"/>
            <p:cNvSpPr/>
            <p:nvPr/>
          </p:nvSpPr>
          <p:spPr>
            <a:xfrm rot="16200000">
              <a:off x="3892655" y="127104"/>
              <a:ext cx="1170121" cy="5587134"/>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endParaRPr lang="en-US" sz="1800">
                <a:solidFill>
                  <a:prstClr val="white"/>
                </a:solidFill>
                <a:latin typeface="Roboto" charset="0"/>
                <a:ea typeface="Roboto" charset="0"/>
                <a:cs typeface="Roboto" charset="0"/>
              </a:endParaRPr>
            </a:p>
          </p:txBody>
        </p:sp>
      </p:grpSp>
      <p:pic>
        <p:nvPicPr>
          <p:cNvPr id="15" name="Picture 14"/>
          <p:cNvPicPr>
            <a:picLocks noChangeAspect="1"/>
          </p:cNvPicPr>
          <p:nvPr/>
        </p:nvPicPr>
        <p:blipFill rotWithShape="1">
          <a:blip r:embed="rId2" cstate="screen">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rot="16200000">
            <a:off x="3042527" y="2391837"/>
            <a:ext cx="3058170" cy="1561262"/>
          </a:xfrm>
          <a:prstGeom prst="rect">
            <a:avLst/>
          </a:prstGeom>
        </p:spPr>
      </p:pic>
      <p:sp>
        <p:nvSpPr>
          <p:cNvPr id="28" name="Right Triangle 27"/>
          <p:cNvSpPr/>
          <p:nvPr/>
        </p:nvSpPr>
        <p:spPr>
          <a:xfrm>
            <a:off x="1885319" y="3195906"/>
            <a:ext cx="3434592" cy="155506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sp>
        <p:nvSpPr>
          <p:cNvPr id="16" name="Right Triangle 15"/>
          <p:cNvSpPr/>
          <p:nvPr/>
        </p:nvSpPr>
        <p:spPr>
          <a:xfrm flipV="1">
            <a:off x="1885319" y="1585312"/>
            <a:ext cx="3434592" cy="155506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sp>
        <p:nvSpPr>
          <p:cNvPr id="14" name="Left Arrow 13"/>
          <p:cNvSpPr/>
          <p:nvPr/>
        </p:nvSpPr>
        <p:spPr>
          <a:xfrm>
            <a:off x="5495091" y="2872149"/>
            <a:ext cx="3033793" cy="422822"/>
          </a:xfrm>
          <a:prstGeom prst="lef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sp>
        <p:nvSpPr>
          <p:cNvPr id="2" name="Title 1"/>
          <p:cNvSpPr>
            <a:spLocks noGrp="1"/>
          </p:cNvSpPr>
          <p:nvPr>
            <p:ph type="title"/>
          </p:nvPr>
        </p:nvSpPr>
        <p:spPr>
          <a:xfrm>
            <a:off x="341866" y="136688"/>
            <a:ext cx="7886700" cy="994172"/>
          </a:xfrm>
        </p:spPr>
        <p:txBody>
          <a:bodyPr/>
          <a:lstStyle/>
          <a:p>
            <a:r>
              <a:rPr lang="en-US" dirty="0">
                <a:solidFill>
                  <a:schemeClr val="bg1"/>
                </a:solidFill>
              </a:rPr>
              <a:t>What about security?</a:t>
            </a:r>
            <a:br>
              <a:rPr lang="en-US" dirty="0">
                <a:solidFill>
                  <a:schemeClr val="bg1"/>
                </a:solidFill>
              </a:rPr>
            </a:br>
            <a:r>
              <a:rPr lang="en-US" sz="1800" dirty="0">
                <a:solidFill>
                  <a:schemeClr val="bg1"/>
                </a:solidFill>
              </a:rPr>
              <a:t>A dramatically larger attack surface</a:t>
            </a:r>
            <a:endParaRPr lang="en-US" dirty="0">
              <a:solidFill>
                <a:schemeClr val="bg1"/>
              </a:solidFill>
            </a:endParaRPr>
          </a:p>
        </p:txBody>
      </p:sp>
      <p:sp>
        <p:nvSpPr>
          <p:cNvPr id="4" name="Rectangle 3"/>
          <p:cNvSpPr/>
          <p:nvPr/>
        </p:nvSpPr>
        <p:spPr>
          <a:xfrm>
            <a:off x="680280" y="2372329"/>
            <a:ext cx="1169341" cy="3793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Dev cycles</a:t>
            </a:r>
          </a:p>
        </p:txBody>
      </p:sp>
      <p:sp>
        <p:nvSpPr>
          <p:cNvPr id="5" name="Rectangle 4"/>
          <p:cNvSpPr/>
          <p:nvPr/>
        </p:nvSpPr>
        <p:spPr>
          <a:xfrm>
            <a:off x="680283" y="2971713"/>
            <a:ext cx="1169341" cy="3793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Scale</a:t>
            </a:r>
          </a:p>
        </p:txBody>
      </p:sp>
      <p:sp>
        <p:nvSpPr>
          <p:cNvPr id="6" name="Rectangle 5"/>
          <p:cNvSpPr/>
          <p:nvPr/>
        </p:nvSpPr>
        <p:spPr>
          <a:xfrm>
            <a:off x="680280" y="3571097"/>
            <a:ext cx="1169341" cy="3793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Connectivity</a:t>
            </a:r>
          </a:p>
        </p:txBody>
      </p:sp>
      <p:sp>
        <p:nvSpPr>
          <p:cNvPr id="7" name="Rectangle 6"/>
          <p:cNvSpPr/>
          <p:nvPr/>
        </p:nvSpPr>
        <p:spPr>
          <a:xfrm>
            <a:off x="2513233" y="2415336"/>
            <a:ext cx="1245419"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Infrequent,</a:t>
            </a:r>
            <a:br>
              <a:rPr lang="en-US" sz="900" dirty="0">
                <a:solidFill>
                  <a:prstClr val="black"/>
                </a:solidFill>
                <a:latin typeface="Roboto" charset="0"/>
                <a:ea typeface="Roboto" charset="0"/>
                <a:cs typeface="Roboto" charset="0"/>
              </a:rPr>
            </a:br>
            <a:r>
              <a:rPr lang="en-US" sz="900" dirty="0">
                <a:solidFill>
                  <a:prstClr val="black"/>
                </a:solidFill>
                <a:latin typeface="Roboto" charset="0"/>
                <a:ea typeface="Roboto" charset="0"/>
                <a:cs typeface="Roboto" charset="0"/>
              </a:rPr>
              <a:t>major releases</a:t>
            </a:r>
          </a:p>
        </p:txBody>
      </p:sp>
      <p:sp>
        <p:nvSpPr>
          <p:cNvPr id="8" name="Rectangle 7"/>
          <p:cNvSpPr/>
          <p:nvPr/>
        </p:nvSpPr>
        <p:spPr>
          <a:xfrm>
            <a:off x="2513233" y="2868281"/>
            <a:ext cx="1245419"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10x per host,</a:t>
            </a:r>
            <a:br>
              <a:rPr lang="en-US" sz="900" dirty="0">
                <a:solidFill>
                  <a:prstClr val="black"/>
                </a:solidFill>
                <a:latin typeface="Roboto" charset="0"/>
                <a:ea typeface="Roboto" charset="0"/>
                <a:cs typeface="Roboto" charset="0"/>
              </a:rPr>
            </a:br>
            <a:r>
              <a:rPr lang="en-US" sz="900" dirty="0">
                <a:solidFill>
                  <a:prstClr val="black"/>
                </a:solidFill>
                <a:latin typeface="Roboto" charset="0"/>
                <a:ea typeface="Roboto" charset="0"/>
                <a:cs typeface="Roboto" charset="0"/>
              </a:rPr>
              <a:t>weeks/months</a:t>
            </a:r>
          </a:p>
        </p:txBody>
      </p:sp>
      <p:sp>
        <p:nvSpPr>
          <p:cNvPr id="9" name="Rectangle 8"/>
          <p:cNvSpPr/>
          <p:nvPr/>
        </p:nvSpPr>
        <p:spPr>
          <a:xfrm>
            <a:off x="2513233" y="3288153"/>
            <a:ext cx="1264367"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Few apps,</a:t>
            </a:r>
            <a:br>
              <a:rPr lang="en-US" sz="900" dirty="0">
                <a:solidFill>
                  <a:prstClr val="black"/>
                </a:solidFill>
                <a:latin typeface="Roboto" charset="0"/>
                <a:ea typeface="Roboto" charset="0"/>
                <a:cs typeface="Roboto" charset="0"/>
              </a:rPr>
            </a:br>
            <a:r>
              <a:rPr lang="en-US" sz="900" dirty="0">
                <a:solidFill>
                  <a:prstClr val="black"/>
                </a:solidFill>
                <a:latin typeface="Roboto" charset="0"/>
                <a:ea typeface="Roboto" charset="0"/>
                <a:cs typeface="Roboto" charset="0"/>
              </a:rPr>
              <a:t> few nodes</a:t>
            </a:r>
          </a:p>
        </p:txBody>
      </p:sp>
      <p:sp>
        <p:nvSpPr>
          <p:cNvPr id="10" name="Rectangle 9"/>
          <p:cNvSpPr/>
          <p:nvPr/>
        </p:nvSpPr>
        <p:spPr>
          <a:xfrm>
            <a:off x="4146516" y="2035457"/>
            <a:ext cx="1169341"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1000" b="1" dirty="0">
                <a:solidFill>
                  <a:prstClr val="black"/>
                </a:solidFill>
                <a:effectLst>
                  <a:glow rad="101600">
                    <a:prstClr val="white">
                      <a:alpha val="60000"/>
                    </a:prstClr>
                  </a:glow>
                </a:effectLst>
                <a:latin typeface="Roboto" charset="0"/>
                <a:ea typeface="Roboto" charset="0"/>
                <a:cs typeface="Roboto" charset="0"/>
              </a:rPr>
              <a:t>Continuous deployment</a:t>
            </a:r>
          </a:p>
        </p:txBody>
      </p:sp>
      <p:sp>
        <p:nvSpPr>
          <p:cNvPr id="11" name="Rectangle 10"/>
          <p:cNvSpPr/>
          <p:nvPr/>
        </p:nvSpPr>
        <p:spPr>
          <a:xfrm>
            <a:off x="4109010" y="2852811"/>
            <a:ext cx="1169341"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1000" b="1" dirty="0">
                <a:solidFill>
                  <a:prstClr val="black"/>
                </a:solidFill>
                <a:effectLst>
                  <a:glow rad="101600">
                    <a:prstClr val="white">
                      <a:alpha val="60000"/>
                    </a:prstClr>
                  </a:glow>
                </a:effectLst>
                <a:latin typeface="Roboto" charset="0"/>
                <a:ea typeface="Roboto" charset="0"/>
                <a:cs typeface="Roboto" charset="0"/>
              </a:rPr>
              <a:t>1000x per host,</a:t>
            </a:r>
            <a:br>
              <a:rPr lang="en-US" sz="1000" b="1" dirty="0">
                <a:solidFill>
                  <a:prstClr val="black"/>
                </a:solidFill>
                <a:effectLst>
                  <a:glow rad="101600">
                    <a:prstClr val="white">
                      <a:alpha val="60000"/>
                    </a:prstClr>
                  </a:glow>
                </a:effectLst>
                <a:latin typeface="Roboto" charset="0"/>
                <a:ea typeface="Roboto" charset="0"/>
                <a:cs typeface="Roboto" charset="0"/>
              </a:rPr>
            </a:br>
            <a:r>
              <a:rPr lang="en-US" sz="1000" b="1" dirty="0">
                <a:solidFill>
                  <a:prstClr val="black"/>
                </a:solidFill>
                <a:effectLst>
                  <a:glow rad="101600">
                    <a:prstClr val="white">
                      <a:alpha val="60000"/>
                    </a:prstClr>
                  </a:glow>
                </a:effectLst>
                <a:latin typeface="Roboto" charset="0"/>
                <a:ea typeface="Roboto" charset="0"/>
                <a:cs typeface="Roboto" charset="0"/>
              </a:rPr>
              <a:t>hours/days</a:t>
            </a:r>
          </a:p>
        </p:txBody>
      </p:sp>
      <p:sp>
        <p:nvSpPr>
          <p:cNvPr id="12" name="Rectangle 11"/>
          <p:cNvSpPr/>
          <p:nvPr/>
        </p:nvSpPr>
        <p:spPr>
          <a:xfrm>
            <a:off x="4109010" y="3672752"/>
            <a:ext cx="1220299"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1000" b="1" dirty="0">
                <a:solidFill>
                  <a:prstClr val="black"/>
                </a:solidFill>
                <a:effectLst>
                  <a:glow rad="101600">
                    <a:prstClr val="white">
                      <a:alpha val="60000"/>
                    </a:prstClr>
                  </a:glow>
                </a:effectLst>
                <a:latin typeface="Roboto" charset="0"/>
                <a:ea typeface="Roboto" charset="0"/>
                <a:cs typeface="Roboto" charset="0"/>
              </a:rPr>
              <a:t>Dozens of interconnected micro services</a:t>
            </a:r>
          </a:p>
        </p:txBody>
      </p:sp>
      <p:sp>
        <p:nvSpPr>
          <p:cNvPr id="20" name="Up-Down Arrow 19"/>
          <p:cNvSpPr/>
          <p:nvPr/>
        </p:nvSpPr>
        <p:spPr>
          <a:xfrm>
            <a:off x="5987672" y="1481633"/>
            <a:ext cx="1627322" cy="3394434"/>
          </a:xfrm>
          <a:prstGeom prst="upDownArrow">
            <a:avLst>
              <a:gd name="adj1" fmla="val 58889"/>
              <a:gd name="adj2" fmla="val 41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1800" dirty="0">
                <a:solidFill>
                  <a:prstClr val="white"/>
                </a:solidFill>
                <a:latin typeface="Roboto" charset="0"/>
                <a:ea typeface="Roboto" charset="0"/>
                <a:cs typeface="Roboto" charset="0"/>
              </a:rPr>
              <a:t>Attack</a:t>
            </a:r>
            <a:br>
              <a:rPr lang="en-US" sz="1800" dirty="0">
                <a:solidFill>
                  <a:prstClr val="white"/>
                </a:solidFill>
                <a:latin typeface="Roboto" charset="0"/>
                <a:ea typeface="Roboto" charset="0"/>
                <a:cs typeface="Roboto" charset="0"/>
              </a:rPr>
            </a:br>
            <a:r>
              <a:rPr lang="en-US" sz="1800" dirty="0">
                <a:solidFill>
                  <a:prstClr val="white"/>
                </a:solidFill>
                <a:latin typeface="Roboto" charset="0"/>
                <a:ea typeface="Roboto" charset="0"/>
                <a:cs typeface="Roboto" charset="0"/>
              </a:rPr>
              <a:t>surface</a:t>
            </a:r>
          </a:p>
        </p:txBody>
      </p:sp>
      <p:sp>
        <p:nvSpPr>
          <p:cNvPr id="21" name="Rounded Rectangle 20"/>
          <p:cNvSpPr/>
          <p:nvPr/>
        </p:nvSpPr>
        <p:spPr>
          <a:xfrm>
            <a:off x="4109009" y="1375511"/>
            <a:ext cx="1322755" cy="3500556"/>
          </a:xfrm>
          <a:prstGeom prst="roundRect">
            <a:avLst>
              <a:gd name="adj" fmla="val 13378"/>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685800">
              <a:defRPr/>
            </a:pPr>
            <a:r>
              <a:rPr lang="en-US" sz="1800" b="1" dirty="0">
                <a:solidFill>
                  <a:srgbClr val="4472C4"/>
                </a:solidFill>
                <a:latin typeface="Roboto Condensed" charset="0"/>
                <a:ea typeface="Roboto Condensed" charset="0"/>
                <a:cs typeface="Roboto Condensed" charset="0"/>
              </a:rPr>
              <a:t>CONTAINER</a:t>
            </a:r>
          </a:p>
        </p:txBody>
      </p:sp>
      <p:sp>
        <p:nvSpPr>
          <p:cNvPr id="22" name="Rounded Rectangle 21"/>
          <p:cNvSpPr/>
          <p:nvPr/>
        </p:nvSpPr>
        <p:spPr>
          <a:xfrm>
            <a:off x="2487334" y="2122534"/>
            <a:ext cx="1296532" cy="2054275"/>
          </a:xfrm>
          <a:prstGeom prst="roundRect">
            <a:avLst>
              <a:gd name="adj" fmla="val 13378"/>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685800">
              <a:defRPr/>
            </a:pPr>
            <a:r>
              <a:rPr lang="en-US" sz="1800" b="1">
                <a:solidFill>
                  <a:srgbClr val="4472C4"/>
                </a:solidFill>
                <a:latin typeface="Roboto Condensed" charset="0"/>
                <a:ea typeface="Roboto Condensed" charset="0"/>
                <a:cs typeface="Roboto Condensed" charset="0"/>
              </a:rPr>
              <a:t>VM</a:t>
            </a:r>
          </a:p>
        </p:txBody>
      </p:sp>
      <p:sp>
        <p:nvSpPr>
          <p:cNvPr id="23" name="Left Arrow 22"/>
          <p:cNvSpPr/>
          <p:nvPr/>
        </p:nvSpPr>
        <p:spPr>
          <a:xfrm>
            <a:off x="5748778" y="2372329"/>
            <a:ext cx="2780105" cy="422822"/>
          </a:xfrm>
          <a:prstGeom prst="lef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sp>
        <p:nvSpPr>
          <p:cNvPr id="24" name="Left Arrow 23"/>
          <p:cNvSpPr/>
          <p:nvPr/>
        </p:nvSpPr>
        <p:spPr>
          <a:xfrm>
            <a:off x="5987673" y="3371969"/>
            <a:ext cx="2541211" cy="422822"/>
          </a:xfrm>
          <a:prstGeom prst="lef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0631" y="2483000"/>
            <a:ext cx="201480" cy="201480"/>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4712" y="2987135"/>
            <a:ext cx="201480" cy="201480"/>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7886" y="3479106"/>
            <a:ext cx="201480" cy="201480"/>
          </a:xfrm>
          <a:prstGeom prst="rect">
            <a:avLst/>
          </a:prstGeom>
        </p:spPr>
      </p:pic>
    </p:spTree>
    <p:extLst>
      <p:ext uri="{BB962C8B-B14F-4D97-AF65-F5344CB8AC3E}">
        <p14:creationId xmlns:p14="http://schemas.microsoft.com/office/powerpoint/2010/main" val="380758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0FCEEA-3FC5-BA44-85D6-4A3608C0F6E7}"/>
              </a:ext>
            </a:extLst>
          </p:cNvPr>
          <p:cNvSpPr/>
          <p:nvPr/>
        </p:nvSpPr>
        <p:spPr bwMode="auto">
          <a:xfrm>
            <a:off x="0" y="730"/>
            <a:ext cx="9144000" cy="5142770"/>
          </a:xfrm>
          <a:prstGeom prst="rect">
            <a:avLst/>
          </a:prstGeom>
          <a:solidFill>
            <a:srgbClr val="0032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solidFill>
                <a:srgbClr val="505050"/>
              </a:soli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A91D5A1-10A9-964C-97E8-9EF16EC98D98}"/>
              </a:ext>
            </a:extLst>
          </p:cNvPr>
          <p:cNvSpPr>
            <a:spLocks noGrp="1"/>
          </p:cNvSpPr>
          <p:nvPr>
            <p:ph type="title" idx="4294967295"/>
          </p:nvPr>
        </p:nvSpPr>
        <p:spPr>
          <a:xfrm>
            <a:off x="202365" y="1563291"/>
            <a:ext cx="8739188" cy="1522809"/>
          </a:xfrm>
        </p:spPr>
        <p:txBody>
          <a:bodyPr>
            <a:normAutofit/>
          </a:bodyPr>
          <a:lstStyle/>
          <a:p>
            <a:pPr defTabSz="685604">
              <a:lnSpc>
                <a:spcPct val="100000"/>
              </a:lnSpc>
              <a:spcBef>
                <a:spcPts val="0"/>
              </a:spcBef>
              <a:defRPr/>
            </a:pPr>
            <a:r>
              <a:rPr lang="en-US" sz="3600" b="1" kern="0" dirty="0">
                <a:solidFill>
                  <a:schemeClr val="bg1"/>
                </a:solidFill>
              </a:rPr>
              <a:t>Developing Kubernetes Applications</a:t>
            </a:r>
          </a:p>
        </p:txBody>
      </p:sp>
    </p:spTree>
    <p:extLst>
      <p:ext uri="{BB962C8B-B14F-4D97-AF65-F5344CB8AC3E}">
        <p14:creationId xmlns:p14="http://schemas.microsoft.com/office/powerpoint/2010/main" val="14283148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6" name="Rectangle 5">
            <a:extLst>
              <a:ext uri="{FF2B5EF4-FFF2-40B4-BE49-F238E27FC236}">
                <a16:creationId xmlns:a16="http://schemas.microsoft.com/office/drawing/2014/main" id="{7507507F-76A9-8E4C-89A6-C5659E6FD450}"/>
              </a:ext>
            </a:extLst>
          </p:cNvPr>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Shape 238"/>
          <p:cNvSpPr txBox="1">
            <a:spLocks noGrp="1"/>
          </p:cNvSpPr>
          <p:nvPr>
            <p:ph type="body" idx="1"/>
          </p:nvPr>
        </p:nvSpPr>
        <p:spPr>
          <a:xfrm>
            <a:off x="977160" y="1957307"/>
            <a:ext cx="2977800" cy="3173885"/>
          </a:xfrm>
          <a:prstGeom prst="rect">
            <a:avLst/>
          </a:prstGeom>
        </p:spPr>
        <p:txBody>
          <a:bodyPr spcFirstLastPara="1" vert="horz" wrap="square" lIns="91425" tIns="91425" rIns="91425" bIns="91425" rtlCol="0" anchor="t" anchorCtr="0">
            <a:normAutofit lnSpcReduction="10000"/>
          </a:bodyPr>
          <a:lstStyle/>
          <a:p>
            <a:pPr marL="0" indent="0">
              <a:buClr>
                <a:schemeClr val="tx2"/>
              </a:buClr>
              <a:buNone/>
            </a:pPr>
            <a:r>
              <a:rPr lang="en-US" b="1" dirty="0"/>
              <a:t>Namespaces  (what a process can see)</a:t>
            </a:r>
            <a:br>
              <a:rPr lang="en-US" b="1" dirty="0"/>
            </a:br>
            <a:endParaRPr lang="en-US" b="1" dirty="0"/>
          </a:p>
          <a:p>
            <a:pPr marL="285743" indent="-285743">
              <a:buClr>
                <a:schemeClr val="tx2"/>
              </a:buClr>
              <a:buFont typeface="Wingdings" pitchFamily="2" charset="2"/>
              <a:buChar char="v"/>
            </a:pPr>
            <a:r>
              <a:rPr lang="en-US" b="1" dirty="0"/>
              <a:t>PID</a:t>
            </a:r>
          </a:p>
          <a:p>
            <a:pPr marL="285743" indent="-285743">
              <a:buClr>
                <a:schemeClr val="tx2"/>
              </a:buClr>
              <a:buFont typeface="Wingdings" pitchFamily="2" charset="2"/>
              <a:buChar char="v"/>
            </a:pPr>
            <a:r>
              <a:rPr lang="en-US" b="1" dirty="0"/>
              <a:t>Mount</a:t>
            </a:r>
          </a:p>
          <a:p>
            <a:pPr marL="285743" indent="-285743">
              <a:buClr>
                <a:schemeClr val="tx2"/>
              </a:buClr>
              <a:buFont typeface="Wingdings" pitchFamily="2" charset="2"/>
              <a:buChar char="v"/>
            </a:pPr>
            <a:r>
              <a:rPr lang="en-US" b="1" dirty="0"/>
              <a:t>Network</a:t>
            </a:r>
          </a:p>
          <a:p>
            <a:pPr marL="285743" indent="-285743">
              <a:buClr>
                <a:schemeClr val="tx2"/>
              </a:buClr>
              <a:buFont typeface="Wingdings" pitchFamily="2" charset="2"/>
              <a:buChar char="v"/>
            </a:pPr>
            <a:r>
              <a:rPr lang="en-US" b="1" dirty="0"/>
              <a:t>UTS</a:t>
            </a:r>
          </a:p>
          <a:p>
            <a:pPr marL="285743" indent="-285743">
              <a:buClr>
                <a:schemeClr val="tx2"/>
              </a:buClr>
              <a:buFont typeface="Wingdings" pitchFamily="2" charset="2"/>
              <a:buChar char="v"/>
            </a:pPr>
            <a:r>
              <a:rPr lang="en-US" b="1" dirty="0"/>
              <a:t>IPC</a:t>
            </a:r>
          </a:p>
          <a:p>
            <a:pPr marL="285743" indent="-285743">
              <a:buClr>
                <a:schemeClr val="tx2"/>
              </a:buClr>
              <a:buFont typeface="Wingdings" pitchFamily="2" charset="2"/>
              <a:buChar char="v"/>
            </a:pPr>
            <a:r>
              <a:rPr lang="en-US" b="1" dirty="0"/>
              <a:t>User</a:t>
            </a:r>
          </a:p>
          <a:p>
            <a:pPr marL="285743" indent="-285743">
              <a:buClr>
                <a:schemeClr val="tx2"/>
              </a:buClr>
              <a:buFont typeface="Wingdings" pitchFamily="2" charset="2"/>
              <a:buChar char="v"/>
            </a:pPr>
            <a:r>
              <a:rPr lang="en-US" b="1" dirty="0"/>
              <a:t>Cgroup</a:t>
            </a:r>
            <a:endParaRPr b="1" dirty="0"/>
          </a:p>
        </p:txBody>
      </p:sp>
      <p:sp>
        <p:nvSpPr>
          <p:cNvPr id="239" name="Shape 239"/>
          <p:cNvSpPr txBox="1">
            <a:spLocks noGrp="1"/>
          </p:cNvSpPr>
          <p:nvPr>
            <p:ph type="title"/>
          </p:nvPr>
        </p:nvSpPr>
        <p:spPr>
          <a:xfrm>
            <a:off x="373050" y="295335"/>
            <a:ext cx="5972100" cy="636000"/>
          </a:xfrm>
          <a:prstGeom prst="rect">
            <a:avLst/>
          </a:prstGeom>
        </p:spPr>
        <p:txBody>
          <a:bodyPr spcFirstLastPara="1" vert="horz" wrap="square" lIns="91425" tIns="91425" rIns="91425" bIns="91425" rtlCol="0" anchor="b" anchorCtr="0">
            <a:noAutofit/>
          </a:bodyPr>
          <a:lstStyle/>
          <a:p>
            <a:r>
              <a:rPr lang="en" dirty="0">
                <a:solidFill>
                  <a:schemeClr val="bg1"/>
                </a:solidFill>
              </a:rPr>
              <a:t>What is a Container?</a:t>
            </a:r>
            <a:endParaRPr dirty="0">
              <a:solidFill>
                <a:schemeClr val="bg1"/>
              </a:solidFill>
            </a:endParaRPr>
          </a:p>
        </p:txBody>
      </p:sp>
      <p:sp>
        <p:nvSpPr>
          <p:cNvPr id="240" name="Shape 240"/>
          <p:cNvSpPr txBox="1">
            <a:spLocks noGrp="1"/>
          </p:cNvSpPr>
          <p:nvPr>
            <p:ph type="body" idx="2"/>
          </p:nvPr>
        </p:nvSpPr>
        <p:spPr>
          <a:xfrm>
            <a:off x="4134209" y="1972066"/>
            <a:ext cx="2977800" cy="3281570"/>
          </a:xfrm>
          <a:prstGeom prst="rect">
            <a:avLst/>
          </a:prstGeom>
        </p:spPr>
        <p:txBody>
          <a:bodyPr spcFirstLastPara="1" vert="horz" wrap="square" lIns="91425" tIns="91425" rIns="91425" bIns="91425" rtlCol="0" anchor="t" anchorCtr="0">
            <a:noAutofit/>
          </a:bodyPr>
          <a:lstStyle/>
          <a:p>
            <a:pPr marL="0" indent="0">
              <a:buClr>
                <a:schemeClr val="tx1"/>
              </a:buClr>
              <a:buNone/>
            </a:pPr>
            <a:r>
              <a:rPr lang="en-US" sz="1650" b="1" dirty="0"/>
              <a:t>Cgroups (what a process can use)</a:t>
            </a:r>
            <a:br>
              <a:rPr lang="en-US" sz="1650" b="1" dirty="0"/>
            </a:br>
            <a:endParaRPr lang="en-US" sz="1650" b="1" dirty="0"/>
          </a:p>
          <a:p>
            <a:pPr marL="285743" indent="-285743">
              <a:buClr>
                <a:schemeClr val="tx1"/>
              </a:buClr>
              <a:buFont typeface="Wingdings" pitchFamily="2" charset="2"/>
              <a:buChar char="v"/>
            </a:pPr>
            <a:r>
              <a:rPr lang="en-US" sz="1650" b="1" dirty="0"/>
              <a:t>Memory</a:t>
            </a:r>
          </a:p>
          <a:p>
            <a:pPr marL="285743" indent="-285743">
              <a:buClr>
                <a:schemeClr val="tx1"/>
              </a:buClr>
              <a:buFont typeface="Wingdings" pitchFamily="2" charset="2"/>
              <a:buChar char="v"/>
            </a:pPr>
            <a:r>
              <a:rPr lang="en-US" sz="1650" b="1" dirty="0"/>
              <a:t>CPU</a:t>
            </a:r>
          </a:p>
          <a:p>
            <a:pPr marL="285743" indent="-285743">
              <a:buClr>
                <a:schemeClr val="tx1"/>
              </a:buClr>
              <a:buFont typeface="Wingdings" pitchFamily="2" charset="2"/>
              <a:buChar char="v"/>
            </a:pPr>
            <a:r>
              <a:rPr lang="en-US" sz="1650" b="1" dirty="0" err="1"/>
              <a:t>Blkio</a:t>
            </a:r>
            <a:endParaRPr lang="en-US" sz="1650" b="1" dirty="0"/>
          </a:p>
          <a:p>
            <a:pPr marL="285743" indent="-285743">
              <a:buClr>
                <a:schemeClr val="tx1"/>
              </a:buClr>
              <a:buFont typeface="Wingdings" pitchFamily="2" charset="2"/>
              <a:buChar char="v"/>
            </a:pPr>
            <a:r>
              <a:rPr lang="en-US" sz="1650" b="1" dirty="0" err="1"/>
              <a:t>Cpuacct</a:t>
            </a:r>
            <a:endParaRPr lang="en-US" sz="1650" b="1" dirty="0"/>
          </a:p>
          <a:p>
            <a:pPr marL="285743" indent="-285743">
              <a:buClr>
                <a:schemeClr val="tx1"/>
              </a:buClr>
              <a:buFont typeface="Wingdings" pitchFamily="2" charset="2"/>
              <a:buChar char="v"/>
            </a:pPr>
            <a:r>
              <a:rPr lang="en-US" sz="1650" b="1" dirty="0" err="1"/>
              <a:t>Cpuset</a:t>
            </a:r>
            <a:endParaRPr lang="en-US" sz="1650" b="1" dirty="0"/>
          </a:p>
          <a:p>
            <a:pPr marL="285743" indent="-285743">
              <a:buClr>
                <a:schemeClr val="tx1"/>
              </a:buClr>
              <a:buFont typeface="Wingdings" pitchFamily="2" charset="2"/>
              <a:buChar char="v"/>
            </a:pPr>
            <a:r>
              <a:rPr lang="en-US" sz="1650" b="1" dirty="0"/>
              <a:t>Devices</a:t>
            </a:r>
          </a:p>
          <a:p>
            <a:pPr marL="285743" indent="-285743">
              <a:buClr>
                <a:schemeClr val="tx1"/>
              </a:buClr>
              <a:buFont typeface="Wingdings" pitchFamily="2" charset="2"/>
              <a:buChar char="v"/>
            </a:pPr>
            <a:r>
              <a:rPr lang="en-US" sz="1650" b="1" dirty="0" err="1"/>
              <a:t>Net_prio</a:t>
            </a:r>
            <a:endParaRPr sz="1650" b="1" dirty="0"/>
          </a:p>
        </p:txBody>
      </p:sp>
      <p:sp>
        <p:nvSpPr>
          <p:cNvPr id="5" name="Shape 239">
            <a:extLst>
              <a:ext uri="{FF2B5EF4-FFF2-40B4-BE49-F238E27FC236}">
                <a16:creationId xmlns:a16="http://schemas.microsoft.com/office/drawing/2014/main" id="{607712AF-62EB-F149-B991-A89CA410E67E}"/>
              </a:ext>
            </a:extLst>
          </p:cNvPr>
          <p:cNvSpPr txBox="1">
            <a:spLocks/>
          </p:cNvSpPr>
          <p:nvPr/>
        </p:nvSpPr>
        <p:spPr>
          <a:xfrm>
            <a:off x="968910" y="1336067"/>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defTabSz="685800"/>
            <a:r>
              <a:rPr lang="en-US" sz="1800" dirty="0">
                <a:solidFill>
                  <a:srgbClr val="505050"/>
                </a:solidFill>
              </a:rPr>
              <a:t>Not a real thing. </a:t>
            </a:r>
            <a:r>
              <a:rPr lang="en-US" sz="1800" b="0" dirty="0">
                <a:solidFill>
                  <a:srgbClr val="505050"/>
                </a:solidFill>
              </a:rPr>
              <a:t>An application delivery mechanism with </a:t>
            </a:r>
            <a:r>
              <a:rPr lang="en-US" sz="1800" dirty="0">
                <a:solidFill>
                  <a:srgbClr val="505050"/>
                </a:solidFill>
              </a:rPr>
              <a:t>process isolation</a:t>
            </a:r>
            <a:r>
              <a:rPr lang="en-US" sz="1800" b="0" dirty="0">
                <a:solidFill>
                  <a:srgbClr val="505050"/>
                </a:solidFill>
              </a:rPr>
              <a:t> based on several </a:t>
            </a:r>
            <a:r>
              <a:rPr lang="en-US" sz="1800" dirty="0">
                <a:solidFill>
                  <a:srgbClr val="505050"/>
                </a:solidFill>
              </a:rPr>
              <a:t>Linux kernel</a:t>
            </a:r>
            <a:r>
              <a:rPr lang="en-US" sz="1800" b="0" dirty="0">
                <a:solidFill>
                  <a:srgbClr val="505050"/>
                </a:solidFill>
              </a:rPr>
              <a:t> features.</a:t>
            </a:r>
            <a:endParaRPr lang="en-US" sz="1800" dirty="0">
              <a:solidFill>
                <a:srgbClr val="505050"/>
              </a:solidFill>
            </a:endParaRPr>
          </a:p>
        </p:txBody>
      </p:sp>
    </p:spTree>
    <p:extLst>
      <p:ext uri="{BB962C8B-B14F-4D97-AF65-F5344CB8AC3E}">
        <p14:creationId xmlns:p14="http://schemas.microsoft.com/office/powerpoint/2010/main" val="310943836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36427" y="379154"/>
            <a:ext cx="6639892" cy="543033"/>
          </a:xfrm>
        </p:spPr>
        <p:txBody>
          <a:bodyPr>
            <a:normAutofit fontScale="90000"/>
          </a:bodyPr>
          <a:lstStyle/>
          <a:p>
            <a:pPr algn="ctr"/>
            <a:r>
              <a:rPr lang="en-US" sz="3529" dirty="0">
                <a:solidFill>
                  <a:srgbClr val="074166"/>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087873" y="976807"/>
            <a:ext cx="6536993" cy="488856"/>
          </a:xfrm>
          <a:prstGeom prst="rect">
            <a:avLst/>
          </a:prstGeom>
          <a:noFill/>
        </p:spPr>
        <p:txBody>
          <a:bodyPr wrap="square" lIns="107571" tIns="107571" rIns="107571" bIns="107571" rtlCol="0">
            <a:spAutoFit/>
          </a:bodyPr>
          <a:lstStyle/>
          <a:p>
            <a:pPr algn="ctr" defTabSz="685800">
              <a:spcAft>
                <a:spcPts val="441"/>
              </a:spcAft>
            </a:pPr>
            <a:r>
              <a:rPr lang="en-US" dirty="0">
                <a:solidFill>
                  <a:srgbClr val="4472C4"/>
                </a:solidFill>
                <a:latin typeface="Calibri" panose="020F0502020204030204"/>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5722" y="1945565"/>
            <a:ext cx="878161" cy="914446"/>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75502" y="2096584"/>
            <a:ext cx="1349665" cy="7904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24441" y="1999021"/>
            <a:ext cx="1326992" cy="807530"/>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2807658" y="4086702"/>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3004827" y="4140711"/>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4470792" y="4086702"/>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6133926" y="4086702"/>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7797060" y="4086702"/>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4667962" y="4140711"/>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6331096" y="4140711"/>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135607" y="3049089"/>
            <a:ext cx="1446040" cy="840491"/>
          </a:xfrm>
          <a:prstGeom prst="rect">
            <a:avLst/>
          </a:prstGeom>
          <a:noFill/>
        </p:spPr>
        <p:txBody>
          <a:bodyPr wrap="square" lIns="107571" tIns="107571" rIns="107571" bIns="107571" rtlCol="0" anchor="t">
            <a:spAutoFit/>
          </a:bodyPr>
          <a:lstStyle/>
          <a:p>
            <a:pPr algn="ctr" defTabSz="685800">
              <a:spcAft>
                <a:spcPts val="441"/>
              </a:spcAft>
            </a:pPr>
            <a:r>
              <a:rPr lang="en-US" sz="1350" dirty="0">
                <a:solidFill>
                  <a:srgbClr val="08629C"/>
                </a:solidFill>
                <a:latin typeface="Calibri" panose="020F0502020204030204"/>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3801782" y="3049088"/>
            <a:ext cx="1446040" cy="840491"/>
          </a:xfrm>
          <a:prstGeom prst="rect">
            <a:avLst/>
          </a:prstGeom>
          <a:noFill/>
        </p:spPr>
        <p:txBody>
          <a:bodyPr wrap="square" lIns="107571" tIns="107571" rIns="107571" bIns="107571" rtlCol="0" anchor="t">
            <a:spAutoFit/>
          </a:bodyPr>
          <a:lstStyle/>
          <a:p>
            <a:pPr algn="ctr" defTabSz="685800">
              <a:spcAft>
                <a:spcPts val="441"/>
              </a:spcAft>
            </a:pPr>
            <a:r>
              <a:rPr lang="en-US" sz="1350" dirty="0">
                <a:solidFill>
                  <a:srgbClr val="08629C"/>
                </a:solidFill>
                <a:latin typeface="Calibri" panose="020F0502020204030204"/>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5464917" y="3049088"/>
            <a:ext cx="1446040" cy="840491"/>
          </a:xfrm>
          <a:prstGeom prst="rect">
            <a:avLst/>
          </a:prstGeom>
          <a:noFill/>
        </p:spPr>
        <p:txBody>
          <a:bodyPr wrap="square" lIns="107571" tIns="107571" rIns="107571" bIns="107571" rtlCol="0" anchor="t">
            <a:spAutoFit/>
          </a:bodyPr>
          <a:lstStyle/>
          <a:p>
            <a:pPr algn="ctr" defTabSz="685800">
              <a:spcAft>
                <a:spcPts val="441"/>
              </a:spcAft>
            </a:pPr>
            <a:r>
              <a:rPr lang="en-US" sz="1350">
                <a:solidFill>
                  <a:srgbClr val="08629C"/>
                </a:solidFill>
                <a:latin typeface="Calibri" panose="020F0502020204030204"/>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7128051" y="3049089"/>
            <a:ext cx="1446040" cy="840491"/>
          </a:xfrm>
          <a:prstGeom prst="rect">
            <a:avLst/>
          </a:prstGeom>
          <a:noFill/>
        </p:spPr>
        <p:txBody>
          <a:bodyPr wrap="square" lIns="107571" tIns="107571" rIns="107571" bIns="107571" rtlCol="0" anchor="t">
            <a:spAutoFit/>
          </a:bodyPr>
          <a:lstStyle/>
          <a:p>
            <a:pPr algn="ctr" defTabSz="685800">
              <a:spcAft>
                <a:spcPts val="441"/>
              </a:spcAft>
            </a:pPr>
            <a:r>
              <a:rPr lang="en-US" sz="1350">
                <a:solidFill>
                  <a:srgbClr val="08629C"/>
                </a:solidFill>
                <a:latin typeface="Calibri" panose="020F0502020204030204"/>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15780" y="2266824"/>
            <a:ext cx="1270582" cy="292856"/>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367"/>
            <a:ext cx="1568742"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1568744" y="367"/>
            <a:ext cx="0" cy="51427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284856" y="28147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Service (AKS)</a:t>
            </a:r>
          </a:p>
        </p:txBody>
      </p: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284856" y="122808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284856" y="217469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230726" y="3121305"/>
            <a:ext cx="1107293"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Open Service </a:t>
            </a:r>
            <a:br>
              <a:rPr lang="en-US" sz="882">
                <a:solidFill>
                  <a:srgbClr val="505050"/>
                </a:solidFill>
                <a:latin typeface="Segoe UI"/>
                <a:cs typeface="Segoe UI" panose="020B0502040204020203" pitchFamily="34" charset="0"/>
              </a:rPr>
            </a:br>
            <a:r>
              <a:rPr lang="en-US" sz="882">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284856" y="406791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0072C6"/>
                </a:solidFill>
                <a:latin typeface="Segoe UI Semibold" panose="020B0702040204020203" pitchFamily="34" charset="0"/>
                <a:cs typeface="Segoe UI Semibold" panose="020B0702040204020203" pitchFamily="34" charset="0"/>
              </a:rPr>
              <a:t>Release </a:t>
            </a:r>
            <a:br>
              <a:rPr lang="en-US" sz="882">
                <a:solidFill>
                  <a:srgbClr val="0072C6"/>
                </a:solidFill>
                <a:latin typeface="Segoe UI Semibold" panose="020B0702040204020203" pitchFamily="34" charset="0"/>
                <a:cs typeface="Segoe UI Semibold" panose="020B0702040204020203" pitchFamily="34" charset="0"/>
              </a:rPr>
            </a:br>
            <a:r>
              <a:rPr lang="en-US" sz="882">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578881" y="282532"/>
            <a:ext cx="410984" cy="396679"/>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40" name="Group 139">
            <a:extLst>
              <a:ext uri="{FF2B5EF4-FFF2-40B4-BE49-F238E27FC236}">
                <a16:creationId xmlns:a16="http://schemas.microsoft.com/office/drawing/2014/main" id="{A0B691B8-9B91-4285-8902-3F04E56DA27A}"/>
              </a:ext>
            </a:extLst>
          </p:cNvPr>
          <p:cNvGrpSpPr/>
          <p:nvPr/>
        </p:nvGrpSpPr>
        <p:grpSpPr>
          <a:xfrm>
            <a:off x="539236" y="1237091"/>
            <a:ext cx="429872" cy="381277"/>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563058" y="4086884"/>
            <a:ext cx="457702" cy="405563"/>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516938" y="2190872"/>
            <a:ext cx="485532" cy="384804"/>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63284" y="3073103"/>
            <a:ext cx="446405" cy="450912"/>
          </a:xfrm>
          <a:prstGeom prst="rect">
            <a:avLst/>
          </a:prstGeom>
        </p:spPr>
      </p:pic>
      <p:sp>
        <p:nvSpPr>
          <p:cNvPr id="78" name="Rectangle 77">
            <a:hlinkClick r:id="" action="ppaction://noaction"/>
            <a:extLst>
              <a:ext uri="{FF2B5EF4-FFF2-40B4-BE49-F238E27FC236}">
                <a16:creationId xmlns:a16="http://schemas.microsoft.com/office/drawing/2014/main" id="{DE89E25D-6086-4CC1-9ED8-2808AEEA162F}"/>
              </a:ext>
            </a:extLst>
          </p:cNvPr>
          <p:cNvSpPr/>
          <p:nvPr/>
        </p:nvSpPr>
        <p:spPr bwMode="auto">
          <a:xfrm>
            <a:off x="199215" y="152056"/>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199215" y="1109178"/>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199215" y="206629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199215" y="302341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2" name="Rectangle 81">
            <a:hlinkClick r:id="" action="ppaction://noaction"/>
            <a:extLst>
              <a:ext uri="{FF2B5EF4-FFF2-40B4-BE49-F238E27FC236}">
                <a16:creationId xmlns:a16="http://schemas.microsoft.com/office/drawing/2014/main" id="{7E5D379A-D73D-4622-A0B8-716349F323A3}"/>
              </a:ext>
            </a:extLst>
          </p:cNvPr>
          <p:cNvSpPr/>
          <p:nvPr/>
        </p:nvSpPr>
        <p:spPr bwMode="auto">
          <a:xfrm>
            <a:off x="202171" y="3980541"/>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939559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36427" y="379154"/>
            <a:ext cx="6639892" cy="543033"/>
          </a:xfrm>
        </p:spPr>
        <p:txBody>
          <a:bodyPr>
            <a:normAutofit fontScale="90000"/>
          </a:bodyPr>
          <a:lstStyle/>
          <a:p>
            <a:pPr algn="ctr"/>
            <a:r>
              <a:rPr lang="en-US" sz="3529" dirty="0">
                <a:solidFill>
                  <a:srgbClr val="074166"/>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2847678" y="976808"/>
            <a:ext cx="5017385" cy="760469"/>
          </a:xfrm>
          <a:prstGeom prst="rect">
            <a:avLst/>
          </a:prstGeom>
          <a:noFill/>
        </p:spPr>
        <p:txBody>
          <a:bodyPr wrap="square" lIns="107571" tIns="107571" rIns="107571" bIns="107571" rtlCol="0">
            <a:spAutoFit/>
          </a:bodyPr>
          <a:lstStyle/>
          <a:p>
            <a:pPr algn="ctr" defTabSz="685800">
              <a:spcAft>
                <a:spcPts val="441"/>
              </a:spcAft>
            </a:pPr>
            <a:r>
              <a:rPr lang="en-US" dirty="0">
                <a:solidFill>
                  <a:srgbClr val="08629C"/>
                </a:solidFill>
                <a:latin typeface="Calibri" panose="020F0502020204030204"/>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2807658" y="4292283"/>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3004827" y="4346292"/>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4470792" y="4292283"/>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6133926" y="4292283"/>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7797060" y="4292283"/>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4667962" y="4346292"/>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6331096" y="4346292"/>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1921161" y="2953082"/>
            <a:ext cx="1881014" cy="1082993"/>
          </a:xfrm>
          <a:prstGeom prst="rect">
            <a:avLst/>
          </a:prstGeom>
          <a:noFill/>
        </p:spPr>
        <p:txBody>
          <a:bodyPr wrap="square" lIns="107571" tIns="107571" rIns="107571" bIns="107571" rtlCol="0" anchor="t">
            <a:spAutoFit/>
          </a:bodyPr>
          <a:lstStyle/>
          <a:p>
            <a:pPr algn="ctr" defTabSz="685800">
              <a:spcAft>
                <a:spcPts val="441"/>
              </a:spcAft>
            </a:pPr>
            <a:r>
              <a:rPr lang="en-US" sz="1176" dirty="0">
                <a:solidFill>
                  <a:srgbClr val="08629C"/>
                </a:solidFill>
                <a:latin typeface="Segoe UI Semibold" panose="020B0702040204020203" pitchFamily="34" charset="0"/>
                <a:cs typeface="Segoe UI Semibold" panose="020B0702040204020203" pitchFamily="34" charset="0"/>
              </a:rPr>
              <a:t>Manage complexity</a:t>
            </a:r>
          </a:p>
          <a:p>
            <a:pPr algn="ctr" defTabSz="685800">
              <a:spcAft>
                <a:spcPts val="441"/>
              </a:spcAft>
            </a:pPr>
            <a:r>
              <a:rPr lang="en-US" sz="1029" dirty="0">
                <a:solidFill>
                  <a:srgbClr val="08629C"/>
                </a:solidFill>
                <a:latin typeface="Calibri" panose="020F0502020204030204"/>
              </a:rPr>
              <a:t>Charts can describe complex apps; provide repeatable app installs, and serve as a single point of authority</a:t>
            </a:r>
            <a:endParaRPr lang="en-US" sz="1029" dirty="0">
              <a:solidFill>
                <a:srgbClr val="08629C"/>
              </a:solidFill>
              <a:latin typeface="Calibri" panose="020F0502020204030204"/>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3755223" y="2953082"/>
            <a:ext cx="1507409" cy="1082993"/>
          </a:xfrm>
          <a:prstGeom prst="rect">
            <a:avLst/>
          </a:prstGeom>
          <a:noFill/>
        </p:spPr>
        <p:txBody>
          <a:bodyPr wrap="square" lIns="107571" tIns="107571" rIns="107571" bIns="107571" rtlCol="0" anchor="t">
            <a:spAutoFit/>
          </a:bodyPr>
          <a:lstStyle/>
          <a:p>
            <a:pPr algn="ctr" defTabSz="685800">
              <a:spcAft>
                <a:spcPts val="441"/>
              </a:spcAft>
            </a:pPr>
            <a:r>
              <a:rPr lang="en-US" sz="1176" dirty="0">
                <a:solidFill>
                  <a:srgbClr val="08629C"/>
                </a:solidFill>
                <a:latin typeface="Segoe UI Semibold" panose="020B0702040204020203" pitchFamily="34" charset="0"/>
                <a:cs typeface="Segoe UI Semibold" panose="020B0702040204020203" pitchFamily="34" charset="0"/>
              </a:rPr>
              <a:t>Easy updates</a:t>
            </a:r>
          </a:p>
          <a:p>
            <a:pPr algn="ctr" defTabSz="685800">
              <a:spcAft>
                <a:spcPts val="441"/>
              </a:spcAft>
            </a:pPr>
            <a:r>
              <a:rPr lang="en-US" sz="1029" dirty="0">
                <a:solidFill>
                  <a:srgbClr val="08629C"/>
                </a:solidFill>
                <a:latin typeface="Calibri" panose="020F0502020204030204"/>
              </a:rPr>
              <a:t>Take the pain out </a:t>
            </a:r>
            <a:br>
              <a:rPr lang="en-US" sz="1029" dirty="0">
                <a:solidFill>
                  <a:srgbClr val="08629C"/>
                </a:solidFill>
                <a:latin typeface="Calibri" panose="020F0502020204030204"/>
              </a:rPr>
            </a:br>
            <a:r>
              <a:rPr lang="en-US" sz="1029" dirty="0">
                <a:solidFill>
                  <a:srgbClr val="08629C"/>
                </a:solidFill>
                <a:latin typeface="Calibri" panose="020F0502020204030204"/>
              </a:rPr>
              <a:t>of updates with in-place upgrades and custom hooks</a:t>
            </a:r>
            <a:endParaRPr lang="en-US" sz="1029" dirty="0">
              <a:solidFill>
                <a:srgbClr val="08629C"/>
              </a:solidFill>
              <a:latin typeface="Calibri" panose="020F0502020204030204"/>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5381589" y="2953082"/>
            <a:ext cx="1612696" cy="1082993"/>
          </a:xfrm>
          <a:prstGeom prst="rect">
            <a:avLst/>
          </a:prstGeom>
          <a:noFill/>
        </p:spPr>
        <p:txBody>
          <a:bodyPr wrap="square" lIns="107571" tIns="107571" rIns="107571" bIns="107571" rtlCol="0" anchor="t">
            <a:spAutoFit/>
          </a:bodyPr>
          <a:lstStyle/>
          <a:p>
            <a:pPr algn="ctr" defTabSz="685800">
              <a:spcAft>
                <a:spcPts val="441"/>
              </a:spcAft>
            </a:pPr>
            <a:r>
              <a:rPr lang="en-US" sz="1176" dirty="0">
                <a:solidFill>
                  <a:srgbClr val="08629C"/>
                </a:solidFill>
                <a:latin typeface="Segoe UI Semibold" panose="020B0702040204020203" pitchFamily="34" charset="0"/>
                <a:cs typeface="Segoe UI Semibold" panose="020B0702040204020203" pitchFamily="34" charset="0"/>
              </a:rPr>
              <a:t>Simple sharing</a:t>
            </a:r>
          </a:p>
          <a:p>
            <a:pPr algn="ctr" defTabSz="685800">
              <a:spcAft>
                <a:spcPts val="441"/>
              </a:spcAft>
            </a:pPr>
            <a:r>
              <a:rPr lang="en-US" sz="1029" dirty="0">
                <a:solidFill>
                  <a:srgbClr val="08629C"/>
                </a:solidFill>
                <a:latin typeface="Calibri" panose="020F0502020204030204"/>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7063670" y="2953082"/>
            <a:ext cx="1573455" cy="1082993"/>
          </a:xfrm>
          <a:prstGeom prst="rect">
            <a:avLst/>
          </a:prstGeom>
          <a:noFill/>
        </p:spPr>
        <p:txBody>
          <a:bodyPr wrap="square" lIns="107571" tIns="107571" rIns="107571" bIns="107571" rtlCol="0" anchor="t">
            <a:spAutoFit/>
          </a:bodyPr>
          <a:lstStyle/>
          <a:p>
            <a:pPr algn="ctr" defTabSz="685800">
              <a:spcAft>
                <a:spcPts val="441"/>
              </a:spcAft>
            </a:pPr>
            <a:r>
              <a:rPr lang="en-US" sz="1176" dirty="0">
                <a:solidFill>
                  <a:srgbClr val="08629C"/>
                </a:solidFill>
                <a:latin typeface="Segoe UI Semibold" panose="020B0702040204020203" pitchFamily="34" charset="0"/>
                <a:cs typeface="Segoe UI Semibold" panose="020B0702040204020203" pitchFamily="34" charset="0"/>
              </a:rPr>
              <a:t>Rollbacks</a:t>
            </a:r>
          </a:p>
          <a:p>
            <a:pPr algn="ctr" defTabSz="685800">
              <a:spcAft>
                <a:spcPts val="441"/>
              </a:spcAft>
            </a:pPr>
            <a:r>
              <a:rPr lang="en-US" sz="1029" dirty="0">
                <a:solidFill>
                  <a:srgbClr val="08629C"/>
                </a:solidFill>
                <a:latin typeface="Calibri" panose="020F0502020204030204"/>
              </a:rPr>
              <a:t>Use </a:t>
            </a:r>
            <a:r>
              <a:rPr lang="en-US" sz="1029" dirty="0">
                <a:solidFill>
                  <a:srgbClr val="08629C"/>
                </a:solidFill>
                <a:highlight>
                  <a:srgbClr val="F2F2F2"/>
                </a:highlight>
                <a:latin typeface="Consolas" panose="020B0609020204030204" pitchFamily="49" charset="0"/>
              </a:rPr>
              <a:t>helm rollback</a:t>
            </a:r>
            <a:r>
              <a:rPr lang="en-US" sz="1029" dirty="0">
                <a:solidFill>
                  <a:srgbClr val="08629C"/>
                </a:solidFill>
                <a:latin typeface="Consolas" panose="020B0609020204030204" pitchFamily="49" charset="0"/>
              </a:rPr>
              <a:t> </a:t>
            </a:r>
            <a:r>
              <a:rPr lang="en-US" sz="1029" dirty="0">
                <a:solidFill>
                  <a:srgbClr val="08629C"/>
                </a:solidFill>
                <a:latin typeface="Calibri" panose="020F0502020204030204"/>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5850063" y="2009384"/>
            <a:ext cx="675748" cy="809583"/>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rgbClr val="08629C"/>
                </a:solidFill>
                <a:prstDash val="solid"/>
                <a:round/>
                <a:headEnd/>
                <a:tailEnd/>
              </a:ln>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rgbClr val="0862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rgbClr val="0862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rgbClr val="0862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rgbClr val="08629C"/>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rgbClr val="08629C"/>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4181648" y="2032175"/>
            <a:ext cx="654563" cy="783039"/>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rgbClr val="08629C"/>
                </a:solidFill>
                <a:prstDash val="solid"/>
                <a:round/>
                <a:headEnd/>
                <a:tailEnd/>
              </a:ln>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rgbClr val="0862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7441181" y="2061168"/>
            <a:ext cx="818433" cy="764440"/>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rgbClr val="08629C"/>
                </a:solidFill>
                <a:prstDash val="solid"/>
                <a:round/>
                <a:headEnd/>
                <a:tailEnd/>
              </a:ln>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rgbClr val="08629C"/>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rgbClr val="08629C"/>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rgbClr val="0862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2396585" y="2061168"/>
            <a:ext cx="957219" cy="66465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rgbClr val="08629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rgbClr val="08629C"/>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srgbClr val="08629C"/>
                  </a:solidFill>
                  <a:latin typeface="Calibri" panose="020F0502020204030204"/>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srgbClr val="08629C"/>
                  </a:solidFill>
                  <a:latin typeface="Calibri" panose="020F0502020204030204"/>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srgbClr val="08629C"/>
                </a:solidFill>
                <a:latin typeface="Calibri" panose="020F0502020204030204"/>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srgbClr val="08629C"/>
                </a:solidFill>
                <a:latin typeface="Calibri" panose="020F0502020204030204"/>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367"/>
            <a:ext cx="1568742"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1568744" y="367"/>
            <a:ext cx="0" cy="51427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76666A96-C6E8-4E0E-B64B-F715EA23C010}"/>
              </a:ext>
            </a:extLst>
          </p:cNvPr>
          <p:cNvSpPr/>
          <p:nvPr/>
        </p:nvSpPr>
        <p:spPr bwMode="auto">
          <a:xfrm>
            <a:off x="284856" y="28147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Service (AKS)</a:t>
            </a:r>
          </a:p>
        </p:txBody>
      </p: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284856" y="122808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284856" y="217469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230726" y="3121305"/>
            <a:ext cx="1107293"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Open Service </a:t>
            </a:r>
            <a:br>
              <a:rPr lang="en-US" sz="882">
                <a:solidFill>
                  <a:srgbClr val="505050"/>
                </a:solidFill>
                <a:latin typeface="Segoe UI"/>
                <a:cs typeface="Segoe UI" panose="020B0502040204020203" pitchFamily="34" charset="0"/>
              </a:rPr>
            </a:br>
            <a:r>
              <a:rPr lang="en-US" sz="882">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284856" y="406791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0072C6"/>
                </a:solidFill>
                <a:latin typeface="Segoe UI Semibold" panose="020B0702040204020203" pitchFamily="34" charset="0"/>
                <a:cs typeface="Segoe UI Semibold" panose="020B0702040204020203" pitchFamily="34" charset="0"/>
              </a:rPr>
              <a:t>Release </a:t>
            </a:r>
            <a:br>
              <a:rPr lang="en-US" sz="882">
                <a:solidFill>
                  <a:srgbClr val="0072C6"/>
                </a:solidFill>
                <a:latin typeface="Segoe UI Semibold" panose="020B0702040204020203" pitchFamily="34" charset="0"/>
                <a:cs typeface="Segoe UI Semibold" panose="020B0702040204020203" pitchFamily="34" charset="0"/>
              </a:rPr>
            </a:br>
            <a:r>
              <a:rPr lang="en-US" sz="882">
                <a:solidFill>
                  <a:srgbClr val="0072C6"/>
                </a:solidFill>
                <a:latin typeface="Segoe UI Semibold" panose="020B0702040204020203" pitchFamily="34" charset="0"/>
                <a:cs typeface="Segoe UI Semibold" panose="020B0702040204020203" pitchFamily="34" charset="0"/>
              </a:rPr>
              <a:t>Automation Tools</a:t>
            </a:r>
          </a:p>
        </p:txBody>
      </p:sp>
      <p:grpSp>
        <p:nvGrpSpPr>
          <p:cNvPr id="122" name="Group 121">
            <a:extLst>
              <a:ext uri="{FF2B5EF4-FFF2-40B4-BE49-F238E27FC236}">
                <a16:creationId xmlns:a16="http://schemas.microsoft.com/office/drawing/2014/main" id="{6D5DB6B7-4B17-481C-81ED-A4EA6B50F2C5}"/>
              </a:ext>
            </a:extLst>
          </p:cNvPr>
          <p:cNvGrpSpPr/>
          <p:nvPr/>
        </p:nvGrpSpPr>
        <p:grpSpPr>
          <a:xfrm>
            <a:off x="578881" y="282532"/>
            <a:ext cx="410984" cy="396679"/>
            <a:chOff x="2368476" y="589018"/>
            <a:chExt cx="1012508" cy="977265"/>
          </a:xfrm>
        </p:grpSpPr>
        <p:sp>
          <p:nvSpPr>
            <p:cNvPr id="123" name="Freeform: Shape 122">
              <a:extLst>
                <a:ext uri="{FF2B5EF4-FFF2-40B4-BE49-F238E27FC236}">
                  <a16:creationId xmlns:a16="http://schemas.microsoft.com/office/drawing/2014/main" id="{80A89142-7FA6-44FE-A318-5AE8ECBCE5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4" name="Freeform: Shape 123">
              <a:extLst>
                <a:ext uri="{FF2B5EF4-FFF2-40B4-BE49-F238E27FC236}">
                  <a16:creationId xmlns:a16="http://schemas.microsoft.com/office/drawing/2014/main" id="{2E6FED39-A1CB-481F-85D3-56CFE1653B3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5" name="Freeform: Shape 124">
              <a:extLst>
                <a:ext uri="{FF2B5EF4-FFF2-40B4-BE49-F238E27FC236}">
                  <a16:creationId xmlns:a16="http://schemas.microsoft.com/office/drawing/2014/main" id="{75D93EAB-9008-4BDA-8F92-26550A5C8A8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6" name="Freeform: Shape 125">
              <a:extLst>
                <a:ext uri="{FF2B5EF4-FFF2-40B4-BE49-F238E27FC236}">
                  <a16:creationId xmlns:a16="http://schemas.microsoft.com/office/drawing/2014/main" id="{FBBBA0D3-58DB-4119-91EF-3A3D4872A66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7" name="Freeform: Shape 126">
              <a:extLst>
                <a:ext uri="{FF2B5EF4-FFF2-40B4-BE49-F238E27FC236}">
                  <a16:creationId xmlns:a16="http://schemas.microsoft.com/office/drawing/2014/main" id="{A991A0F2-C134-4DBD-90A1-FFACD028497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8" name="Freeform: Shape 127">
              <a:extLst>
                <a:ext uri="{FF2B5EF4-FFF2-40B4-BE49-F238E27FC236}">
                  <a16:creationId xmlns:a16="http://schemas.microsoft.com/office/drawing/2014/main" id="{A68A74EF-5058-4F14-B855-08E00B52FEC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9" name="Freeform: Shape 128">
              <a:extLst>
                <a:ext uri="{FF2B5EF4-FFF2-40B4-BE49-F238E27FC236}">
                  <a16:creationId xmlns:a16="http://schemas.microsoft.com/office/drawing/2014/main" id="{BAF1AE8F-C09F-4074-805B-CDF71E98F58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0" name="Freeform: Shape 129">
              <a:extLst>
                <a:ext uri="{FF2B5EF4-FFF2-40B4-BE49-F238E27FC236}">
                  <a16:creationId xmlns:a16="http://schemas.microsoft.com/office/drawing/2014/main" id="{B4D3ABA6-CAFD-4367-BD1E-4C6D3A1B27F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1" name="Freeform: Shape 130">
              <a:extLst>
                <a:ext uri="{FF2B5EF4-FFF2-40B4-BE49-F238E27FC236}">
                  <a16:creationId xmlns:a16="http://schemas.microsoft.com/office/drawing/2014/main" id="{0B52F047-2861-421C-82EA-C58CFFDD267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2" name="Freeform: Shape 131">
              <a:extLst>
                <a:ext uri="{FF2B5EF4-FFF2-40B4-BE49-F238E27FC236}">
                  <a16:creationId xmlns:a16="http://schemas.microsoft.com/office/drawing/2014/main" id="{ADF5BD81-6E54-44EE-B9B3-CF9FEA35380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3" name="Freeform: Shape 132">
              <a:extLst>
                <a:ext uri="{FF2B5EF4-FFF2-40B4-BE49-F238E27FC236}">
                  <a16:creationId xmlns:a16="http://schemas.microsoft.com/office/drawing/2014/main" id="{A8407A9C-F4DD-42FE-B1B5-358E711B433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4" name="Freeform: Shape 133">
              <a:extLst>
                <a:ext uri="{FF2B5EF4-FFF2-40B4-BE49-F238E27FC236}">
                  <a16:creationId xmlns:a16="http://schemas.microsoft.com/office/drawing/2014/main" id="{5F1152F1-E4A9-40B7-818D-0026E176E5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5" name="Freeform: Shape 134">
              <a:extLst>
                <a:ext uri="{FF2B5EF4-FFF2-40B4-BE49-F238E27FC236}">
                  <a16:creationId xmlns:a16="http://schemas.microsoft.com/office/drawing/2014/main" id="{961F211E-9ED2-4C61-8688-BC9A27BE0ED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6" name="Freeform: Shape 135">
              <a:extLst>
                <a:ext uri="{FF2B5EF4-FFF2-40B4-BE49-F238E27FC236}">
                  <a16:creationId xmlns:a16="http://schemas.microsoft.com/office/drawing/2014/main" id="{BEE93988-7532-4B54-B233-BC4D320125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7" name="Freeform: Shape 136">
              <a:extLst>
                <a:ext uri="{FF2B5EF4-FFF2-40B4-BE49-F238E27FC236}">
                  <a16:creationId xmlns:a16="http://schemas.microsoft.com/office/drawing/2014/main" id="{F7A2D25C-0A72-41BB-A00C-5C05CFF83C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8" name="Freeform: Shape 137">
              <a:extLst>
                <a:ext uri="{FF2B5EF4-FFF2-40B4-BE49-F238E27FC236}">
                  <a16:creationId xmlns:a16="http://schemas.microsoft.com/office/drawing/2014/main" id="{F82189D1-FE7F-4C1D-907C-7E1733E1137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9" name="Freeform: Shape 138">
              <a:extLst>
                <a:ext uri="{FF2B5EF4-FFF2-40B4-BE49-F238E27FC236}">
                  <a16:creationId xmlns:a16="http://schemas.microsoft.com/office/drawing/2014/main" id="{BBD62769-8AF5-4E6D-B059-6DAA0921AE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0" name="Freeform: Shape 139">
              <a:extLst>
                <a:ext uri="{FF2B5EF4-FFF2-40B4-BE49-F238E27FC236}">
                  <a16:creationId xmlns:a16="http://schemas.microsoft.com/office/drawing/2014/main" id="{74256B7A-454B-4AE7-9313-71EB52D83E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1" name="Freeform: Shape 140">
              <a:extLst>
                <a:ext uri="{FF2B5EF4-FFF2-40B4-BE49-F238E27FC236}">
                  <a16:creationId xmlns:a16="http://schemas.microsoft.com/office/drawing/2014/main" id="{4190A7C8-0C51-47E0-8831-BF49E7A49A1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2" name="Freeform: Shape 141">
              <a:extLst>
                <a:ext uri="{FF2B5EF4-FFF2-40B4-BE49-F238E27FC236}">
                  <a16:creationId xmlns:a16="http://schemas.microsoft.com/office/drawing/2014/main" id="{F65CDDFE-4922-4966-938F-125809CB52B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3" name="Freeform: Shape 142">
              <a:extLst>
                <a:ext uri="{FF2B5EF4-FFF2-40B4-BE49-F238E27FC236}">
                  <a16:creationId xmlns:a16="http://schemas.microsoft.com/office/drawing/2014/main" id="{C79C1C28-021E-4D7A-A409-E3068B6A697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44" name="Group 143">
            <a:extLst>
              <a:ext uri="{FF2B5EF4-FFF2-40B4-BE49-F238E27FC236}">
                <a16:creationId xmlns:a16="http://schemas.microsoft.com/office/drawing/2014/main" id="{D1C11F1F-A2FB-45CB-ACB6-803B37531A7A}"/>
              </a:ext>
            </a:extLst>
          </p:cNvPr>
          <p:cNvGrpSpPr/>
          <p:nvPr/>
        </p:nvGrpSpPr>
        <p:grpSpPr>
          <a:xfrm>
            <a:off x="539236" y="1237091"/>
            <a:ext cx="429872" cy="381277"/>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563058" y="4086884"/>
            <a:ext cx="457702" cy="405563"/>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516938" y="2190872"/>
            <a:ext cx="485532" cy="384804"/>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284" y="3073103"/>
            <a:ext cx="446405" cy="450912"/>
          </a:xfrm>
          <a:prstGeom prst="rect">
            <a:avLst/>
          </a:prstGeom>
        </p:spPr>
      </p:pic>
      <p:sp>
        <p:nvSpPr>
          <p:cNvPr id="174" name="Rectangle 173">
            <a:hlinkClick r:id="" action="ppaction://noaction"/>
            <a:extLst>
              <a:ext uri="{FF2B5EF4-FFF2-40B4-BE49-F238E27FC236}">
                <a16:creationId xmlns:a16="http://schemas.microsoft.com/office/drawing/2014/main" id="{F26EDA6C-D9A4-49C7-8B4E-36F909ED9CA5}"/>
              </a:ext>
            </a:extLst>
          </p:cNvPr>
          <p:cNvSpPr/>
          <p:nvPr/>
        </p:nvSpPr>
        <p:spPr bwMode="auto">
          <a:xfrm>
            <a:off x="199215" y="152056"/>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199215" y="1109178"/>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199215" y="206629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199215" y="302341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78" name="Rectangle 177">
            <a:hlinkClick r:id="" action="ppaction://noaction"/>
            <a:extLst>
              <a:ext uri="{FF2B5EF4-FFF2-40B4-BE49-F238E27FC236}">
                <a16:creationId xmlns:a16="http://schemas.microsoft.com/office/drawing/2014/main" id="{584E4D80-B16D-4ACA-9617-F6D8BA02B819}"/>
              </a:ext>
            </a:extLst>
          </p:cNvPr>
          <p:cNvSpPr/>
          <p:nvPr/>
        </p:nvSpPr>
        <p:spPr bwMode="auto">
          <a:xfrm>
            <a:off x="202171" y="3980541"/>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3080885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5643143" y="4255670"/>
            <a:ext cx="1956588" cy="339523"/>
          </a:xfrm>
          <a:prstGeom prst="roundRect">
            <a:avLst>
              <a:gd name="adj" fmla="val 8874"/>
            </a:avLst>
          </a:prstGeom>
          <a:solidFill>
            <a:srgbClr val="E0E0E0"/>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36427" y="340720"/>
            <a:ext cx="6639892" cy="543033"/>
          </a:xfrm>
        </p:spPr>
        <p:txBody>
          <a:bodyPr>
            <a:normAutofit fontScale="90000"/>
          </a:bodyPr>
          <a:lstStyle/>
          <a:p>
            <a:pPr algn="ctr"/>
            <a:r>
              <a:rPr lang="en-US" sz="3529" dirty="0">
                <a:solidFill>
                  <a:srgbClr val="074166"/>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2658134" y="850060"/>
            <a:ext cx="5444253" cy="760469"/>
          </a:xfrm>
          <a:prstGeom prst="rect">
            <a:avLst/>
          </a:prstGeom>
          <a:noFill/>
        </p:spPr>
        <p:txBody>
          <a:bodyPr wrap="square" lIns="107571" tIns="107571" rIns="107571" bIns="107571" rtlCol="0">
            <a:spAutoFit/>
          </a:bodyPr>
          <a:lstStyle/>
          <a:p>
            <a:pPr algn="ctr" defTabSz="685800">
              <a:spcAft>
                <a:spcPts val="441"/>
              </a:spcAft>
            </a:pPr>
            <a:r>
              <a:rPr lang="en-US" dirty="0">
                <a:solidFill>
                  <a:srgbClr val="08629C"/>
                </a:solidFill>
                <a:latin typeface="Calibri" panose="020F0502020204030204"/>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6937609" y="1953809"/>
            <a:ext cx="771716" cy="297623"/>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endParaRPr lang="en-US" sz="1471">
              <a:solidFill>
                <a:srgbClr val="08629C"/>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5217092" y="1965950"/>
            <a:ext cx="932442" cy="297623"/>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5442976" y="1591667"/>
            <a:ext cx="1160521" cy="297623"/>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5643143" y="3947659"/>
            <a:ext cx="1956588" cy="220028"/>
          </a:xfrm>
          <a:prstGeom prst="roundRect">
            <a:avLst>
              <a:gd name="adj" fmla="val 8874"/>
            </a:avLst>
          </a:prstGeom>
          <a:solidFill>
            <a:schemeClr val="bg1">
              <a:lumMod val="95000"/>
            </a:schemeClr>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5800743" y="4368518"/>
            <a:ext cx="88888" cy="88887"/>
          </a:xfrm>
          <a:prstGeom prst="ellipse">
            <a:avLst/>
          </a:prstGeom>
          <a:solidFill>
            <a:schemeClr val="accent1">
              <a:lumMod val="20000"/>
              <a:lumOff val="80000"/>
            </a:schemeClr>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6020181" y="4368518"/>
            <a:ext cx="88888" cy="88887"/>
          </a:xfrm>
          <a:prstGeom prst="ellipse">
            <a:avLst/>
          </a:prstGeom>
          <a:solidFill>
            <a:schemeClr val="accent1">
              <a:lumMod val="20000"/>
              <a:lumOff val="80000"/>
            </a:schemeClr>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5643144" y="3384810"/>
            <a:ext cx="593053" cy="479534"/>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6236195" y="349222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5643143" y="3518747"/>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6026135"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dirty="0">
              <a:solidFill>
                <a:srgbClr val="08629C"/>
              </a:solidFill>
              <a:latin typeface="Calibri" panose="020F0502020204030204"/>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6092972" y="3420084"/>
            <a:ext cx="26523"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6156628"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5643144" y="3504955"/>
            <a:ext cx="593053" cy="0"/>
          </a:xfrm>
          <a:prstGeom prst="lin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6324913" y="3384810"/>
            <a:ext cx="593053" cy="479534"/>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6917963" y="349222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6324911" y="3518747"/>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6707903"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6774740" y="3420084"/>
            <a:ext cx="26523"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6838396"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6324913" y="3504955"/>
            <a:ext cx="593053" cy="0"/>
          </a:xfrm>
          <a:prstGeom prst="lin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7006680" y="3384810"/>
            <a:ext cx="593053" cy="479534"/>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7599730" y="349222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7006678" y="3518747"/>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7389670"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7456508" y="3420084"/>
            <a:ext cx="26523"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7520164"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7006680" y="3504955"/>
            <a:ext cx="593053" cy="0"/>
          </a:xfrm>
          <a:prstGeom prst="lin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4557735" y="3367165"/>
            <a:ext cx="167372" cy="16737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4787690" y="3457098"/>
            <a:ext cx="112049" cy="11204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4477197" y="3517423"/>
            <a:ext cx="593053" cy="34692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4587274" y="3208907"/>
            <a:ext cx="593053" cy="132615"/>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4442796" y="3229816"/>
            <a:ext cx="94817" cy="9481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4490205" y="3044875"/>
            <a:ext cx="67531" cy="675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5161709" y="3683521"/>
            <a:ext cx="381159"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2634244" y="2208230"/>
            <a:ext cx="1706485" cy="897603"/>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endParaRPr lang="en-US" sz="882">
              <a:solidFill>
                <a:srgbClr val="08629C"/>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2644584" y="2226139"/>
            <a:ext cx="1685802" cy="886724"/>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endParaRPr lang="en-US" sz="882">
              <a:solidFill>
                <a:srgbClr val="08629C"/>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3346225" y="2505862"/>
            <a:ext cx="865411" cy="294154"/>
          </a:xfrm>
          <a:prstGeom prst="rect">
            <a:avLst/>
          </a:prstGeom>
          <a:noFill/>
        </p:spPr>
        <p:txBody>
          <a:bodyPr wrap="square" lIns="67232" tIns="67232" rIns="67232" bIns="67232" rtlCol="0" anchor="t">
            <a:spAutoFit/>
          </a:bodyPr>
          <a:lstStyle/>
          <a:p>
            <a:pPr algn="ctr" defTabSz="685800">
              <a:spcAft>
                <a:spcPts val="441"/>
              </a:spcAft>
            </a:pPr>
            <a:r>
              <a:rPr lang="en-US" sz="1029" err="1">
                <a:solidFill>
                  <a:srgbClr val="08629C"/>
                </a:solidFill>
                <a:latin typeface="Consolas" panose="020B0609020204030204" pitchFamily="49" charset="0"/>
              </a:rPr>
              <a:t>Chart.yml</a:t>
            </a:r>
            <a:endParaRPr lang="en-US" sz="1029">
              <a:solidFill>
                <a:srgbClr val="08629C"/>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cxnSpLocks/>
          </p:cNvCxnSpPr>
          <p:nvPr/>
        </p:nvCxnSpPr>
        <p:spPr>
          <a:xfrm rot="16200000" flipH="1">
            <a:off x="3313075" y="2657379"/>
            <a:ext cx="779150" cy="1276157"/>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p:cNvCxnSpPr>
          <p:nvPr/>
        </p:nvCxnSpPr>
        <p:spPr>
          <a:xfrm rot="5400000" flipH="1" flipV="1">
            <a:off x="3872583" y="1088610"/>
            <a:ext cx="536498" cy="2152520"/>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2828189" y="2420649"/>
            <a:ext cx="472764" cy="472764"/>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2978542" y="2541267"/>
            <a:ext cx="172063" cy="231532"/>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3003150" y="2641314"/>
            <a:ext cx="119746" cy="9580"/>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685800"/>
            <a:endParaRPr lang="en-US" sz="1350">
              <a:solidFill>
                <a:srgbClr val="08629C"/>
              </a:solidFill>
              <a:latin typeface="Calibri" panose="020F0502020204030204"/>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3003150" y="2683226"/>
            <a:ext cx="119746" cy="9580"/>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685800"/>
            <a:endParaRPr lang="en-US" sz="1350">
              <a:solidFill>
                <a:srgbClr val="08629C"/>
              </a:solidFill>
              <a:latin typeface="Calibri" panose="020F0502020204030204"/>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3003149" y="2720826"/>
            <a:ext cx="64663" cy="9580"/>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685800"/>
            <a:endParaRPr lang="en-US" sz="1350">
              <a:solidFill>
                <a:srgbClr val="08629C"/>
              </a:solidFill>
              <a:latin typeface="Calibri" panose="020F0502020204030204"/>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3058232" y="2599094"/>
            <a:ext cx="64663" cy="9580"/>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685800"/>
            <a:endParaRPr lang="en-US" sz="1350">
              <a:solidFill>
                <a:srgbClr val="08629C"/>
              </a:solidFill>
              <a:latin typeface="Calibri" panose="020F0502020204030204"/>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5063054" y="1745672"/>
            <a:ext cx="466383" cy="297623"/>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err="1">
                <a:solidFill>
                  <a:srgbClr val="08629C"/>
                </a:solidFill>
                <a:latin typeface="Consolas" panose="020B0609020204030204" pitchFamily="49" charset="0"/>
                <a:ea typeface="Segoe UI" pitchFamily="34" charset="0"/>
                <a:cs typeface="Segoe UI" pitchFamily="34" charset="0"/>
              </a:rPr>
              <a:t>db</a:t>
            </a:r>
            <a:endParaRPr lang="en-US" sz="1471">
              <a:solidFill>
                <a:srgbClr val="08629C"/>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6040455" y="1859662"/>
            <a:ext cx="1508352" cy="297623"/>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6489032" y="1629998"/>
            <a:ext cx="466383" cy="297623"/>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6637091" y="2345579"/>
            <a:ext cx="466383" cy="297623"/>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367"/>
            <a:ext cx="1568742"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1568744" y="367"/>
            <a:ext cx="0" cy="51427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23F73358-732F-4243-A599-52CC70AEB796}"/>
              </a:ext>
            </a:extLst>
          </p:cNvPr>
          <p:cNvSpPr/>
          <p:nvPr/>
        </p:nvSpPr>
        <p:spPr bwMode="auto">
          <a:xfrm>
            <a:off x="284856" y="28147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Service (AKS)</a:t>
            </a:r>
          </a:p>
        </p:txBody>
      </p: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284856" y="122808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284856" y="217469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230726" y="3121305"/>
            <a:ext cx="1107293"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Open Service </a:t>
            </a:r>
            <a:br>
              <a:rPr lang="en-US" sz="882">
                <a:solidFill>
                  <a:srgbClr val="505050"/>
                </a:solidFill>
                <a:latin typeface="Segoe UI"/>
                <a:cs typeface="Segoe UI" panose="020B0502040204020203" pitchFamily="34" charset="0"/>
              </a:rPr>
            </a:br>
            <a:r>
              <a:rPr lang="en-US" sz="882">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284856" y="406791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0072C6"/>
                </a:solidFill>
                <a:latin typeface="Segoe UI Semibold" panose="020B0702040204020203" pitchFamily="34" charset="0"/>
                <a:cs typeface="Segoe UI Semibold" panose="020B0702040204020203" pitchFamily="34" charset="0"/>
              </a:rPr>
              <a:t>Release </a:t>
            </a:r>
            <a:br>
              <a:rPr lang="en-US" sz="882">
                <a:solidFill>
                  <a:srgbClr val="0072C6"/>
                </a:solidFill>
                <a:latin typeface="Segoe UI Semibold" panose="020B0702040204020203" pitchFamily="34" charset="0"/>
                <a:cs typeface="Segoe UI Semibold" panose="020B0702040204020203" pitchFamily="34" charset="0"/>
              </a:rPr>
            </a:br>
            <a:r>
              <a:rPr lang="en-US" sz="882">
                <a:solidFill>
                  <a:srgbClr val="0072C6"/>
                </a:solidFill>
                <a:latin typeface="Segoe UI Semibold" panose="020B0702040204020203" pitchFamily="34" charset="0"/>
                <a:cs typeface="Segoe UI Semibold" panose="020B0702040204020203" pitchFamily="34" charset="0"/>
              </a:rPr>
              <a:t>Automation Tools</a:t>
            </a:r>
          </a:p>
        </p:txBody>
      </p:sp>
      <p:grpSp>
        <p:nvGrpSpPr>
          <p:cNvPr id="87" name="Group 86">
            <a:extLst>
              <a:ext uri="{FF2B5EF4-FFF2-40B4-BE49-F238E27FC236}">
                <a16:creationId xmlns:a16="http://schemas.microsoft.com/office/drawing/2014/main" id="{3D86FC06-79D1-46D3-9BCB-27760C0E3A40}"/>
              </a:ext>
            </a:extLst>
          </p:cNvPr>
          <p:cNvGrpSpPr/>
          <p:nvPr/>
        </p:nvGrpSpPr>
        <p:grpSpPr>
          <a:xfrm>
            <a:off x="578881" y="282532"/>
            <a:ext cx="410984" cy="396679"/>
            <a:chOff x="2368476" y="589018"/>
            <a:chExt cx="1012508" cy="977265"/>
          </a:xfrm>
        </p:grpSpPr>
        <p:sp>
          <p:nvSpPr>
            <p:cNvPr id="88" name="Freeform: Shape 87">
              <a:extLst>
                <a:ext uri="{FF2B5EF4-FFF2-40B4-BE49-F238E27FC236}">
                  <a16:creationId xmlns:a16="http://schemas.microsoft.com/office/drawing/2014/main" id="{0D7388A5-E39D-4FBE-8FCA-EC1305A0F44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9" name="Freeform: Shape 88">
              <a:extLst>
                <a:ext uri="{FF2B5EF4-FFF2-40B4-BE49-F238E27FC236}">
                  <a16:creationId xmlns:a16="http://schemas.microsoft.com/office/drawing/2014/main" id="{D266FB26-F004-4BB6-A695-17A0002F046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0" name="Freeform: Shape 89">
              <a:extLst>
                <a:ext uri="{FF2B5EF4-FFF2-40B4-BE49-F238E27FC236}">
                  <a16:creationId xmlns:a16="http://schemas.microsoft.com/office/drawing/2014/main" id="{70284BE6-878A-44FA-91C8-79B2780DED7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1" name="Freeform: Shape 90">
              <a:extLst>
                <a:ext uri="{FF2B5EF4-FFF2-40B4-BE49-F238E27FC236}">
                  <a16:creationId xmlns:a16="http://schemas.microsoft.com/office/drawing/2014/main" id="{769C0FCE-790D-4A92-AA60-554D16A930F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2" name="Freeform: Shape 91">
              <a:extLst>
                <a:ext uri="{FF2B5EF4-FFF2-40B4-BE49-F238E27FC236}">
                  <a16:creationId xmlns:a16="http://schemas.microsoft.com/office/drawing/2014/main" id="{332FFD34-2DA5-461B-BA28-2BBE417C605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3" name="Freeform: Shape 92">
              <a:extLst>
                <a:ext uri="{FF2B5EF4-FFF2-40B4-BE49-F238E27FC236}">
                  <a16:creationId xmlns:a16="http://schemas.microsoft.com/office/drawing/2014/main" id="{208A4E02-277C-486F-9935-CB57C439639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4" name="Freeform: Shape 93">
              <a:extLst>
                <a:ext uri="{FF2B5EF4-FFF2-40B4-BE49-F238E27FC236}">
                  <a16:creationId xmlns:a16="http://schemas.microsoft.com/office/drawing/2014/main" id="{02EF22C4-483F-459C-96A4-2A20B5225F3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5" name="Freeform: Shape 94">
              <a:extLst>
                <a:ext uri="{FF2B5EF4-FFF2-40B4-BE49-F238E27FC236}">
                  <a16:creationId xmlns:a16="http://schemas.microsoft.com/office/drawing/2014/main" id="{936D0041-1BD2-4A88-A98A-13C3A970827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6" name="Freeform: Shape 95">
              <a:extLst>
                <a:ext uri="{FF2B5EF4-FFF2-40B4-BE49-F238E27FC236}">
                  <a16:creationId xmlns:a16="http://schemas.microsoft.com/office/drawing/2014/main" id="{FAD879DF-1E92-4998-B4AC-E1B4D48104A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7" name="Freeform: Shape 96">
              <a:extLst>
                <a:ext uri="{FF2B5EF4-FFF2-40B4-BE49-F238E27FC236}">
                  <a16:creationId xmlns:a16="http://schemas.microsoft.com/office/drawing/2014/main" id="{097A42EF-C664-4F3C-B699-D888AA6E10E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8" name="Freeform: Shape 97">
              <a:extLst>
                <a:ext uri="{FF2B5EF4-FFF2-40B4-BE49-F238E27FC236}">
                  <a16:creationId xmlns:a16="http://schemas.microsoft.com/office/drawing/2014/main" id="{D2195BDE-C0AB-43A2-A36F-BADF409C4B4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9" name="Freeform: Shape 98">
              <a:extLst>
                <a:ext uri="{FF2B5EF4-FFF2-40B4-BE49-F238E27FC236}">
                  <a16:creationId xmlns:a16="http://schemas.microsoft.com/office/drawing/2014/main" id="{4A084540-B83B-456A-AA59-64959BC37E5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0" name="Freeform: Shape 99">
              <a:extLst>
                <a:ext uri="{FF2B5EF4-FFF2-40B4-BE49-F238E27FC236}">
                  <a16:creationId xmlns:a16="http://schemas.microsoft.com/office/drawing/2014/main" id="{99E26E35-7157-429D-86A4-3E1BF4457DF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1" name="Freeform: Shape 100">
              <a:extLst>
                <a:ext uri="{FF2B5EF4-FFF2-40B4-BE49-F238E27FC236}">
                  <a16:creationId xmlns:a16="http://schemas.microsoft.com/office/drawing/2014/main" id="{59DE89EA-9536-4719-8682-91B8B6A10BC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6" name="Freeform: Shape 105">
              <a:extLst>
                <a:ext uri="{FF2B5EF4-FFF2-40B4-BE49-F238E27FC236}">
                  <a16:creationId xmlns:a16="http://schemas.microsoft.com/office/drawing/2014/main" id="{D7AE9C7E-8BD9-4DCD-A858-61B86AAAFF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7" name="Freeform: Shape 106">
              <a:extLst>
                <a:ext uri="{FF2B5EF4-FFF2-40B4-BE49-F238E27FC236}">
                  <a16:creationId xmlns:a16="http://schemas.microsoft.com/office/drawing/2014/main" id="{7F0DF92A-197E-4CF0-9055-7811B3DCE91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8" name="Freeform: Shape 107">
              <a:extLst>
                <a:ext uri="{FF2B5EF4-FFF2-40B4-BE49-F238E27FC236}">
                  <a16:creationId xmlns:a16="http://schemas.microsoft.com/office/drawing/2014/main" id="{6310EA4D-70A6-46D8-8829-051E446C630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9" name="Freeform: Shape 108">
              <a:extLst>
                <a:ext uri="{FF2B5EF4-FFF2-40B4-BE49-F238E27FC236}">
                  <a16:creationId xmlns:a16="http://schemas.microsoft.com/office/drawing/2014/main" id="{7526A34E-2E72-4BCB-BA3D-6E609D35DC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10" name="Freeform: Shape 109">
              <a:extLst>
                <a:ext uri="{FF2B5EF4-FFF2-40B4-BE49-F238E27FC236}">
                  <a16:creationId xmlns:a16="http://schemas.microsoft.com/office/drawing/2014/main" id="{93B346D8-5925-49AC-8CCA-E28CADD401C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14" name="Freeform: Shape 113">
              <a:extLst>
                <a:ext uri="{FF2B5EF4-FFF2-40B4-BE49-F238E27FC236}">
                  <a16:creationId xmlns:a16="http://schemas.microsoft.com/office/drawing/2014/main" id="{ABD8C973-795E-45EF-BB06-17D6D1CDF9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15" name="Freeform: Shape 114">
              <a:extLst>
                <a:ext uri="{FF2B5EF4-FFF2-40B4-BE49-F238E27FC236}">
                  <a16:creationId xmlns:a16="http://schemas.microsoft.com/office/drawing/2014/main" id="{A4435165-2E77-4F9E-B5A9-E8E2D55B8EC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18" name="Group 117">
            <a:extLst>
              <a:ext uri="{FF2B5EF4-FFF2-40B4-BE49-F238E27FC236}">
                <a16:creationId xmlns:a16="http://schemas.microsoft.com/office/drawing/2014/main" id="{FCDD4373-6444-42C3-88F3-9A6D88AEEC8D}"/>
              </a:ext>
            </a:extLst>
          </p:cNvPr>
          <p:cNvGrpSpPr/>
          <p:nvPr/>
        </p:nvGrpSpPr>
        <p:grpSpPr>
          <a:xfrm>
            <a:off x="539236" y="1237091"/>
            <a:ext cx="429872" cy="381277"/>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563058" y="4086884"/>
            <a:ext cx="457702" cy="405563"/>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516938" y="2190872"/>
            <a:ext cx="485532" cy="384804"/>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284" y="3073103"/>
            <a:ext cx="446405" cy="450912"/>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95880" y="2281308"/>
            <a:ext cx="104632" cy="103606"/>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4161729" y="2290741"/>
            <a:ext cx="69863" cy="84740"/>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grpSp>
      <p:sp>
        <p:nvSpPr>
          <p:cNvPr id="131" name="Rectangle 130">
            <a:hlinkClick r:id="" action="ppaction://noaction"/>
            <a:extLst>
              <a:ext uri="{FF2B5EF4-FFF2-40B4-BE49-F238E27FC236}">
                <a16:creationId xmlns:a16="http://schemas.microsoft.com/office/drawing/2014/main" id="{B8464D9A-A1CA-42B3-BDA5-EDE3DD8B1283}"/>
              </a:ext>
            </a:extLst>
          </p:cNvPr>
          <p:cNvSpPr/>
          <p:nvPr/>
        </p:nvSpPr>
        <p:spPr bwMode="auto">
          <a:xfrm>
            <a:off x="199215" y="152056"/>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199215" y="1109178"/>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199215" y="206629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199215" y="302341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0" name="Rectangle 159">
            <a:hlinkClick r:id="" action="ppaction://noaction"/>
            <a:extLst>
              <a:ext uri="{FF2B5EF4-FFF2-40B4-BE49-F238E27FC236}">
                <a16:creationId xmlns:a16="http://schemas.microsoft.com/office/drawing/2014/main" id="{DF2126AF-4A73-457F-A6C7-B63E792A6334}"/>
              </a:ext>
            </a:extLst>
          </p:cNvPr>
          <p:cNvSpPr/>
          <p:nvPr/>
        </p:nvSpPr>
        <p:spPr bwMode="auto">
          <a:xfrm>
            <a:off x="202171" y="3980541"/>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0183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36427" y="379154"/>
            <a:ext cx="6639892" cy="543033"/>
          </a:xfrm>
        </p:spPr>
        <p:txBody>
          <a:bodyPr>
            <a:normAutofit fontScale="90000"/>
          </a:bodyPr>
          <a:lstStyle/>
          <a:p>
            <a:pPr algn="ctr"/>
            <a:r>
              <a:rPr lang="en-US" sz="3529" dirty="0"/>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2847678" y="976809"/>
            <a:ext cx="5017385" cy="760469"/>
          </a:xfrm>
          <a:prstGeom prst="rect">
            <a:avLst/>
          </a:prstGeom>
          <a:noFill/>
        </p:spPr>
        <p:txBody>
          <a:bodyPr wrap="square" lIns="107571" tIns="107571" rIns="107571" bIns="107571" rtlCol="0">
            <a:spAutoFit/>
          </a:bodyPr>
          <a:lstStyle/>
          <a:p>
            <a:pPr algn="ctr" defTabSz="685758">
              <a:spcAft>
                <a:spcPts val="441"/>
              </a:spcAft>
            </a:pPr>
            <a:r>
              <a:rPr lang="en-US" dirty="0">
                <a:solidFill>
                  <a:srgbClr val="505050"/>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3722028" y="4394014"/>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3910499" y="4448023"/>
            <a:ext cx="297586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6966809" y="4394014"/>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2374253" y="3068518"/>
            <a:ext cx="2803571" cy="1082993"/>
          </a:xfrm>
          <a:prstGeom prst="rect">
            <a:avLst/>
          </a:prstGeom>
          <a:noFill/>
        </p:spPr>
        <p:txBody>
          <a:bodyPr wrap="square" lIns="107571" tIns="107571" rIns="107571" bIns="107571" rtlCol="0" anchor="t">
            <a:spAutoFit/>
          </a:bodyPr>
          <a:lstStyle/>
          <a:p>
            <a:pPr algn="ctr" defTabSz="685758">
              <a:spcAft>
                <a:spcPts val="441"/>
              </a:spcAft>
            </a:pPr>
            <a:r>
              <a:rPr lang="en-US" sz="1176" dirty="0">
                <a:solidFill>
                  <a:srgbClr val="505050"/>
                </a:solidFill>
                <a:latin typeface="Segoe UI Semibold" panose="020B0702040204020203" pitchFamily="34" charset="0"/>
                <a:cs typeface="Segoe UI Semibold" panose="020B0702040204020203" pitchFamily="34" charset="0"/>
              </a:rPr>
              <a:t>Simplified development</a:t>
            </a:r>
          </a:p>
          <a:p>
            <a:pPr algn="ctr" defTabSz="685758">
              <a:spcAft>
                <a:spcPts val="441"/>
              </a:spcAft>
            </a:pPr>
            <a:r>
              <a:rPr lang="en-US" sz="1029" dirty="0">
                <a:solidFill>
                  <a:srgbClr val="1A1A1A"/>
                </a:solidFill>
                <a:latin typeface="Segoe UI"/>
              </a:rPr>
              <a:t>Using two simple commands, developers can now begin hacking on container-based applications without requiring Docker or even installing Kubernetes themselves</a:t>
            </a:r>
            <a:endParaRPr lang="en-US" sz="1029" dirty="0">
              <a:solidFill>
                <a:srgbClr val="1A1A1A"/>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5703150" y="3068518"/>
            <a:ext cx="2635336" cy="1082993"/>
          </a:xfrm>
          <a:prstGeom prst="rect">
            <a:avLst/>
          </a:prstGeom>
          <a:noFill/>
        </p:spPr>
        <p:txBody>
          <a:bodyPr wrap="square" lIns="107571" tIns="107571" rIns="107571" bIns="107571" rtlCol="0" anchor="t">
            <a:spAutoFit/>
          </a:bodyPr>
          <a:lstStyle/>
          <a:p>
            <a:pPr algn="ctr" defTabSz="685758">
              <a:spcAft>
                <a:spcPts val="441"/>
              </a:spcAft>
            </a:pPr>
            <a:r>
              <a:rPr lang="en-US" sz="1176" dirty="0">
                <a:solidFill>
                  <a:srgbClr val="505050"/>
                </a:solidFill>
                <a:latin typeface="Segoe UI Semibold" panose="020B0702040204020203" pitchFamily="34" charset="0"/>
                <a:cs typeface="Segoe UI Semibold" panose="020B0702040204020203" pitchFamily="34" charset="0"/>
              </a:rPr>
              <a:t>Language support</a:t>
            </a:r>
          </a:p>
          <a:p>
            <a:pPr algn="ctr" defTabSz="685758">
              <a:spcAft>
                <a:spcPts val="441"/>
              </a:spcAft>
            </a:pPr>
            <a:r>
              <a:rPr lang="en-US" sz="1029" dirty="0">
                <a:solidFill>
                  <a:srgbClr val="1A1A1A"/>
                </a:solidFill>
                <a:latin typeface="Segoe UI"/>
              </a:rPr>
              <a:t>Draft detects which language your app is written in, and then uses packs to generate a </a:t>
            </a:r>
            <a:r>
              <a:rPr lang="en-US" sz="1029" dirty="0" err="1">
                <a:solidFill>
                  <a:srgbClr val="1A1A1A"/>
                </a:solidFill>
                <a:latin typeface="Segoe UI"/>
              </a:rPr>
              <a:t>Dockerfile</a:t>
            </a:r>
            <a:r>
              <a:rPr lang="en-US" sz="1029" dirty="0">
                <a:solidFill>
                  <a:srgbClr val="1A1A1A"/>
                </a:solidFill>
                <a:latin typeface="Segoe UI"/>
              </a:rPr>
              <a:t> and Helm Chart with the best practices for that language</a:t>
            </a:r>
            <a:endParaRPr lang="en-US" sz="1029" dirty="0">
              <a:solidFill>
                <a:srgbClr val="1A1A1A"/>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3433631" y="2022527"/>
            <a:ext cx="895632" cy="913914"/>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58"/>
              <a:endParaRPr lang="en-US" sz="1350">
                <a:solidFill>
                  <a:srgbClr val="1A1A1A"/>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67232" tIns="33616" rIns="67232" bIns="33616" numCol="1" anchor="t" anchorCtr="0" compatLnSpc="1">
              <a:prstTxWarp prst="textNoShape">
                <a:avLst/>
              </a:prstTxWarp>
            </a:bodyPr>
            <a:lstStyle/>
            <a:p>
              <a:pPr defTabSz="685758"/>
              <a:endParaRPr lang="en-US" sz="1350">
                <a:solidFill>
                  <a:srgbClr val="1A1A1A"/>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67232" tIns="33616" rIns="67232" bIns="33616" numCol="1" anchor="t" anchorCtr="0" compatLnSpc="1">
                <a:prstTxWarp prst="textNoShape">
                  <a:avLst/>
                </a:prstTxWarp>
              </a:bodyPr>
              <a:lstStyle/>
              <a:p>
                <a:pPr defTabSz="685758"/>
                <a:endParaRPr lang="en-US" sz="1350">
                  <a:solidFill>
                    <a:srgbClr val="1A1A1A"/>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58"/>
                <a:endParaRPr lang="en-US" sz="1350">
                  <a:solidFill>
                    <a:srgbClr val="1A1A1A"/>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367"/>
            <a:ext cx="1568742"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147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1568744" y="367"/>
            <a:ext cx="0" cy="51427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EFC69575-321C-4A8D-965E-915B61B03FEA}"/>
              </a:ext>
            </a:extLst>
          </p:cNvPr>
          <p:cNvSpPr/>
          <p:nvPr/>
        </p:nvSpPr>
        <p:spPr bwMode="auto">
          <a:xfrm>
            <a:off x="284856" y="28147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505050"/>
                </a:solidFill>
                <a:latin typeface="Segoe UI"/>
                <a:cs typeface="Segoe UI" panose="020B0502040204020203" pitchFamily="34" charset="0"/>
              </a:rPr>
              <a:t>Azure Container Service (AKS)</a:t>
            </a:r>
          </a:p>
        </p:txBody>
      </p: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284856" y="122808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284856" y="217469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230726" y="3121305"/>
            <a:ext cx="1107293"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505050"/>
                </a:solidFill>
                <a:latin typeface="Segoe UI"/>
                <a:cs typeface="Segoe UI" panose="020B0502040204020203" pitchFamily="34" charset="0"/>
              </a:rPr>
              <a:t>Open Service </a:t>
            </a:r>
            <a:br>
              <a:rPr lang="en-US" sz="882" dirty="0">
                <a:solidFill>
                  <a:srgbClr val="505050"/>
                </a:solidFill>
                <a:latin typeface="Segoe UI"/>
                <a:cs typeface="Segoe UI" panose="020B0502040204020203" pitchFamily="34" charset="0"/>
              </a:rPr>
            </a:br>
            <a:r>
              <a:rPr lang="en-US" sz="882"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284856" y="406791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0072C6"/>
                </a:solidFill>
                <a:latin typeface="Segoe UI Semibold" panose="020B0702040204020203" pitchFamily="34" charset="0"/>
                <a:cs typeface="Segoe UI Semibold" panose="020B0702040204020203" pitchFamily="34" charset="0"/>
              </a:rPr>
              <a:t>Release </a:t>
            </a:r>
            <a:br>
              <a:rPr lang="en-US" sz="882" dirty="0">
                <a:solidFill>
                  <a:srgbClr val="0072C6"/>
                </a:solidFill>
                <a:latin typeface="Segoe UI Semibold" panose="020B0702040204020203" pitchFamily="34" charset="0"/>
                <a:cs typeface="Segoe UI Semibold" panose="020B0702040204020203" pitchFamily="34" charset="0"/>
              </a:rPr>
            </a:br>
            <a:r>
              <a:rPr lang="en-US" sz="882"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50" name="Group 49">
            <a:extLst>
              <a:ext uri="{FF2B5EF4-FFF2-40B4-BE49-F238E27FC236}">
                <a16:creationId xmlns:a16="http://schemas.microsoft.com/office/drawing/2014/main" id="{E2327074-4355-499F-B569-70013AEF408F}"/>
              </a:ext>
            </a:extLst>
          </p:cNvPr>
          <p:cNvGrpSpPr/>
          <p:nvPr/>
        </p:nvGrpSpPr>
        <p:grpSpPr>
          <a:xfrm>
            <a:off x="578881" y="282532"/>
            <a:ext cx="410984" cy="396679"/>
            <a:chOff x="2368476" y="589018"/>
            <a:chExt cx="1012508" cy="977265"/>
          </a:xfrm>
        </p:grpSpPr>
        <p:sp>
          <p:nvSpPr>
            <p:cNvPr id="51" name="Freeform: Shape 50">
              <a:extLst>
                <a:ext uri="{FF2B5EF4-FFF2-40B4-BE49-F238E27FC236}">
                  <a16:creationId xmlns:a16="http://schemas.microsoft.com/office/drawing/2014/main" id="{6E85C633-0A79-4263-A4CC-BC849C89F1C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2" name="Freeform: Shape 51">
              <a:extLst>
                <a:ext uri="{FF2B5EF4-FFF2-40B4-BE49-F238E27FC236}">
                  <a16:creationId xmlns:a16="http://schemas.microsoft.com/office/drawing/2014/main" id="{BB8C5CA3-91C6-4610-9315-D727762D52A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3" name="Freeform: Shape 52">
              <a:extLst>
                <a:ext uri="{FF2B5EF4-FFF2-40B4-BE49-F238E27FC236}">
                  <a16:creationId xmlns:a16="http://schemas.microsoft.com/office/drawing/2014/main" id="{28AA193A-A0B7-4F5C-BC50-AE03733C4F2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4" name="Freeform: Shape 53">
              <a:extLst>
                <a:ext uri="{FF2B5EF4-FFF2-40B4-BE49-F238E27FC236}">
                  <a16:creationId xmlns:a16="http://schemas.microsoft.com/office/drawing/2014/main" id="{715C3D4E-5BDD-45BC-858F-948455C759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5" name="Freeform: Shape 54">
              <a:extLst>
                <a:ext uri="{FF2B5EF4-FFF2-40B4-BE49-F238E27FC236}">
                  <a16:creationId xmlns:a16="http://schemas.microsoft.com/office/drawing/2014/main" id="{BC8CFE3A-AC88-4798-B29B-FA4DA713B89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6" name="Freeform: Shape 55">
              <a:extLst>
                <a:ext uri="{FF2B5EF4-FFF2-40B4-BE49-F238E27FC236}">
                  <a16:creationId xmlns:a16="http://schemas.microsoft.com/office/drawing/2014/main" id="{0B1C769B-72B3-4BD3-8D9C-D9EBA041782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7" name="Freeform: Shape 56">
              <a:extLst>
                <a:ext uri="{FF2B5EF4-FFF2-40B4-BE49-F238E27FC236}">
                  <a16:creationId xmlns:a16="http://schemas.microsoft.com/office/drawing/2014/main" id="{80586F92-45D3-4DAD-9B21-133B61CD7E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8" name="Freeform: Shape 57">
              <a:extLst>
                <a:ext uri="{FF2B5EF4-FFF2-40B4-BE49-F238E27FC236}">
                  <a16:creationId xmlns:a16="http://schemas.microsoft.com/office/drawing/2014/main" id="{18DCA4AE-FBB1-4792-8660-F9996C3D46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9" name="Freeform: Shape 58">
              <a:extLst>
                <a:ext uri="{FF2B5EF4-FFF2-40B4-BE49-F238E27FC236}">
                  <a16:creationId xmlns:a16="http://schemas.microsoft.com/office/drawing/2014/main" id="{010DF146-600E-44DF-846C-88ED38D761A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0" name="Freeform: Shape 59">
              <a:extLst>
                <a:ext uri="{FF2B5EF4-FFF2-40B4-BE49-F238E27FC236}">
                  <a16:creationId xmlns:a16="http://schemas.microsoft.com/office/drawing/2014/main" id="{8F6FF379-EBE7-47B7-9078-5A0F47FC2C3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1" name="Freeform: Shape 60">
              <a:extLst>
                <a:ext uri="{FF2B5EF4-FFF2-40B4-BE49-F238E27FC236}">
                  <a16:creationId xmlns:a16="http://schemas.microsoft.com/office/drawing/2014/main" id="{9D24480A-7EA4-4A4A-B643-4C738CBE5CB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2" name="Freeform: Shape 61">
              <a:extLst>
                <a:ext uri="{FF2B5EF4-FFF2-40B4-BE49-F238E27FC236}">
                  <a16:creationId xmlns:a16="http://schemas.microsoft.com/office/drawing/2014/main" id="{57F95D54-FDD3-4AF7-B233-8FA8152F28E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3" name="Freeform: Shape 62">
              <a:extLst>
                <a:ext uri="{FF2B5EF4-FFF2-40B4-BE49-F238E27FC236}">
                  <a16:creationId xmlns:a16="http://schemas.microsoft.com/office/drawing/2014/main" id="{09626B91-1989-48B6-B242-A6E4407F21B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4" name="Freeform: Shape 63">
              <a:extLst>
                <a:ext uri="{FF2B5EF4-FFF2-40B4-BE49-F238E27FC236}">
                  <a16:creationId xmlns:a16="http://schemas.microsoft.com/office/drawing/2014/main" id="{E0995240-45C0-4EF7-AAA6-63F54B5F6B1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5" name="Freeform: Shape 64">
              <a:extLst>
                <a:ext uri="{FF2B5EF4-FFF2-40B4-BE49-F238E27FC236}">
                  <a16:creationId xmlns:a16="http://schemas.microsoft.com/office/drawing/2014/main" id="{1356BDF7-D778-4EFA-975E-D9E854797DB6}"/>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6" name="Freeform: Shape 65">
              <a:extLst>
                <a:ext uri="{FF2B5EF4-FFF2-40B4-BE49-F238E27FC236}">
                  <a16:creationId xmlns:a16="http://schemas.microsoft.com/office/drawing/2014/main" id="{6DD6EDBA-44C9-4EF4-A6FA-31058036B31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7" name="Freeform: Shape 66">
              <a:extLst>
                <a:ext uri="{FF2B5EF4-FFF2-40B4-BE49-F238E27FC236}">
                  <a16:creationId xmlns:a16="http://schemas.microsoft.com/office/drawing/2014/main" id="{F5D42BAD-C772-43AE-9DD5-F32C1DC3268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8" name="Freeform: Shape 67">
              <a:extLst>
                <a:ext uri="{FF2B5EF4-FFF2-40B4-BE49-F238E27FC236}">
                  <a16:creationId xmlns:a16="http://schemas.microsoft.com/office/drawing/2014/main" id="{81CAA693-558D-4070-AAE5-B0193392072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9" name="Freeform: Shape 68">
              <a:extLst>
                <a:ext uri="{FF2B5EF4-FFF2-40B4-BE49-F238E27FC236}">
                  <a16:creationId xmlns:a16="http://schemas.microsoft.com/office/drawing/2014/main" id="{DE4D5183-3B18-41D0-8268-5AB8FE9229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0" name="Freeform: Shape 69">
              <a:extLst>
                <a:ext uri="{FF2B5EF4-FFF2-40B4-BE49-F238E27FC236}">
                  <a16:creationId xmlns:a16="http://schemas.microsoft.com/office/drawing/2014/main" id="{86A4A8D2-2B87-4274-89D7-1E7A3A57452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1" name="Freeform: Shape 70">
              <a:extLst>
                <a:ext uri="{FF2B5EF4-FFF2-40B4-BE49-F238E27FC236}">
                  <a16:creationId xmlns:a16="http://schemas.microsoft.com/office/drawing/2014/main" id="{436A6072-EC8F-4C99-963C-33EE625247F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72" name="Group 71">
            <a:extLst>
              <a:ext uri="{FF2B5EF4-FFF2-40B4-BE49-F238E27FC236}">
                <a16:creationId xmlns:a16="http://schemas.microsoft.com/office/drawing/2014/main" id="{0D4C862C-CD36-47B1-9B92-C8105CBE6AD9}"/>
              </a:ext>
            </a:extLst>
          </p:cNvPr>
          <p:cNvGrpSpPr/>
          <p:nvPr/>
        </p:nvGrpSpPr>
        <p:grpSpPr>
          <a:xfrm>
            <a:off x="539236" y="1237091"/>
            <a:ext cx="429872" cy="381277"/>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563058" y="4086884"/>
            <a:ext cx="457702" cy="405563"/>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516938" y="2190872"/>
            <a:ext cx="485532" cy="384804"/>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284" y="3073103"/>
            <a:ext cx="446405" cy="450912"/>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0570" y="2206264"/>
            <a:ext cx="760496" cy="686466"/>
          </a:xfrm>
          <a:prstGeom prst="rect">
            <a:avLst/>
          </a:prstGeom>
        </p:spPr>
      </p:pic>
      <p:sp>
        <p:nvSpPr>
          <p:cNvPr id="103" name="Rectangle 102">
            <a:hlinkClick r:id="rId7" action="ppaction://hlinksldjump"/>
            <a:extLst>
              <a:ext uri="{FF2B5EF4-FFF2-40B4-BE49-F238E27FC236}">
                <a16:creationId xmlns:a16="http://schemas.microsoft.com/office/drawing/2014/main" id="{58D75E24-A99E-4D05-9A7C-0FE1FB5DC2B7}"/>
              </a:ext>
            </a:extLst>
          </p:cNvPr>
          <p:cNvSpPr/>
          <p:nvPr/>
        </p:nvSpPr>
        <p:spPr bwMode="auto">
          <a:xfrm>
            <a:off x="199215" y="152056"/>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 action="ppaction://noaction"/>
            <a:extLst>
              <a:ext uri="{FF2B5EF4-FFF2-40B4-BE49-F238E27FC236}">
                <a16:creationId xmlns:a16="http://schemas.microsoft.com/office/drawing/2014/main" id="{13A1AE94-DB0F-4E56-A5C4-7CA0C8368937}"/>
              </a:ext>
            </a:extLst>
          </p:cNvPr>
          <p:cNvSpPr/>
          <p:nvPr/>
        </p:nvSpPr>
        <p:spPr bwMode="auto">
          <a:xfrm>
            <a:off x="199215" y="1109178"/>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199215" y="206629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199215" y="302341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02171" y="3980541"/>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41691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D97820C-577D-9241-AF24-A561A9399D68}"/>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6"/>
          <p:cNvSpPr>
            <a:spLocks noGrp="1"/>
          </p:cNvSpPr>
          <p:nvPr>
            <p:ph type="title"/>
          </p:nvPr>
        </p:nvSpPr>
        <p:spPr>
          <a:xfrm>
            <a:off x="261316" y="196239"/>
            <a:ext cx="8263890" cy="830997"/>
          </a:xfrm>
        </p:spPr>
        <p:txBody>
          <a:bodyPr>
            <a:noAutofit/>
          </a:bodyPr>
          <a:lstStyle/>
          <a:p>
            <a:r>
              <a:rPr lang="en-US" sz="2700" dirty="0">
                <a:solidFill>
                  <a:schemeClr val="bg1"/>
                </a:solidFill>
              </a:rPr>
              <a:t>Collaborate within a development team with </a:t>
            </a:r>
            <a:br>
              <a:rPr lang="en-US" sz="2700" dirty="0">
                <a:solidFill>
                  <a:schemeClr val="bg1"/>
                </a:solidFill>
              </a:rPr>
            </a:br>
            <a:r>
              <a:rPr lang="en-US" sz="2700" b="1" dirty="0">
                <a:solidFill>
                  <a:schemeClr val="bg1"/>
                </a:solidFill>
              </a:rPr>
              <a:t>Azure Dev Spaces</a:t>
            </a:r>
          </a:p>
        </p:txBody>
      </p:sp>
      <p:sp>
        <p:nvSpPr>
          <p:cNvPr id="21" name="Text Placeholder 5">
            <a:extLst>
              <a:ext uri="{FF2B5EF4-FFF2-40B4-BE49-F238E27FC236}">
                <a16:creationId xmlns:a16="http://schemas.microsoft.com/office/drawing/2014/main" id="{60CF5414-6311-42C1-AE8C-4C7995BD746A}"/>
              </a:ext>
            </a:extLst>
          </p:cNvPr>
          <p:cNvSpPr txBox="1">
            <a:spLocks/>
          </p:cNvSpPr>
          <p:nvPr/>
        </p:nvSpPr>
        <p:spPr>
          <a:xfrm>
            <a:off x="941768" y="1782868"/>
            <a:ext cx="7818089" cy="3174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r>
              <a:rPr lang="en-US" sz="2063" dirty="0">
                <a:gradFill>
                  <a:gsLst>
                    <a:gs pos="0">
                      <a:prstClr val="black"/>
                    </a:gs>
                    <a:gs pos="100000">
                      <a:prstClr val="black"/>
                    </a:gs>
                  </a:gsLst>
                  <a:lin ang="16200000" scaled="0"/>
                </a:gradFill>
              </a:rPr>
              <a:t>Share an AKS cluster for team development</a:t>
            </a:r>
          </a:p>
        </p:txBody>
      </p:sp>
      <p:sp>
        <p:nvSpPr>
          <p:cNvPr id="22" name="Oval 21">
            <a:extLst>
              <a:ext uri="{FF2B5EF4-FFF2-40B4-BE49-F238E27FC236}">
                <a16:creationId xmlns:a16="http://schemas.microsoft.com/office/drawing/2014/main" id="{6923686F-5AA4-4CDB-83C6-79CDFF82D2B7}"/>
              </a:ext>
            </a:extLst>
          </p:cNvPr>
          <p:cNvSpPr/>
          <p:nvPr/>
        </p:nvSpPr>
        <p:spPr bwMode="auto">
          <a:xfrm>
            <a:off x="440513" y="1825636"/>
            <a:ext cx="304014" cy="30401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b="1" dirty="0">
              <a:gradFill>
                <a:gsLst>
                  <a:gs pos="40075">
                    <a:srgbClr val="FFFFFF"/>
                  </a:gs>
                  <a:gs pos="30000">
                    <a:srgbClr val="FFFFFF"/>
                  </a:gs>
                </a:gsLst>
                <a:lin ang="5400000" scaled="0"/>
              </a:gradFill>
              <a:latin typeface="Calibri" panose="020F0502020204030204"/>
            </a:endParaRPr>
          </a:p>
        </p:txBody>
      </p:sp>
      <p:grpSp>
        <p:nvGrpSpPr>
          <p:cNvPr id="23" name="Group 22">
            <a:extLst>
              <a:ext uri="{FF2B5EF4-FFF2-40B4-BE49-F238E27FC236}">
                <a16:creationId xmlns:a16="http://schemas.microsoft.com/office/drawing/2014/main" id="{2B0D75B1-DF72-4FC3-8491-57480CDCF73B}"/>
              </a:ext>
            </a:extLst>
          </p:cNvPr>
          <p:cNvGrpSpPr/>
          <p:nvPr/>
        </p:nvGrpSpPr>
        <p:grpSpPr>
          <a:xfrm>
            <a:off x="440512" y="2427109"/>
            <a:ext cx="8969795" cy="662106"/>
            <a:chOff x="606204" y="3236716"/>
            <a:chExt cx="11959726" cy="882808"/>
          </a:xfrm>
        </p:grpSpPr>
        <p:sp>
          <p:nvSpPr>
            <p:cNvPr id="24" name="Rectangle 23">
              <a:extLst>
                <a:ext uri="{FF2B5EF4-FFF2-40B4-BE49-F238E27FC236}">
                  <a16:creationId xmlns:a16="http://schemas.microsoft.com/office/drawing/2014/main" id="{02C59D3A-65B1-488E-BB2B-7CCADB3EB343}"/>
                </a:ext>
              </a:extLst>
            </p:cNvPr>
            <p:cNvSpPr/>
            <p:nvPr/>
          </p:nvSpPr>
          <p:spPr>
            <a:xfrm>
              <a:off x="1127544" y="3573135"/>
              <a:ext cx="11438386" cy="546389"/>
            </a:xfrm>
            <a:prstGeom prst="rect">
              <a:avLst/>
            </a:prstGeom>
          </p:spPr>
          <p:txBody>
            <a:bodyPr wrap="square">
              <a:spAutoFit/>
            </a:bodyPr>
            <a:lstStyle/>
            <a:p>
              <a:pPr defTabSz="685800"/>
              <a:r>
                <a:rPr lang="en-US" sz="2063" dirty="0">
                  <a:gradFill>
                    <a:gsLst>
                      <a:gs pos="0">
                        <a:prstClr val="black"/>
                      </a:gs>
                      <a:gs pos="100000">
                        <a:prstClr val="black"/>
                      </a:gs>
                    </a:gsLst>
                    <a:lin ang="16200000" scaled="0"/>
                  </a:gradFill>
                  <a:latin typeface="Segoe UI Semilight" panose="020B0402040204020203" pitchFamily="34" charset="0"/>
                  <a:cs typeface="Segoe UI Semilight" panose="020B0402040204020203" pitchFamily="34" charset="0"/>
                </a:rPr>
                <a:t>Test code end-to-end without replicating or simulating dependencies</a:t>
              </a:r>
            </a:p>
          </p:txBody>
        </p:sp>
        <p:sp>
          <p:nvSpPr>
            <p:cNvPr id="25" name="Oval 24">
              <a:extLst>
                <a:ext uri="{FF2B5EF4-FFF2-40B4-BE49-F238E27FC236}">
                  <a16:creationId xmlns:a16="http://schemas.microsoft.com/office/drawing/2014/main" id="{FA6C3093-BE54-4088-AFEC-1FFE02C422C3}"/>
                </a:ext>
              </a:extLst>
            </p:cNvPr>
            <p:cNvSpPr/>
            <p:nvPr/>
          </p:nvSpPr>
          <p:spPr bwMode="auto">
            <a:xfrm>
              <a:off x="606204" y="3632068"/>
              <a:ext cx="405352" cy="4053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b="1" dirty="0">
                <a:gradFill>
                  <a:gsLst>
                    <a:gs pos="40075">
                      <a:srgbClr val="FFFFFF"/>
                    </a:gs>
                    <a:gs pos="30000">
                      <a:srgbClr val="FFFFFF"/>
                    </a:gs>
                  </a:gsLst>
                  <a:lin ang="5400000" scaled="0"/>
                </a:gradFill>
                <a:latin typeface="Calibri" panose="020F0502020204030204"/>
              </a:endParaRPr>
            </a:p>
          </p:txBody>
        </p:sp>
        <p:cxnSp>
          <p:nvCxnSpPr>
            <p:cNvPr id="26" name="Straight Connector 25">
              <a:extLst>
                <a:ext uri="{FF2B5EF4-FFF2-40B4-BE49-F238E27FC236}">
                  <a16:creationId xmlns:a16="http://schemas.microsoft.com/office/drawing/2014/main" id="{E8C110A2-A172-4E98-B653-EFEF2F95B246}"/>
                </a:ext>
              </a:extLst>
            </p:cNvPr>
            <p:cNvCxnSpPr>
              <a:cxnSpLocks/>
            </p:cNvCxnSpPr>
            <p:nvPr/>
          </p:nvCxnSpPr>
          <p:spPr>
            <a:xfrm>
              <a:off x="655949" y="3236716"/>
              <a:ext cx="10910740" cy="0"/>
            </a:xfrm>
            <a:prstGeom prst="line">
              <a:avLst/>
            </a:prstGeom>
            <a:ln w="15875">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A8C762D1-E42B-45D6-98E8-0567BD0D7827}"/>
              </a:ext>
            </a:extLst>
          </p:cNvPr>
          <p:cNvGrpSpPr/>
          <p:nvPr/>
        </p:nvGrpSpPr>
        <p:grpSpPr>
          <a:xfrm>
            <a:off x="440513" y="3327325"/>
            <a:ext cx="8220364" cy="665823"/>
            <a:chOff x="606204" y="4436434"/>
            <a:chExt cx="10960485" cy="887764"/>
          </a:xfrm>
        </p:grpSpPr>
        <p:sp>
          <p:nvSpPr>
            <p:cNvPr id="28" name="Rectangle 27">
              <a:extLst>
                <a:ext uri="{FF2B5EF4-FFF2-40B4-BE49-F238E27FC236}">
                  <a16:creationId xmlns:a16="http://schemas.microsoft.com/office/drawing/2014/main" id="{DECDACB0-91E9-448B-9233-AA85C1EFF487}"/>
                </a:ext>
              </a:extLst>
            </p:cNvPr>
            <p:cNvSpPr/>
            <p:nvPr/>
          </p:nvSpPr>
          <p:spPr>
            <a:xfrm>
              <a:off x="1174677" y="4777809"/>
              <a:ext cx="9042476" cy="546389"/>
            </a:xfrm>
            <a:prstGeom prst="rect">
              <a:avLst/>
            </a:prstGeom>
          </p:spPr>
          <p:txBody>
            <a:bodyPr wrap="none">
              <a:spAutoFit/>
            </a:bodyPr>
            <a:lstStyle/>
            <a:p>
              <a:pPr defTabSz="685800"/>
              <a:r>
                <a:rPr lang="en-US" sz="2063" dirty="0">
                  <a:gradFill>
                    <a:gsLst>
                      <a:gs pos="0">
                        <a:prstClr val="black"/>
                      </a:gs>
                      <a:gs pos="100000">
                        <a:prstClr val="black"/>
                      </a:gs>
                    </a:gsLst>
                    <a:lin ang="16200000" scaled="0"/>
                  </a:gradFill>
                  <a:latin typeface="Segoe UI Semilight" panose="020B0402040204020203" pitchFamily="34" charset="0"/>
                  <a:cs typeface="Segoe UI Semilight" panose="020B0402040204020203" pitchFamily="34" charset="0"/>
                </a:rPr>
                <a:t>Onboard new team members with minimal machine setup</a:t>
              </a:r>
            </a:p>
          </p:txBody>
        </p:sp>
        <p:sp>
          <p:nvSpPr>
            <p:cNvPr id="29" name="Oval 28">
              <a:extLst>
                <a:ext uri="{FF2B5EF4-FFF2-40B4-BE49-F238E27FC236}">
                  <a16:creationId xmlns:a16="http://schemas.microsoft.com/office/drawing/2014/main" id="{4280DC5D-CEB0-4BF5-A645-EAE6A8EE8A89}"/>
                </a:ext>
              </a:extLst>
            </p:cNvPr>
            <p:cNvSpPr/>
            <p:nvPr/>
          </p:nvSpPr>
          <p:spPr bwMode="auto">
            <a:xfrm>
              <a:off x="606204" y="4833615"/>
              <a:ext cx="405352" cy="4053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b="1" dirty="0">
                <a:gradFill>
                  <a:gsLst>
                    <a:gs pos="40075">
                      <a:srgbClr val="FFFFFF"/>
                    </a:gs>
                    <a:gs pos="30000">
                      <a:srgbClr val="FFFFFF"/>
                    </a:gs>
                  </a:gsLst>
                  <a:lin ang="5400000" scaled="0"/>
                </a:gradFill>
                <a:latin typeface="Calibri" panose="020F0502020204030204"/>
              </a:endParaRPr>
            </a:p>
          </p:txBody>
        </p:sp>
        <p:cxnSp>
          <p:nvCxnSpPr>
            <p:cNvPr id="30" name="Straight Connector 29">
              <a:extLst>
                <a:ext uri="{FF2B5EF4-FFF2-40B4-BE49-F238E27FC236}">
                  <a16:creationId xmlns:a16="http://schemas.microsoft.com/office/drawing/2014/main" id="{C59D07FE-E3AE-4F02-B721-9D479D88AC3A}"/>
                </a:ext>
              </a:extLst>
            </p:cNvPr>
            <p:cNvCxnSpPr>
              <a:cxnSpLocks/>
            </p:cNvCxnSpPr>
            <p:nvPr/>
          </p:nvCxnSpPr>
          <p:spPr>
            <a:xfrm>
              <a:off x="653338" y="4436434"/>
              <a:ext cx="10913351" cy="0"/>
            </a:xfrm>
            <a:prstGeom prst="line">
              <a:avLst/>
            </a:prstGeom>
            <a:ln w="15875">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9755FDDD-04E3-41FB-A7DB-3D041D5DAE22}"/>
              </a:ext>
            </a:extLst>
          </p:cNvPr>
          <p:cNvGrpSpPr/>
          <p:nvPr/>
        </p:nvGrpSpPr>
        <p:grpSpPr>
          <a:xfrm>
            <a:off x="490882" y="1922104"/>
            <a:ext cx="180779" cy="115373"/>
            <a:chOff x="7266879" y="3439948"/>
            <a:chExt cx="179612" cy="114628"/>
          </a:xfrm>
        </p:grpSpPr>
        <p:sp>
          <p:nvSpPr>
            <p:cNvPr id="32" name="Rectangle 3">
              <a:extLst>
                <a:ext uri="{FF2B5EF4-FFF2-40B4-BE49-F238E27FC236}">
                  <a16:creationId xmlns:a16="http://schemas.microsoft.com/office/drawing/2014/main" id="{7B2C345D-C9E8-4641-836C-2B84AAA6F006}"/>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3" name="Straight Connector 32">
              <a:extLst>
                <a:ext uri="{FF2B5EF4-FFF2-40B4-BE49-F238E27FC236}">
                  <a16:creationId xmlns:a16="http://schemas.microsoft.com/office/drawing/2014/main" id="{443837B0-B276-4678-A838-F4B7D64A824E}"/>
                </a:ext>
              </a:extLst>
            </p:cNvPr>
            <p:cNvCxnSpPr>
              <a:cxnSpLocks/>
            </p:cNvCxnSpPr>
            <p:nvPr/>
          </p:nvCxnSpPr>
          <p:spPr>
            <a:xfrm flipH="1">
              <a:off x="7266879" y="3497262"/>
              <a:ext cx="179612" cy="0"/>
            </a:xfrm>
            <a:prstGeom prst="line">
              <a:avLst/>
            </a:pr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B0DC4C70-7B1B-43D1-9E5D-7E4B1C9B66D6}"/>
              </a:ext>
            </a:extLst>
          </p:cNvPr>
          <p:cNvGrpSpPr/>
          <p:nvPr/>
        </p:nvGrpSpPr>
        <p:grpSpPr>
          <a:xfrm>
            <a:off x="490882" y="2822321"/>
            <a:ext cx="180779" cy="115373"/>
            <a:chOff x="7266879" y="3439948"/>
            <a:chExt cx="179612" cy="114628"/>
          </a:xfrm>
        </p:grpSpPr>
        <p:sp>
          <p:nvSpPr>
            <p:cNvPr id="35" name="Rectangle 3">
              <a:extLst>
                <a:ext uri="{FF2B5EF4-FFF2-40B4-BE49-F238E27FC236}">
                  <a16:creationId xmlns:a16="http://schemas.microsoft.com/office/drawing/2014/main" id="{443F73FD-37D8-4300-89D6-CCD3FBBFB3E4}"/>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6" name="Straight Connector 35">
              <a:extLst>
                <a:ext uri="{FF2B5EF4-FFF2-40B4-BE49-F238E27FC236}">
                  <a16:creationId xmlns:a16="http://schemas.microsoft.com/office/drawing/2014/main" id="{BA7BFC30-C898-4764-8C42-CA5D386C5E6B}"/>
                </a:ext>
              </a:extLst>
            </p:cNvPr>
            <p:cNvCxnSpPr>
              <a:cxnSpLocks/>
            </p:cNvCxnSpPr>
            <p:nvPr/>
          </p:nvCxnSpPr>
          <p:spPr>
            <a:xfrm flipH="1">
              <a:off x="7266879" y="3497262"/>
              <a:ext cx="179612" cy="0"/>
            </a:xfrm>
            <a:prstGeom prst="line">
              <a:avLst/>
            </a:pr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084C9E04-4E74-497E-BED1-FC6E7CDC3BA8}"/>
              </a:ext>
            </a:extLst>
          </p:cNvPr>
          <p:cNvGrpSpPr/>
          <p:nvPr/>
        </p:nvGrpSpPr>
        <p:grpSpPr>
          <a:xfrm>
            <a:off x="490882" y="3717532"/>
            <a:ext cx="180779" cy="115373"/>
            <a:chOff x="7266879" y="3439948"/>
            <a:chExt cx="179612" cy="114628"/>
          </a:xfrm>
        </p:grpSpPr>
        <p:sp>
          <p:nvSpPr>
            <p:cNvPr id="38" name="Rectangle 3">
              <a:extLst>
                <a:ext uri="{FF2B5EF4-FFF2-40B4-BE49-F238E27FC236}">
                  <a16:creationId xmlns:a16="http://schemas.microsoft.com/office/drawing/2014/main" id="{A5ECDB15-7630-4DED-B8A0-049B35A31EC4}"/>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9" name="Straight Connector 38">
              <a:extLst>
                <a:ext uri="{FF2B5EF4-FFF2-40B4-BE49-F238E27FC236}">
                  <a16:creationId xmlns:a16="http://schemas.microsoft.com/office/drawing/2014/main" id="{CFE39A11-A73F-4B9E-847D-A6AAB6D5993E}"/>
                </a:ext>
              </a:extLst>
            </p:cNvPr>
            <p:cNvCxnSpPr>
              <a:cxnSpLocks/>
            </p:cNvCxnSpPr>
            <p:nvPr/>
          </p:nvCxnSpPr>
          <p:spPr>
            <a:xfrm flipH="1">
              <a:off x="7266879" y="3497262"/>
              <a:ext cx="179612" cy="0"/>
            </a:xfrm>
            <a:prstGeom prst="line">
              <a:avLst/>
            </a:pr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221254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1.25E-6 7.40741E-7 L 1.25E-6 0.04352 " pathEditMode="relative" rAng="0" ptsTypes="AA">
                                      <p:cBhvr>
                                        <p:cTn id="9" dur="500" spd="-100000" fill="hold"/>
                                        <p:tgtEl>
                                          <p:spTgt spid="21"/>
                                        </p:tgtEl>
                                        <p:attrNameLst>
                                          <p:attrName>ppt_x</p:attrName>
                                          <p:attrName>ppt_y</p:attrName>
                                        </p:attrNameLst>
                                      </p:cBhvr>
                                      <p:rCtr x="0" y="2176"/>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3.54167E-6 -7.40741E-7 L -3.54167E-6 0.04352 " pathEditMode="relative" rAng="0" ptsTypes="AA">
                                      <p:cBhvr>
                                        <p:cTn id="14" dur="500" spd="-100000" fill="hold"/>
                                        <p:tgtEl>
                                          <p:spTgt spid="22"/>
                                        </p:tgtEl>
                                        <p:attrNameLst>
                                          <p:attrName>ppt_x</p:attrName>
                                          <p:attrName>ppt_y</p:attrName>
                                        </p:attrNameLst>
                                      </p:cBhvr>
                                      <p:rCtr x="0" y="2176"/>
                                    </p:animMotion>
                                  </p:childTnLst>
                                </p:cTn>
                              </p:par>
                              <p:par>
                                <p:cTn id="15" presetID="10" presetClass="entr" presetSubtype="0" fill="hold" nodeType="withEffect">
                                  <p:stCondLst>
                                    <p:cond delay="1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150"/>
                                  </p:stCondLst>
                                  <p:childTnLst>
                                    <p:animMotion origin="layout" path="M -1.875E-6 -7.40741E-7 L -1.875E-6 0.04352 " pathEditMode="relative" rAng="0" ptsTypes="AA">
                                      <p:cBhvr>
                                        <p:cTn id="19" dur="500" spd="-100000" fill="hold"/>
                                        <p:tgtEl>
                                          <p:spTgt spid="23"/>
                                        </p:tgtEl>
                                        <p:attrNameLst>
                                          <p:attrName>ppt_x</p:attrName>
                                          <p:attrName>ppt_y</p:attrName>
                                        </p:attrNameLst>
                                      </p:cBhvr>
                                      <p:rCtr x="0" y="2176"/>
                                    </p:animMotion>
                                  </p:childTnLst>
                                </p:cTn>
                              </p:par>
                              <p:par>
                                <p:cTn id="20" presetID="10" presetClass="entr" presetSubtype="0" fill="hold" nodeType="withEffect">
                                  <p:stCondLst>
                                    <p:cond delay="3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nodeType="withEffect">
                                  <p:stCondLst>
                                    <p:cond delay="300"/>
                                  </p:stCondLst>
                                  <p:childTnLst>
                                    <p:animMotion origin="layout" path="M 3.75E-6 -3.7037E-6 L 3.75E-6 0.04352 " pathEditMode="relative" rAng="0" ptsTypes="AA">
                                      <p:cBhvr>
                                        <p:cTn id="24" dur="500" spd="-100000" fill="hold"/>
                                        <p:tgtEl>
                                          <p:spTgt spid="27"/>
                                        </p:tgtEl>
                                        <p:attrNameLst>
                                          <p:attrName>ppt_x</p:attrName>
                                          <p:attrName>ppt_y</p:attrName>
                                        </p:attrNameLst>
                                      </p:cBhvr>
                                      <p:rCtr x="0" y="217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1.66667E-6 -2.22222E-6 L -1.66667E-6 0.04352 " pathEditMode="relative" rAng="0" ptsTypes="AA">
                                      <p:cBhvr>
                                        <p:cTn id="29" dur="500" spd="-100000" fill="hold"/>
                                        <p:tgtEl>
                                          <p:spTgt spid="31"/>
                                        </p:tgtEl>
                                        <p:attrNameLst>
                                          <p:attrName>ppt_x</p:attrName>
                                          <p:attrName>ppt_y</p:attrName>
                                        </p:attrNameLst>
                                      </p:cBhvr>
                                      <p:rCtr x="0" y="2176"/>
                                    </p:animMotion>
                                  </p:childTnLst>
                                </p:cTn>
                              </p:par>
                              <p:par>
                                <p:cTn id="30" presetID="10" presetClass="entr" presetSubtype="0" fill="hold" nodeType="withEffect">
                                  <p:stCondLst>
                                    <p:cond delay="15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42" presetClass="path" presetSubtype="0" decel="100000" fill="hold" nodeType="withEffect">
                                  <p:stCondLst>
                                    <p:cond delay="150"/>
                                  </p:stCondLst>
                                  <p:childTnLst>
                                    <p:animMotion origin="layout" path="M -1.66667E-6 -2.22222E-6 L -1.66667E-6 0.04352 " pathEditMode="relative" rAng="0" ptsTypes="AA">
                                      <p:cBhvr>
                                        <p:cTn id="34" dur="500" spd="-100000" fill="hold"/>
                                        <p:tgtEl>
                                          <p:spTgt spid="34"/>
                                        </p:tgtEl>
                                        <p:attrNameLst>
                                          <p:attrName>ppt_x</p:attrName>
                                          <p:attrName>ppt_y</p:attrName>
                                        </p:attrNameLst>
                                      </p:cBhvr>
                                      <p:rCtr x="0" y="2176"/>
                                    </p:animMotion>
                                  </p:childTnLst>
                                </p:cTn>
                              </p:par>
                              <p:par>
                                <p:cTn id="35" presetID="10" presetClass="entr" presetSubtype="0" fill="hold" nodeType="withEffect">
                                  <p:stCondLst>
                                    <p:cond delay="3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nodeType="withEffect">
                                  <p:stCondLst>
                                    <p:cond delay="300"/>
                                  </p:stCondLst>
                                  <p:childTnLst>
                                    <p:animMotion origin="layout" path="M -1.66667E-6 3.7037E-6 L -1.66667E-6 0.04351 " pathEditMode="relative" rAng="0" ptsTypes="AA">
                                      <p:cBhvr>
                                        <p:cTn id="39" dur="500" spd="-100000" fill="hold"/>
                                        <p:tgtEl>
                                          <p:spTgt spid="37"/>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animBg="1"/>
      <p:bldP spid="2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A812F99F-1B69-8E40-A0C9-3B70E39D07E1}"/>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7C40759-6BC0-D646-94D0-1602CDD19C95}"/>
              </a:ext>
            </a:extLst>
          </p:cNvPr>
          <p:cNvSpPr>
            <a:spLocks noGrp="1"/>
          </p:cNvSpPr>
          <p:nvPr>
            <p:ph type="title"/>
          </p:nvPr>
        </p:nvSpPr>
        <p:spPr>
          <a:xfrm>
            <a:off x="214883" y="83307"/>
            <a:ext cx="7886700" cy="994172"/>
          </a:xfrm>
        </p:spPr>
        <p:txBody>
          <a:bodyPr>
            <a:normAutofit/>
          </a:bodyPr>
          <a:lstStyle/>
          <a:p>
            <a:r>
              <a:rPr lang="en-US" sz="3000" dirty="0">
                <a:solidFill>
                  <a:schemeClr val="bg1"/>
                </a:solidFill>
              </a:rPr>
              <a:t>Fast, iterative development for cloud native apps</a:t>
            </a:r>
          </a:p>
        </p:txBody>
      </p:sp>
      <p:grpSp>
        <p:nvGrpSpPr>
          <p:cNvPr id="120" name="Group 119">
            <a:extLst>
              <a:ext uri="{FF2B5EF4-FFF2-40B4-BE49-F238E27FC236}">
                <a16:creationId xmlns:a16="http://schemas.microsoft.com/office/drawing/2014/main" id="{EC1B7A84-7485-4879-819E-DA306012E241}"/>
              </a:ext>
            </a:extLst>
          </p:cNvPr>
          <p:cNvGrpSpPr/>
          <p:nvPr/>
        </p:nvGrpSpPr>
        <p:grpSpPr>
          <a:xfrm>
            <a:off x="9647339" y="1738667"/>
            <a:ext cx="1433322" cy="3003804"/>
            <a:chOff x="3241675" y="2109787"/>
            <a:chExt cx="1614488" cy="4005072"/>
          </a:xfrm>
        </p:grpSpPr>
        <p:grpSp>
          <p:nvGrpSpPr>
            <p:cNvPr id="121" name="Group 120">
              <a:extLst>
                <a:ext uri="{FF2B5EF4-FFF2-40B4-BE49-F238E27FC236}">
                  <a16:creationId xmlns:a16="http://schemas.microsoft.com/office/drawing/2014/main" id="{5000A011-AF2B-4E54-9FD5-0C9E9A1FD7AF}"/>
                </a:ext>
              </a:extLst>
            </p:cNvPr>
            <p:cNvGrpSpPr/>
            <p:nvPr/>
          </p:nvGrpSpPr>
          <p:grpSpPr>
            <a:xfrm>
              <a:off x="4398963" y="2109787"/>
              <a:ext cx="457200" cy="667512"/>
              <a:chOff x="6352127" y="2012135"/>
              <a:chExt cx="381000" cy="574040"/>
            </a:xfrm>
          </p:grpSpPr>
          <p:sp>
            <p:nvSpPr>
              <p:cNvPr id="148" name="object 3">
                <a:extLst>
                  <a:ext uri="{FF2B5EF4-FFF2-40B4-BE49-F238E27FC236}">
                    <a16:creationId xmlns:a16="http://schemas.microsoft.com/office/drawing/2014/main" id="{7B30D511-EC04-4701-81EB-2FBB70F1FD7F}"/>
                  </a:ext>
                </a:extLst>
              </p:cNvPr>
              <p:cNvSpPr/>
              <p:nvPr/>
            </p:nvSpPr>
            <p:spPr>
              <a:xfrm>
                <a:off x="6352127" y="2012135"/>
                <a:ext cx="381000" cy="191558"/>
              </a:xfrm>
              <a:custGeom>
                <a:avLst/>
                <a:gdLst/>
                <a:ahLst/>
                <a:cxnLst/>
                <a:rect l="l" t="t" r="r" b="b"/>
                <a:pathLst>
                  <a:path w="457200" h="229869">
                    <a:moveTo>
                      <a:pt x="0" y="229488"/>
                    </a:moveTo>
                    <a:lnTo>
                      <a:pt x="456907" y="229488"/>
                    </a:lnTo>
                    <a:lnTo>
                      <a:pt x="456907" y="0"/>
                    </a:lnTo>
                    <a:lnTo>
                      <a:pt x="0" y="0"/>
                    </a:lnTo>
                    <a:lnTo>
                      <a:pt x="0" y="229488"/>
                    </a:lnTo>
                    <a:close/>
                  </a:path>
                </a:pathLst>
              </a:custGeom>
              <a:solidFill>
                <a:srgbClr val="FFF78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9" name="object 4">
                <a:extLst>
                  <a:ext uri="{FF2B5EF4-FFF2-40B4-BE49-F238E27FC236}">
                    <a16:creationId xmlns:a16="http://schemas.microsoft.com/office/drawing/2014/main" id="{2F95FB96-6057-4B86-9B7D-0D4AE15ED1D2}"/>
                  </a:ext>
                </a:extLst>
              </p:cNvPr>
              <p:cNvSpPr/>
              <p:nvPr/>
            </p:nvSpPr>
            <p:spPr>
              <a:xfrm>
                <a:off x="6352127" y="2394617"/>
                <a:ext cx="381000" cy="191558"/>
              </a:xfrm>
              <a:custGeom>
                <a:avLst/>
                <a:gdLst/>
                <a:ahLst/>
                <a:cxnLst/>
                <a:rect l="l" t="t" r="r" b="b"/>
                <a:pathLst>
                  <a:path w="457200" h="229869">
                    <a:moveTo>
                      <a:pt x="0" y="229488"/>
                    </a:moveTo>
                    <a:lnTo>
                      <a:pt x="456907" y="229488"/>
                    </a:lnTo>
                    <a:lnTo>
                      <a:pt x="456907" y="0"/>
                    </a:lnTo>
                    <a:lnTo>
                      <a:pt x="0" y="0"/>
                    </a:lnTo>
                    <a:lnTo>
                      <a:pt x="0" y="229488"/>
                    </a:lnTo>
                    <a:close/>
                  </a:path>
                </a:pathLst>
              </a:custGeom>
              <a:solidFill>
                <a:srgbClr val="CBBF2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50" name="object 5">
                <a:extLst>
                  <a:ext uri="{FF2B5EF4-FFF2-40B4-BE49-F238E27FC236}">
                    <a16:creationId xmlns:a16="http://schemas.microsoft.com/office/drawing/2014/main" id="{3394C7E4-4572-4906-991C-D46354EB2DC2}"/>
                  </a:ext>
                </a:extLst>
              </p:cNvPr>
              <p:cNvSpPr/>
              <p:nvPr/>
            </p:nvSpPr>
            <p:spPr>
              <a:xfrm>
                <a:off x="6352127" y="2203376"/>
                <a:ext cx="381000" cy="191558"/>
              </a:xfrm>
              <a:custGeom>
                <a:avLst/>
                <a:gdLst/>
                <a:ahLst/>
                <a:cxnLst/>
                <a:rect l="l" t="t" r="r" b="b"/>
                <a:pathLst>
                  <a:path w="457200" h="229869">
                    <a:moveTo>
                      <a:pt x="0" y="229488"/>
                    </a:moveTo>
                    <a:lnTo>
                      <a:pt x="456907" y="229488"/>
                    </a:lnTo>
                    <a:lnTo>
                      <a:pt x="456907" y="0"/>
                    </a:lnTo>
                    <a:lnTo>
                      <a:pt x="0" y="0"/>
                    </a:lnTo>
                    <a:lnTo>
                      <a:pt x="0" y="229488"/>
                    </a:lnTo>
                    <a:close/>
                  </a:path>
                </a:pathLst>
              </a:custGeom>
              <a:solidFill>
                <a:srgbClr val="EEE031"/>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22" name="Group 121">
              <a:extLst>
                <a:ext uri="{FF2B5EF4-FFF2-40B4-BE49-F238E27FC236}">
                  <a16:creationId xmlns:a16="http://schemas.microsoft.com/office/drawing/2014/main" id="{49A3ADDF-BC96-4F55-B20A-E854CC37F8CB}"/>
                </a:ext>
              </a:extLst>
            </p:cNvPr>
            <p:cNvGrpSpPr/>
            <p:nvPr/>
          </p:nvGrpSpPr>
          <p:grpSpPr>
            <a:xfrm>
              <a:off x="4398963" y="2777299"/>
              <a:ext cx="457200" cy="667512"/>
              <a:chOff x="6352127" y="2585858"/>
              <a:chExt cx="381000" cy="574050"/>
            </a:xfrm>
          </p:grpSpPr>
          <p:sp>
            <p:nvSpPr>
              <p:cNvPr id="145" name="object 6">
                <a:extLst>
                  <a:ext uri="{FF2B5EF4-FFF2-40B4-BE49-F238E27FC236}">
                    <a16:creationId xmlns:a16="http://schemas.microsoft.com/office/drawing/2014/main" id="{AFB048ED-4DC6-487C-8813-1C0FBFABE795}"/>
                  </a:ext>
                </a:extLst>
              </p:cNvPr>
              <p:cNvSpPr/>
              <p:nvPr/>
            </p:nvSpPr>
            <p:spPr>
              <a:xfrm>
                <a:off x="6352127" y="2585858"/>
                <a:ext cx="381000" cy="191558"/>
              </a:xfrm>
              <a:custGeom>
                <a:avLst/>
                <a:gdLst/>
                <a:ahLst/>
                <a:cxnLst/>
                <a:rect l="l" t="t" r="r" b="b"/>
                <a:pathLst>
                  <a:path w="457200" h="229869">
                    <a:moveTo>
                      <a:pt x="0" y="229488"/>
                    </a:moveTo>
                    <a:lnTo>
                      <a:pt x="456907" y="229488"/>
                    </a:lnTo>
                    <a:lnTo>
                      <a:pt x="456907" y="0"/>
                    </a:lnTo>
                    <a:lnTo>
                      <a:pt x="0" y="0"/>
                    </a:lnTo>
                    <a:lnTo>
                      <a:pt x="0" y="229488"/>
                    </a:lnTo>
                    <a:close/>
                  </a:path>
                </a:pathLst>
              </a:custGeom>
              <a:solidFill>
                <a:srgbClr val="FEC94E"/>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6" name="object 7">
                <a:extLst>
                  <a:ext uri="{FF2B5EF4-FFF2-40B4-BE49-F238E27FC236}">
                    <a16:creationId xmlns:a16="http://schemas.microsoft.com/office/drawing/2014/main" id="{FCB0189B-A719-4748-AA9F-122CB20FE296}"/>
                  </a:ext>
                </a:extLst>
              </p:cNvPr>
              <p:cNvSpPr/>
              <p:nvPr/>
            </p:nvSpPr>
            <p:spPr>
              <a:xfrm>
                <a:off x="6352127" y="2968350"/>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C58D1F"/>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7" name="object 8">
                <a:extLst>
                  <a:ext uri="{FF2B5EF4-FFF2-40B4-BE49-F238E27FC236}">
                    <a16:creationId xmlns:a16="http://schemas.microsoft.com/office/drawing/2014/main" id="{C976F7C1-2894-48D7-A77F-558468E6D46B}"/>
                  </a:ext>
                </a:extLst>
              </p:cNvPr>
              <p:cNvSpPr/>
              <p:nvPr/>
            </p:nvSpPr>
            <p:spPr>
              <a:xfrm>
                <a:off x="6352127" y="2777104"/>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EDAC2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23" name="object 9">
              <a:extLst>
                <a:ext uri="{FF2B5EF4-FFF2-40B4-BE49-F238E27FC236}">
                  <a16:creationId xmlns:a16="http://schemas.microsoft.com/office/drawing/2014/main" id="{F38808E8-13C6-40DB-A75B-E885AFE368F1}"/>
                </a:ext>
              </a:extLst>
            </p:cNvPr>
            <p:cNvSpPr/>
            <p:nvPr/>
          </p:nvSpPr>
          <p:spPr>
            <a:xfrm>
              <a:off x="3241675" y="2109787"/>
              <a:ext cx="1157288" cy="667512"/>
            </a:xfrm>
            <a:custGeom>
              <a:avLst/>
              <a:gdLst/>
              <a:ahLst/>
              <a:cxnLst/>
              <a:rect l="l" t="t" r="r" b="b"/>
              <a:pathLst>
                <a:path w="1048385" h="688975">
                  <a:moveTo>
                    <a:pt x="0" y="688479"/>
                  </a:moveTo>
                  <a:lnTo>
                    <a:pt x="1048016" y="688479"/>
                  </a:lnTo>
                  <a:lnTo>
                    <a:pt x="1048016" y="0"/>
                  </a:lnTo>
                  <a:lnTo>
                    <a:pt x="0" y="0"/>
                  </a:lnTo>
                  <a:lnTo>
                    <a:pt x="0" y="688479"/>
                  </a:lnTo>
                  <a:close/>
                </a:path>
              </a:pathLst>
            </a:custGeom>
            <a:solidFill>
              <a:srgbClr val="FFF100"/>
            </a:solidFill>
          </p:spPr>
          <p:txBody>
            <a:bodyPr wrap="square" lIns="68580" tIns="68580" rIns="0" bIns="0" rtlCol="0">
              <a:noAutofit/>
            </a:bodyPr>
            <a:lstStyle/>
            <a:p>
              <a:pPr marL="7937" defTabSz="685775">
                <a:spcBef>
                  <a:spcPts val="62"/>
                </a:spcBef>
                <a:defRPr/>
              </a:pPr>
              <a:r>
                <a:rPr lang="en-US" sz="60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t>Light yellow</a:t>
              </a:r>
              <a:endPar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endParaRPr>
            </a:p>
          </p:txBody>
        </p:sp>
        <p:sp>
          <p:nvSpPr>
            <p:cNvPr id="124" name="object 11">
              <a:extLst>
                <a:ext uri="{FF2B5EF4-FFF2-40B4-BE49-F238E27FC236}">
                  <a16:creationId xmlns:a16="http://schemas.microsoft.com/office/drawing/2014/main" id="{8CB32400-A9B6-41A8-AA5D-25A9C153F0FC}"/>
                </a:ext>
              </a:extLst>
            </p:cNvPr>
            <p:cNvSpPr/>
            <p:nvPr/>
          </p:nvSpPr>
          <p:spPr>
            <a:xfrm>
              <a:off x="3241675" y="2777299"/>
              <a:ext cx="1157288" cy="667512"/>
            </a:xfrm>
            <a:custGeom>
              <a:avLst/>
              <a:gdLst/>
              <a:ahLst/>
              <a:cxnLst/>
              <a:rect l="l" t="t" r="r" b="b"/>
              <a:pathLst>
                <a:path w="1048385" h="688975">
                  <a:moveTo>
                    <a:pt x="0" y="688479"/>
                  </a:moveTo>
                  <a:lnTo>
                    <a:pt x="1048016" y="688479"/>
                  </a:lnTo>
                  <a:lnTo>
                    <a:pt x="1048016" y="0"/>
                  </a:lnTo>
                  <a:lnTo>
                    <a:pt x="0" y="0"/>
                  </a:lnTo>
                  <a:lnTo>
                    <a:pt x="0" y="688479"/>
                  </a:lnTo>
                  <a:close/>
                </a:path>
              </a:pathLst>
            </a:custGeom>
            <a:solidFill>
              <a:srgbClr val="FFB900"/>
            </a:solidFill>
          </p:spPr>
          <p:txBody>
            <a:bodyPr wrap="square" lIns="68580" tIns="68580" rIns="0" bIns="0" rtlCol="0">
              <a:noAutofit/>
            </a:bodyPr>
            <a:lstStyle/>
            <a:p>
              <a:pPr marL="7937" defTabSz="685775">
                <a:spcBef>
                  <a:spcPts val="62"/>
                </a:spcBef>
                <a:defRPr/>
              </a:pPr>
              <a:r>
                <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t>Yellow</a:t>
              </a:r>
              <a:br>
                <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br>
              <a:r>
                <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125" name="Group 124">
              <a:extLst>
                <a:ext uri="{FF2B5EF4-FFF2-40B4-BE49-F238E27FC236}">
                  <a16:creationId xmlns:a16="http://schemas.microsoft.com/office/drawing/2014/main" id="{19BEFF04-7B7E-4E0E-9EEB-28A4600B7367}"/>
                </a:ext>
              </a:extLst>
            </p:cNvPr>
            <p:cNvGrpSpPr/>
            <p:nvPr/>
          </p:nvGrpSpPr>
          <p:grpSpPr>
            <a:xfrm>
              <a:off x="4398963" y="4779835"/>
              <a:ext cx="457200" cy="667512"/>
              <a:chOff x="6352127" y="4420055"/>
              <a:chExt cx="381000" cy="570854"/>
            </a:xfrm>
          </p:grpSpPr>
          <p:sp>
            <p:nvSpPr>
              <p:cNvPr id="142" name="object 13">
                <a:extLst>
                  <a:ext uri="{FF2B5EF4-FFF2-40B4-BE49-F238E27FC236}">
                    <a16:creationId xmlns:a16="http://schemas.microsoft.com/office/drawing/2014/main" id="{418B8009-065E-4FAB-AFA9-7ED0A834AAB0}"/>
                  </a:ext>
                </a:extLst>
              </p:cNvPr>
              <p:cNvSpPr/>
              <p:nvPr/>
            </p:nvSpPr>
            <p:spPr>
              <a:xfrm>
                <a:off x="6352127" y="4420055"/>
                <a:ext cx="381000" cy="190500"/>
              </a:xfrm>
              <a:custGeom>
                <a:avLst/>
                <a:gdLst/>
                <a:ahLst/>
                <a:cxnLst/>
                <a:rect l="l" t="t" r="r" b="b"/>
                <a:pathLst>
                  <a:path w="457200" h="228600">
                    <a:moveTo>
                      <a:pt x="0" y="228219"/>
                    </a:moveTo>
                    <a:lnTo>
                      <a:pt x="456907" y="228219"/>
                    </a:lnTo>
                    <a:lnTo>
                      <a:pt x="456907" y="0"/>
                    </a:lnTo>
                    <a:lnTo>
                      <a:pt x="0" y="0"/>
                    </a:lnTo>
                    <a:lnTo>
                      <a:pt x="0" y="228219"/>
                    </a:lnTo>
                    <a:close/>
                  </a:path>
                </a:pathLst>
              </a:custGeom>
              <a:solidFill>
                <a:srgbClr val="FDA84C"/>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3" name="object 14">
                <a:extLst>
                  <a:ext uri="{FF2B5EF4-FFF2-40B4-BE49-F238E27FC236}">
                    <a16:creationId xmlns:a16="http://schemas.microsoft.com/office/drawing/2014/main" id="{95B948DF-1742-42BF-B2E5-25E1B8E64985}"/>
                  </a:ext>
                </a:extLst>
              </p:cNvPr>
              <p:cNvSpPr/>
              <p:nvPr/>
            </p:nvSpPr>
            <p:spPr>
              <a:xfrm>
                <a:off x="6352127" y="4800409"/>
                <a:ext cx="381000" cy="190500"/>
              </a:xfrm>
              <a:custGeom>
                <a:avLst/>
                <a:gdLst/>
                <a:ahLst/>
                <a:cxnLst/>
                <a:rect l="l" t="t" r="r" b="b"/>
                <a:pathLst>
                  <a:path w="457200" h="228600">
                    <a:moveTo>
                      <a:pt x="0" y="228219"/>
                    </a:moveTo>
                    <a:lnTo>
                      <a:pt x="456907" y="228219"/>
                    </a:lnTo>
                    <a:lnTo>
                      <a:pt x="456907" y="0"/>
                    </a:lnTo>
                    <a:lnTo>
                      <a:pt x="0" y="0"/>
                    </a:lnTo>
                    <a:lnTo>
                      <a:pt x="0" y="228219"/>
                    </a:lnTo>
                    <a:close/>
                  </a:path>
                </a:pathLst>
              </a:custGeom>
              <a:solidFill>
                <a:srgbClr val="B7681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4" name="object 15">
                <a:extLst>
                  <a:ext uri="{FF2B5EF4-FFF2-40B4-BE49-F238E27FC236}">
                    <a16:creationId xmlns:a16="http://schemas.microsoft.com/office/drawing/2014/main" id="{9ADF0A31-6DD5-4BB8-93AF-FA4C68381989}"/>
                  </a:ext>
                </a:extLst>
              </p:cNvPr>
              <p:cNvSpPr/>
              <p:nvPr/>
            </p:nvSpPr>
            <p:spPr>
              <a:xfrm>
                <a:off x="6352127" y="4610238"/>
                <a:ext cx="381000" cy="190500"/>
              </a:xfrm>
              <a:custGeom>
                <a:avLst/>
                <a:gdLst/>
                <a:ahLst/>
                <a:cxnLst/>
                <a:rect l="l" t="t" r="r" b="b"/>
                <a:pathLst>
                  <a:path w="457200" h="228600">
                    <a:moveTo>
                      <a:pt x="0" y="228218"/>
                    </a:moveTo>
                    <a:lnTo>
                      <a:pt x="456907" y="228218"/>
                    </a:lnTo>
                    <a:lnTo>
                      <a:pt x="456907" y="0"/>
                    </a:lnTo>
                    <a:lnTo>
                      <a:pt x="0" y="0"/>
                    </a:lnTo>
                    <a:lnTo>
                      <a:pt x="0" y="228218"/>
                    </a:lnTo>
                    <a:close/>
                  </a:path>
                </a:pathLst>
              </a:custGeom>
              <a:solidFill>
                <a:srgbClr val="ED8422"/>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26" name="Group 125">
              <a:extLst>
                <a:ext uri="{FF2B5EF4-FFF2-40B4-BE49-F238E27FC236}">
                  <a16:creationId xmlns:a16="http://schemas.microsoft.com/office/drawing/2014/main" id="{9906F4AB-08C9-4DAC-9D04-D8463CE5C401}"/>
                </a:ext>
              </a:extLst>
            </p:cNvPr>
            <p:cNvGrpSpPr/>
            <p:nvPr/>
          </p:nvGrpSpPr>
          <p:grpSpPr>
            <a:xfrm>
              <a:off x="4398963" y="5447347"/>
              <a:ext cx="457200" cy="667512"/>
              <a:chOff x="6352127" y="4990592"/>
              <a:chExt cx="381000" cy="570854"/>
            </a:xfrm>
          </p:grpSpPr>
          <p:sp>
            <p:nvSpPr>
              <p:cNvPr id="139" name="object 16">
                <a:extLst>
                  <a:ext uri="{FF2B5EF4-FFF2-40B4-BE49-F238E27FC236}">
                    <a16:creationId xmlns:a16="http://schemas.microsoft.com/office/drawing/2014/main" id="{66E917BB-A667-4A0D-AE3F-19CF8AF85D79}"/>
                  </a:ext>
                </a:extLst>
              </p:cNvPr>
              <p:cNvSpPr/>
              <p:nvPr/>
            </p:nvSpPr>
            <p:spPr>
              <a:xfrm>
                <a:off x="6352127" y="4990592"/>
                <a:ext cx="381000" cy="190500"/>
              </a:xfrm>
              <a:custGeom>
                <a:avLst/>
                <a:gdLst/>
                <a:ahLst/>
                <a:cxnLst/>
                <a:rect l="l" t="t" r="r" b="b"/>
                <a:pathLst>
                  <a:path w="457200" h="228600">
                    <a:moveTo>
                      <a:pt x="0" y="228219"/>
                    </a:moveTo>
                    <a:lnTo>
                      <a:pt x="456907" y="228219"/>
                    </a:lnTo>
                    <a:lnTo>
                      <a:pt x="456907" y="0"/>
                    </a:lnTo>
                    <a:lnTo>
                      <a:pt x="0" y="0"/>
                    </a:lnTo>
                    <a:lnTo>
                      <a:pt x="0" y="228219"/>
                    </a:lnTo>
                    <a:close/>
                  </a:path>
                </a:pathLst>
              </a:custGeom>
              <a:solidFill>
                <a:srgbClr val="DF6C47"/>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0" name="object 17">
                <a:extLst>
                  <a:ext uri="{FF2B5EF4-FFF2-40B4-BE49-F238E27FC236}">
                    <a16:creationId xmlns:a16="http://schemas.microsoft.com/office/drawing/2014/main" id="{86EC7418-1D7E-49FA-A79B-DB892EB0A1E5}"/>
                  </a:ext>
                </a:extLst>
              </p:cNvPr>
              <p:cNvSpPr/>
              <p:nvPr/>
            </p:nvSpPr>
            <p:spPr>
              <a:xfrm>
                <a:off x="6352127" y="5370946"/>
                <a:ext cx="381000" cy="190500"/>
              </a:xfrm>
              <a:custGeom>
                <a:avLst/>
                <a:gdLst/>
                <a:ahLst/>
                <a:cxnLst/>
                <a:rect l="l" t="t" r="r" b="b"/>
                <a:pathLst>
                  <a:path w="457200" h="228600">
                    <a:moveTo>
                      <a:pt x="0" y="228219"/>
                    </a:moveTo>
                    <a:lnTo>
                      <a:pt x="456907" y="228219"/>
                    </a:lnTo>
                    <a:lnTo>
                      <a:pt x="456907" y="0"/>
                    </a:lnTo>
                    <a:lnTo>
                      <a:pt x="0" y="0"/>
                    </a:lnTo>
                    <a:lnTo>
                      <a:pt x="0" y="228219"/>
                    </a:lnTo>
                    <a:close/>
                  </a:path>
                </a:pathLst>
              </a:custGeom>
              <a:solidFill>
                <a:srgbClr val="99280D"/>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1" name="object 18">
                <a:extLst>
                  <a:ext uri="{FF2B5EF4-FFF2-40B4-BE49-F238E27FC236}">
                    <a16:creationId xmlns:a16="http://schemas.microsoft.com/office/drawing/2014/main" id="{8C25E04D-814A-46E2-A543-C576AC614D49}"/>
                  </a:ext>
                </a:extLst>
              </p:cNvPr>
              <p:cNvSpPr/>
              <p:nvPr/>
            </p:nvSpPr>
            <p:spPr>
              <a:xfrm>
                <a:off x="6352127" y="5180774"/>
                <a:ext cx="381000" cy="190500"/>
              </a:xfrm>
              <a:custGeom>
                <a:avLst/>
                <a:gdLst/>
                <a:ahLst/>
                <a:cxnLst/>
                <a:rect l="l" t="t" r="r" b="b"/>
                <a:pathLst>
                  <a:path w="457200" h="228600">
                    <a:moveTo>
                      <a:pt x="0" y="228218"/>
                    </a:moveTo>
                    <a:lnTo>
                      <a:pt x="456907" y="228218"/>
                    </a:lnTo>
                    <a:lnTo>
                      <a:pt x="456907" y="0"/>
                    </a:lnTo>
                    <a:lnTo>
                      <a:pt x="0" y="0"/>
                    </a:lnTo>
                    <a:lnTo>
                      <a:pt x="0" y="228218"/>
                    </a:lnTo>
                    <a:close/>
                  </a:path>
                </a:pathLst>
              </a:custGeom>
              <a:solidFill>
                <a:srgbClr val="BA3615"/>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27" name="object 19">
              <a:extLst>
                <a:ext uri="{FF2B5EF4-FFF2-40B4-BE49-F238E27FC236}">
                  <a16:creationId xmlns:a16="http://schemas.microsoft.com/office/drawing/2014/main" id="{CA4674E3-F8BA-477D-BB66-C362A7D28E01}"/>
                </a:ext>
              </a:extLst>
            </p:cNvPr>
            <p:cNvSpPr/>
            <p:nvPr/>
          </p:nvSpPr>
          <p:spPr>
            <a:xfrm>
              <a:off x="3241675" y="4779835"/>
              <a:ext cx="1157288" cy="667512"/>
            </a:xfrm>
            <a:custGeom>
              <a:avLst/>
              <a:gdLst/>
              <a:ahLst/>
              <a:cxnLst/>
              <a:rect l="l" t="t" r="r" b="b"/>
              <a:pathLst>
                <a:path w="1048385" h="685164">
                  <a:moveTo>
                    <a:pt x="0" y="684644"/>
                  </a:moveTo>
                  <a:lnTo>
                    <a:pt x="1048016" y="684644"/>
                  </a:lnTo>
                  <a:lnTo>
                    <a:pt x="1048016" y="0"/>
                  </a:lnTo>
                  <a:lnTo>
                    <a:pt x="0" y="0"/>
                  </a:lnTo>
                  <a:lnTo>
                    <a:pt x="0" y="684644"/>
                  </a:lnTo>
                  <a:close/>
                </a:path>
              </a:pathLst>
            </a:custGeom>
            <a:solidFill>
              <a:srgbClr val="FF8C00"/>
            </a:solidFill>
          </p:spPr>
          <p:txBody>
            <a:bodyPr wrap="square" lIns="68580" tIns="68580" rIns="0" bIns="0" rtlCol="0">
              <a:noAutofit/>
            </a:bodyPr>
            <a:lstStyle/>
            <a:p>
              <a:pPr marL="7937" defTabSz="685775">
                <a:spcBef>
                  <a:spcPts val="62"/>
                </a:spcBef>
                <a:defRPr/>
              </a:pPr>
              <a:r>
                <a:rPr lang="en-US"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Light orange</a:t>
              </a:r>
              <a:endPar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28" name="object 21">
              <a:extLst>
                <a:ext uri="{FF2B5EF4-FFF2-40B4-BE49-F238E27FC236}">
                  <a16:creationId xmlns:a16="http://schemas.microsoft.com/office/drawing/2014/main" id="{46A12B11-1376-46F8-BCB3-1A5B63364AD9}"/>
                </a:ext>
              </a:extLst>
            </p:cNvPr>
            <p:cNvSpPr/>
            <p:nvPr/>
          </p:nvSpPr>
          <p:spPr>
            <a:xfrm>
              <a:off x="3241675" y="5447347"/>
              <a:ext cx="1157288" cy="667512"/>
            </a:xfrm>
            <a:custGeom>
              <a:avLst/>
              <a:gdLst/>
              <a:ahLst/>
              <a:cxnLst/>
              <a:rect l="l" t="t" r="r" b="b"/>
              <a:pathLst>
                <a:path w="1048385" h="685164">
                  <a:moveTo>
                    <a:pt x="0" y="684644"/>
                  </a:moveTo>
                  <a:lnTo>
                    <a:pt x="1048016" y="684644"/>
                  </a:lnTo>
                  <a:lnTo>
                    <a:pt x="1048016" y="0"/>
                  </a:lnTo>
                  <a:lnTo>
                    <a:pt x="0" y="0"/>
                  </a:lnTo>
                  <a:lnTo>
                    <a:pt x="0" y="684644"/>
                  </a:lnTo>
                  <a:close/>
                </a:path>
              </a:pathLst>
            </a:custGeom>
            <a:solidFill>
              <a:srgbClr val="D83B01"/>
            </a:solidFill>
          </p:spPr>
          <p:txBody>
            <a:bodyPr wrap="square" lIns="68580" tIns="68580" rIns="0" bIns="0" rtlCol="0">
              <a:noAutofit/>
            </a:bodyPr>
            <a:lstStyle/>
            <a:p>
              <a:pPr marL="7937" defTabSz="685775">
                <a:spcBef>
                  <a:spcPts val="62"/>
                </a:spcBef>
                <a:defRPr/>
              </a:pP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Orange</a:t>
              </a:r>
              <a:b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b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(Primary brand color) </a:t>
              </a:r>
            </a:p>
          </p:txBody>
        </p:sp>
        <p:grpSp>
          <p:nvGrpSpPr>
            <p:cNvPr id="129" name="Group 128">
              <a:extLst>
                <a:ext uri="{FF2B5EF4-FFF2-40B4-BE49-F238E27FC236}">
                  <a16:creationId xmlns:a16="http://schemas.microsoft.com/office/drawing/2014/main" id="{0698F43B-8C11-4867-8B1D-6E5EDA385627}"/>
                </a:ext>
              </a:extLst>
            </p:cNvPr>
            <p:cNvGrpSpPr/>
            <p:nvPr/>
          </p:nvGrpSpPr>
          <p:grpSpPr>
            <a:xfrm>
              <a:off x="4398963" y="3444811"/>
              <a:ext cx="457200" cy="667512"/>
              <a:chOff x="6352127" y="3215026"/>
              <a:chExt cx="381000" cy="574051"/>
            </a:xfrm>
          </p:grpSpPr>
          <p:sp>
            <p:nvSpPr>
              <p:cNvPr id="136" name="object 23">
                <a:extLst>
                  <a:ext uri="{FF2B5EF4-FFF2-40B4-BE49-F238E27FC236}">
                    <a16:creationId xmlns:a16="http://schemas.microsoft.com/office/drawing/2014/main" id="{FB58E060-733C-412D-9FD1-41B19E41EA7A}"/>
                  </a:ext>
                </a:extLst>
              </p:cNvPr>
              <p:cNvSpPr/>
              <p:nvPr/>
            </p:nvSpPr>
            <p:spPr>
              <a:xfrm>
                <a:off x="6352127" y="3215026"/>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EB4F5D"/>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7" name="object 24">
                <a:extLst>
                  <a:ext uri="{FF2B5EF4-FFF2-40B4-BE49-F238E27FC236}">
                    <a16:creationId xmlns:a16="http://schemas.microsoft.com/office/drawing/2014/main" id="{92F24B7A-C44F-4F37-BBE4-6B1C4AD6E063}"/>
                  </a:ext>
                </a:extLst>
              </p:cNvPr>
              <p:cNvSpPr/>
              <p:nvPr/>
            </p:nvSpPr>
            <p:spPr>
              <a:xfrm>
                <a:off x="6352127" y="3597519"/>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A01423"/>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8" name="object 25">
                <a:extLst>
                  <a:ext uri="{FF2B5EF4-FFF2-40B4-BE49-F238E27FC236}">
                    <a16:creationId xmlns:a16="http://schemas.microsoft.com/office/drawing/2014/main" id="{64EED76C-0B72-4B7D-AD99-5C7CE55E7117}"/>
                  </a:ext>
                </a:extLst>
              </p:cNvPr>
              <p:cNvSpPr/>
              <p:nvPr/>
            </p:nvSpPr>
            <p:spPr>
              <a:xfrm>
                <a:off x="6352127" y="3406273"/>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D71629"/>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30" name="Group 129">
              <a:extLst>
                <a:ext uri="{FF2B5EF4-FFF2-40B4-BE49-F238E27FC236}">
                  <a16:creationId xmlns:a16="http://schemas.microsoft.com/office/drawing/2014/main" id="{FCBA95F5-F39D-421F-A1C2-EDC85286DF74}"/>
                </a:ext>
              </a:extLst>
            </p:cNvPr>
            <p:cNvGrpSpPr/>
            <p:nvPr/>
          </p:nvGrpSpPr>
          <p:grpSpPr>
            <a:xfrm>
              <a:off x="4398963" y="4112323"/>
              <a:ext cx="457200" cy="667512"/>
              <a:chOff x="6352127" y="3788760"/>
              <a:chExt cx="381000" cy="574039"/>
            </a:xfrm>
          </p:grpSpPr>
          <p:sp>
            <p:nvSpPr>
              <p:cNvPr id="133" name="object 26">
                <a:extLst>
                  <a:ext uri="{FF2B5EF4-FFF2-40B4-BE49-F238E27FC236}">
                    <a16:creationId xmlns:a16="http://schemas.microsoft.com/office/drawing/2014/main" id="{70DA2B64-5BD8-4018-848C-8F2596201BDF}"/>
                  </a:ext>
                </a:extLst>
              </p:cNvPr>
              <p:cNvSpPr/>
              <p:nvPr/>
            </p:nvSpPr>
            <p:spPr>
              <a:xfrm>
                <a:off x="6352127" y="3788760"/>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BB4143"/>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4" name="object 27">
                <a:extLst>
                  <a:ext uri="{FF2B5EF4-FFF2-40B4-BE49-F238E27FC236}">
                    <a16:creationId xmlns:a16="http://schemas.microsoft.com/office/drawing/2014/main" id="{D185E719-0EA4-40BB-906C-12C630BAFE76}"/>
                  </a:ext>
                </a:extLst>
              </p:cNvPr>
              <p:cNvSpPr/>
              <p:nvPr/>
            </p:nvSpPr>
            <p:spPr>
              <a:xfrm>
                <a:off x="6352127" y="4171241"/>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740206"/>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5" name="object 28">
                <a:extLst>
                  <a:ext uri="{FF2B5EF4-FFF2-40B4-BE49-F238E27FC236}">
                    <a16:creationId xmlns:a16="http://schemas.microsoft.com/office/drawing/2014/main" id="{6C169FD2-722E-409A-A273-5C4F26724255}"/>
                  </a:ext>
                </a:extLst>
              </p:cNvPr>
              <p:cNvSpPr/>
              <p:nvPr/>
            </p:nvSpPr>
            <p:spPr>
              <a:xfrm>
                <a:off x="6352127" y="3980001"/>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97040B"/>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31" name="object 29">
              <a:extLst>
                <a:ext uri="{FF2B5EF4-FFF2-40B4-BE49-F238E27FC236}">
                  <a16:creationId xmlns:a16="http://schemas.microsoft.com/office/drawing/2014/main" id="{258AE8EB-EC2E-4E67-89D4-7A305584B2CE}"/>
                </a:ext>
              </a:extLst>
            </p:cNvPr>
            <p:cNvSpPr/>
            <p:nvPr/>
          </p:nvSpPr>
          <p:spPr>
            <a:xfrm>
              <a:off x="3241675" y="3444811"/>
              <a:ext cx="1157288" cy="667512"/>
            </a:xfrm>
            <a:custGeom>
              <a:avLst/>
              <a:gdLst/>
              <a:ahLst/>
              <a:cxnLst/>
              <a:rect l="l" t="t" r="r" b="b"/>
              <a:pathLst>
                <a:path w="1048385" h="688975">
                  <a:moveTo>
                    <a:pt x="0" y="688479"/>
                  </a:moveTo>
                  <a:lnTo>
                    <a:pt x="1048016" y="688479"/>
                  </a:lnTo>
                  <a:lnTo>
                    <a:pt x="1048016" y="0"/>
                  </a:lnTo>
                  <a:lnTo>
                    <a:pt x="0" y="0"/>
                  </a:lnTo>
                  <a:lnTo>
                    <a:pt x="0" y="688479"/>
                  </a:lnTo>
                  <a:close/>
                </a:path>
              </a:pathLst>
            </a:custGeom>
            <a:solidFill>
              <a:srgbClr val="E81123"/>
            </a:solidFill>
          </p:spPr>
          <p:txBody>
            <a:bodyPr wrap="square" lIns="68580" tIns="68580" rIns="0" bIns="0" rtlCol="0">
              <a:noAutofit/>
            </a:bodyPr>
            <a:lstStyle/>
            <a:p>
              <a:pPr defTabSz="685775">
                <a:defRPr/>
              </a:pP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Red</a:t>
              </a:r>
              <a:b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b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(Primary accent color)</a:t>
              </a:r>
              <a:endParaRPr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2" name="object 31">
              <a:extLst>
                <a:ext uri="{FF2B5EF4-FFF2-40B4-BE49-F238E27FC236}">
                  <a16:creationId xmlns:a16="http://schemas.microsoft.com/office/drawing/2014/main" id="{66D6E24B-61D1-4B56-A02B-7A5AEAE5BFD1}"/>
                </a:ext>
              </a:extLst>
            </p:cNvPr>
            <p:cNvSpPr/>
            <p:nvPr/>
          </p:nvSpPr>
          <p:spPr>
            <a:xfrm>
              <a:off x="3241675" y="4112323"/>
              <a:ext cx="1157288" cy="667512"/>
            </a:xfrm>
            <a:custGeom>
              <a:avLst/>
              <a:gdLst/>
              <a:ahLst/>
              <a:cxnLst/>
              <a:rect l="l" t="t" r="r" b="b"/>
              <a:pathLst>
                <a:path w="1048385" h="688975">
                  <a:moveTo>
                    <a:pt x="0" y="688479"/>
                  </a:moveTo>
                  <a:lnTo>
                    <a:pt x="1048016" y="688479"/>
                  </a:lnTo>
                  <a:lnTo>
                    <a:pt x="1048016" y="0"/>
                  </a:lnTo>
                  <a:lnTo>
                    <a:pt x="0" y="0"/>
                  </a:lnTo>
                  <a:lnTo>
                    <a:pt x="0" y="688479"/>
                  </a:lnTo>
                  <a:close/>
                </a:path>
              </a:pathLst>
            </a:custGeom>
            <a:solidFill>
              <a:srgbClr val="A80000"/>
            </a:solidFill>
          </p:spPr>
          <p:txBody>
            <a:bodyPr wrap="square" lIns="68580" tIns="68580" rIns="0" bIns="0" rtlCol="0">
              <a:noAutofit/>
            </a:bodyPr>
            <a:lstStyle/>
            <a:p>
              <a:pPr marL="7937" defTabSz="685775">
                <a:spcBef>
                  <a:spcPts val="62"/>
                </a:spcBef>
                <a:defRPr/>
              </a:pPr>
              <a:r>
                <a:rPr lang="en-US"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Dark red</a:t>
              </a:r>
              <a:endPar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51" name="Group 150">
            <a:extLst>
              <a:ext uri="{FF2B5EF4-FFF2-40B4-BE49-F238E27FC236}">
                <a16:creationId xmlns:a16="http://schemas.microsoft.com/office/drawing/2014/main" id="{B35A1778-CD59-46B7-8D9D-CEB5968C8E1E}"/>
              </a:ext>
            </a:extLst>
          </p:cNvPr>
          <p:cNvGrpSpPr/>
          <p:nvPr/>
        </p:nvGrpSpPr>
        <p:grpSpPr>
          <a:xfrm>
            <a:off x="11127072" y="2205305"/>
            <a:ext cx="1433322" cy="2002536"/>
            <a:chOff x="6781665" y="2109787"/>
            <a:chExt cx="1618488" cy="2670048"/>
          </a:xfrm>
        </p:grpSpPr>
        <p:sp>
          <p:nvSpPr>
            <p:cNvPr id="152" name="object 78">
              <a:extLst>
                <a:ext uri="{FF2B5EF4-FFF2-40B4-BE49-F238E27FC236}">
                  <a16:creationId xmlns:a16="http://schemas.microsoft.com/office/drawing/2014/main" id="{B5D477C3-D868-4786-9D74-2EEEA9DAED14}"/>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68580" tIns="68580" rIns="0" bIns="0" rtlCol="0">
              <a:noAutofit/>
            </a:bodyPr>
            <a:lstStyle/>
            <a:p>
              <a:pPr marL="7937" defTabSz="685775">
                <a:spcBef>
                  <a:spcPts val="62"/>
                </a:spcBef>
                <a:defRPr/>
              </a:pPr>
              <a:r>
                <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t>Light blue</a:t>
              </a:r>
            </a:p>
          </p:txBody>
        </p:sp>
        <p:grpSp>
          <p:nvGrpSpPr>
            <p:cNvPr id="153" name="Group 152">
              <a:extLst>
                <a:ext uri="{FF2B5EF4-FFF2-40B4-BE49-F238E27FC236}">
                  <a16:creationId xmlns:a16="http://schemas.microsoft.com/office/drawing/2014/main" id="{06E4BD06-C07B-4C91-BF0B-B89B781C8562}"/>
                </a:ext>
              </a:extLst>
            </p:cNvPr>
            <p:cNvGrpSpPr/>
            <p:nvPr/>
          </p:nvGrpSpPr>
          <p:grpSpPr>
            <a:xfrm>
              <a:off x="7942953" y="2109787"/>
              <a:ext cx="457200" cy="667512"/>
              <a:chOff x="8963501" y="2012135"/>
              <a:chExt cx="381000" cy="587290"/>
            </a:xfrm>
          </p:grpSpPr>
          <p:sp>
            <p:nvSpPr>
              <p:cNvPr id="169" name="object 79">
                <a:extLst>
                  <a:ext uri="{FF2B5EF4-FFF2-40B4-BE49-F238E27FC236}">
                    <a16:creationId xmlns:a16="http://schemas.microsoft.com/office/drawing/2014/main" id="{9358851F-4748-4813-8588-5D3C3D840829}"/>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70" name="object 80">
                <a:extLst>
                  <a:ext uri="{FF2B5EF4-FFF2-40B4-BE49-F238E27FC236}">
                    <a16:creationId xmlns:a16="http://schemas.microsoft.com/office/drawing/2014/main" id="{A6921639-C245-49B6-87B3-12225EDAFCA3}"/>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71" name="object 81">
                <a:extLst>
                  <a:ext uri="{FF2B5EF4-FFF2-40B4-BE49-F238E27FC236}">
                    <a16:creationId xmlns:a16="http://schemas.microsoft.com/office/drawing/2014/main" id="{6033D76A-F2E8-48BB-8A0A-E5FFB4ECB17A}"/>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54" name="object 83">
              <a:extLst>
                <a:ext uri="{FF2B5EF4-FFF2-40B4-BE49-F238E27FC236}">
                  <a16:creationId xmlns:a16="http://schemas.microsoft.com/office/drawing/2014/main" id="{5F6FE4E7-67B5-4C3C-9818-67039308ED41}"/>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7"/>
            </a:solidFill>
          </p:spPr>
          <p:txBody>
            <a:bodyPr wrap="square" lIns="68580" tIns="68580" rIns="0" bIns="0" rtlCol="0">
              <a:noAutofit/>
            </a:bodyPr>
            <a:lstStyle/>
            <a:p>
              <a:pPr marL="7937" defTabSz="685775">
                <a:spcBef>
                  <a:spcPts val="62"/>
                </a:spcBef>
                <a:defRPr/>
              </a:pP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Blue</a:t>
              </a:r>
              <a:b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b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155" name="Group 154">
              <a:extLst>
                <a:ext uri="{FF2B5EF4-FFF2-40B4-BE49-F238E27FC236}">
                  <a16:creationId xmlns:a16="http://schemas.microsoft.com/office/drawing/2014/main" id="{FBA23B7A-2C79-4819-A5CB-E3D8A5DD4AB7}"/>
                </a:ext>
              </a:extLst>
            </p:cNvPr>
            <p:cNvGrpSpPr/>
            <p:nvPr/>
          </p:nvGrpSpPr>
          <p:grpSpPr>
            <a:xfrm>
              <a:off x="7942953" y="2777299"/>
              <a:ext cx="457200" cy="667512"/>
              <a:chOff x="8963501" y="2599383"/>
              <a:chExt cx="381000" cy="587291"/>
            </a:xfrm>
          </p:grpSpPr>
          <p:sp>
            <p:nvSpPr>
              <p:cNvPr id="166" name="object 84">
                <a:extLst>
                  <a:ext uri="{FF2B5EF4-FFF2-40B4-BE49-F238E27FC236}">
                    <a16:creationId xmlns:a16="http://schemas.microsoft.com/office/drawing/2014/main" id="{31BE32B1-FD17-42D6-9FD8-43C0C33C3A5F}"/>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7" name="object 85">
                <a:extLst>
                  <a:ext uri="{FF2B5EF4-FFF2-40B4-BE49-F238E27FC236}">
                    <a16:creationId xmlns:a16="http://schemas.microsoft.com/office/drawing/2014/main" id="{A262B971-B685-4907-B8EF-40F2505ED788}"/>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8" name="object 86">
                <a:extLst>
                  <a:ext uri="{FF2B5EF4-FFF2-40B4-BE49-F238E27FC236}">
                    <a16:creationId xmlns:a16="http://schemas.microsoft.com/office/drawing/2014/main" id="{E69D3749-BE91-41A1-B42C-ABCF210D3A2B}"/>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56" name="object 88">
              <a:extLst>
                <a:ext uri="{FF2B5EF4-FFF2-40B4-BE49-F238E27FC236}">
                  <a16:creationId xmlns:a16="http://schemas.microsoft.com/office/drawing/2014/main" id="{E396C3CB-5D20-4142-AAD4-37B4F8258338}"/>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68580" tIns="68580" rIns="0" bIns="0" rtlCol="0">
              <a:noAutofit/>
            </a:bodyPr>
            <a:lstStyle/>
            <a:p>
              <a:pPr marL="7937" defTabSz="685775">
                <a:spcBef>
                  <a:spcPts val="62"/>
                </a:spcBef>
                <a:defRPr/>
              </a:pPr>
              <a:r>
                <a:rPr lang="en-US"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Mid blue</a:t>
              </a:r>
              <a:endPar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57" name="Group 156">
              <a:extLst>
                <a:ext uri="{FF2B5EF4-FFF2-40B4-BE49-F238E27FC236}">
                  <a16:creationId xmlns:a16="http://schemas.microsoft.com/office/drawing/2014/main" id="{B34A7DC7-0C78-45E5-A9B3-331271FB641D}"/>
                </a:ext>
              </a:extLst>
            </p:cNvPr>
            <p:cNvGrpSpPr/>
            <p:nvPr/>
          </p:nvGrpSpPr>
          <p:grpSpPr>
            <a:xfrm>
              <a:off x="7942953" y="3444811"/>
              <a:ext cx="457200" cy="667512"/>
              <a:chOff x="8963501" y="3186631"/>
              <a:chExt cx="381000" cy="587291"/>
            </a:xfrm>
          </p:grpSpPr>
          <p:sp>
            <p:nvSpPr>
              <p:cNvPr id="163" name="object 89">
                <a:extLst>
                  <a:ext uri="{FF2B5EF4-FFF2-40B4-BE49-F238E27FC236}">
                    <a16:creationId xmlns:a16="http://schemas.microsoft.com/office/drawing/2014/main" id="{1740D46B-59F7-48BD-9418-587FAE721AE5}"/>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4" name="object 90">
                <a:extLst>
                  <a:ext uri="{FF2B5EF4-FFF2-40B4-BE49-F238E27FC236}">
                    <a16:creationId xmlns:a16="http://schemas.microsoft.com/office/drawing/2014/main" id="{64EB7AE1-D7BA-4847-931A-67951B93121A}"/>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5" name="object 91">
                <a:extLst>
                  <a:ext uri="{FF2B5EF4-FFF2-40B4-BE49-F238E27FC236}">
                    <a16:creationId xmlns:a16="http://schemas.microsoft.com/office/drawing/2014/main" id="{51E4CA78-0A39-4690-9082-C0FE72AE7D9F}"/>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58" name="object 93">
              <a:extLst>
                <a:ext uri="{FF2B5EF4-FFF2-40B4-BE49-F238E27FC236}">
                  <a16:creationId xmlns:a16="http://schemas.microsoft.com/office/drawing/2014/main" id="{F8996D8B-250D-4850-A2C3-CF73942A0083}"/>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68580" tIns="68580" rIns="0" bIns="0" rtlCol="0">
              <a:noAutofit/>
            </a:bodyPr>
            <a:lstStyle/>
            <a:p>
              <a:pPr marL="7937" defTabSz="685775">
                <a:spcBef>
                  <a:spcPts val="62"/>
                </a:spcBef>
                <a:defRPr/>
              </a:pPr>
              <a:r>
                <a:rPr lang="en-US"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Dark blue</a:t>
              </a:r>
              <a:endPar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59" name="Group 158">
              <a:extLst>
                <a:ext uri="{FF2B5EF4-FFF2-40B4-BE49-F238E27FC236}">
                  <a16:creationId xmlns:a16="http://schemas.microsoft.com/office/drawing/2014/main" id="{ADB14F1C-1D07-4F0A-B6F3-DA495592C166}"/>
                </a:ext>
              </a:extLst>
            </p:cNvPr>
            <p:cNvGrpSpPr/>
            <p:nvPr/>
          </p:nvGrpSpPr>
          <p:grpSpPr>
            <a:xfrm>
              <a:off x="7942953" y="4112323"/>
              <a:ext cx="457200" cy="667512"/>
              <a:chOff x="8963501" y="3773879"/>
              <a:chExt cx="381000" cy="587291"/>
            </a:xfrm>
          </p:grpSpPr>
          <p:sp>
            <p:nvSpPr>
              <p:cNvPr id="160" name="object 94">
                <a:extLst>
                  <a:ext uri="{FF2B5EF4-FFF2-40B4-BE49-F238E27FC236}">
                    <a16:creationId xmlns:a16="http://schemas.microsoft.com/office/drawing/2014/main" id="{9EA3B0E4-8A92-4235-A388-B71ADE088D66}"/>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1" name="object 95">
                <a:extLst>
                  <a:ext uri="{FF2B5EF4-FFF2-40B4-BE49-F238E27FC236}">
                    <a16:creationId xmlns:a16="http://schemas.microsoft.com/office/drawing/2014/main" id="{C0844A99-5CC9-48A9-9B8C-A4ABD450A2CE}"/>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2" name="object 96">
                <a:extLst>
                  <a:ext uri="{FF2B5EF4-FFF2-40B4-BE49-F238E27FC236}">
                    <a16:creationId xmlns:a16="http://schemas.microsoft.com/office/drawing/2014/main" id="{8D3EB19D-CE57-40F9-9E66-CA9ADE6BDAD8}"/>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grpSp>
        <p:nvGrpSpPr>
          <p:cNvPr id="181" name="Group 180">
            <a:extLst>
              <a:ext uri="{FF2B5EF4-FFF2-40B4-BE49-F238E27FC236}">
                <a16:creationId xmlns:a16="http://schemas.microsoft.com/office/drawing/2014/main" id="{7E0F2359-20E5-46A3-871F-CBD2120928D7}"/>
              </a:ext>
            </a:extLst>
          </p:cNvPr>
          <p:cNvGrpSpPr/>
          <p:nvPr/>
        </p:nvGrpSpPr>
        <p:grpSpPr>
          <a:xfrm>
            <a:off x="695356" y="1709482"/>
            <a:ext cx="2786483" cy="2763812"/>
            <a:chOff x="1" y="1197204"/>
            <a:chExt cx="4449452" cy="4413251"/>
          </a:xfrm>
        </p:grpSpPr>
        <p:sp>
          <p:nvSpPr>
            <p:cNvPr id="173" name="Oval 172">
              <a:extLst>
                <a:ext uri="{FF2B5EF4-FFF2-40B4-BE49-F238E27FC236}">
                  <a16:creationId xmlns:a16="http://schemas.microsoft.com/office/drawing/2014/main" id="{7177961F-C3FD-42D9-96F3-5289CF794210}"/>
                </a:ext>
              </a:extLst>
            </p:cNvPr>
            <p:cNvSpPr/>
            <p:nvPr/>
          </p:nvSpPr>
          <p:spPr bwMode="auto">
            <a:xfrm>
              <a:off x="848413" y="2007908"/>
              <a:ext cx="2526384" cy="252638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9" name="Freeform: Shape 8">
              <a:extLst>
                <a:ext uri="{FF2B5EF4-FFF2-40B4-BE49-F238E27FC236}">
                  <a16:creationId xmlns:a16="http://schemas.microsoft.com/office/drawing/2014/main" id="{90473596-6ACB-4B65-B7DC-EDD47D30A9DE}"/>
                </a:ext>
              </a:extLst>
            </p:cNvPr>
            <p:cNvSpPr/>
            <p:nvPr/>
          </p:nvSpPr>
          <p:spPr>
            <a:xfrm>
              <a:off x="1488243" y="3465946"/>
              <a:ext cx="304800" cy="714375"/>
            </a:xfrm>
            <a:custGeom>
              <a:avLst/>
              <a:gdLst>
                <a:gd name="connsiteX0" fmla="*/ 298609 w 304800"/>
                <a:gd name="connsiteY0" fmla="*/ 582454 h 714375"/>
                <a:gd name="connsiteX1" fmla="*/ 288131 w 304800"/>
                <a:gd name="connsiteY1" fmla="*/ 350044 h 714375"/>
                <a:gd name="connsiteX2" fmla="*/ 273844 w 304800"/>
                <a:gd name="connsiteY2" fmla="*/ 350044 h 714375"/>
                <a:gd name="connsiteX3" fmla="*/ 273844 w 304800"/>
                <a:gd name="connsiteY3" fmla="*/ 304324 h 714375"/>
                <a:gd name="connsiteX4" fmla="*/ 264319 w 304800"/>
                <a:gd name="connsiteY4" fmla="*/ 304324 h 714375"/>
                <a:gd name="connsiteX5" fmla="*/ 264319 w 304800"/>
                <a:gd name="connsiteY5" fmla="*/ 7144 h 714375"/>
                <a:gd name="connsiteX6" fmla="*/ 182404 w 304800"/>
                <a:gd name="connsiteY6" fmla="*/ 7144 h 714375"/>
                <a:gd name="connsiteX7" fmla="*/ 182404 w 304800"/>
                <a:gd name="connsiteY7" fmla="*/ 166211 h 714375"/>
                <a:gd name="connsiteX8" fmla="*/ 117634 w 304800"/>
                <a:gd name="connsiteY8" fmla="*/ 166211 h 714375"/>
                <a:gd name="connsiteX9" fmla="*/ 37624 w 304800"/>
                <a:gd name="connsiteY9" fmla="*/ 246221 h 714375"/>
                <a:gd name="connsiteX10" fmla="*/ 37624 w 304800"/>
                <a:gd name="connsiteY10" fmla="*/ 267176 h 714375"/>
                <a:gd name="connsiteX11" fmla="*/ 7144 w 304800"/>
                <a:gd name="connsiteY11" fmla="*/ 347186 h 714375"/>
                <a:gd name="connsiteX12" fmla="*/ 15716 w 304800"/>
                <a:gd name="connsiteY12" fmla="*/ 356711 h 714375"/>
                <a:gd name="connsiteX13" fmla="*/ 85249 w 304800"/>
                <a:gd name="connsiteY13" fmla="*/ 356711 h 714375"/>
                <a:gd name="connsiteX14" fmla="*/ 93821 w 304800"/>
                <a:gd name="connsiteY14" fmla="*/ 347186 h 714375"/>
                <a:gd name="connsiteX15" fmla="*/ 63341 w 304800"/>
                <a:gd name="connsiteY15" fmla="*/ 267176 h 714375"/>
                <a:gd name="connsiteX16" fmla="*/ 63341 w 304800"/>
                <a:gd name="connsiteY16" fmla="*/ 245269 h 714375"/>
                <a:gd name="connsiteX17" fmla="*/ 117634 w 304800"/>
                <a:gd name="connsiteY17" fmla="*/ 190976 h 714375"/>
                <a:gd name="connsiteX18" fmla="*/ 182404 w 304800"/>
                <a:gd name="connsiteY18" fmla="*/ 190976 h 714375"/>
                <a:gd name="connsiteX19" fmla="*/ 182404 w 304800"/>
                <a:gd name="connsiteY19" fmla="*/ 303371 h 714375"/>
                <a:gd name="connsiteX20" fmla="*/ 172879 w 304800"/>
                <a:gd name="connsiteY20" fmla="*/ 303371 h 714375"/>
                <a:gd name="connsiteX21" fmla="*/ 172879 w 304800"/>
                <a:gd name="connsiteY21" fmla="*/ 349091 h 714375"/>
                <a:gd name="connsiteX22" fmla="*/ 158591 w 304800"/>
                <a:gd name="connsiteY22" fmla="*/ 349091 h 714375"/>
                <a:gd name="connsiteX23" fmla="*/ 148114 w 304800"/>
                <a:gd name="connsiteY23" fmla="*/ 581501 h 714375"/>
                <a:gd name="connsiteX24" fmla="*/ 171926 w 304800"/>
                <a:gd name="connsiteY24" fmla="*/ 581501 h 714375"/>
                <a:gd name="connsiteX25" fmla="*/ 171926 w 304800"/>
                <a:gd name="connsiteY25" fmla="*/ 712946 h 714375"/>
                <a:gd name="connsiteX26" fmla="*/ 273844 w 304800"/>
                <a:gd name="connsiteY26" fmla="*/ 712946 h 714375"/>
                <a:gd name="connsiteX27" fmla="*/ 273844 w 304800"/>
                <a:gd name="connsiteY27" fmla="*/ 581501 h 714375"/>
                <a:gd name="connsiteX28" fmla="*/ 298609 w 304800"/>
                <a:gd name="connsiteY28" fmla="*/ 581501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4800" h="714375">
                  <a:moveTo>
                    <a:pt x="298609" y="582454"/>
                  </a:moveTo>
                  <a:lnTo>
                    <a:pt x="288131" y="350044"/>
                  </a:lnTo>
                  <a:lnTo>
                    <a:pt x="273844" y="350044"/>
                  </a:lnTo>
                  <a:lnTo>
                    <a:pt x="273844" y="304324"/>
                  </a:lnTo>
                  <a:lnTo>
                    <a:pt x="264319" y="304324"/>
                  </a:lnTo>
                  <a:lnTo>
                    <a:pt x="264319" y="7144"/>
                  </a:lnTo>
                  <a:lnTo>
                    <a:pt x="182404" y="7144"/>
                  </a:lnTo>
                  <a:lnTo>
                    <a:pt x="182404" y="166211"/>
                  </a:lnTo>
                  <a:lnTo>
                    <a:pt x="117634" y="166211"/>
                  </a:lnTo>
                  <a:cubicBezTo>
                    <a:pt x="73819" y="166211"/>
                    <a:pt x="37624" y="202406"/>
                    <a:pt x="37624" y="246221"/>
                  </a:cubicBezTo>
                  <a:lnTo>
                    <a:pt x="37624" y="267176"/>
                  </a:lnTo>
                  <a:cubicBezTo>
                    <a:pt x="22384" y="290989"/>
                    <a:pt x="9049" y="318611"/>
                    <a:pt x="7144" y="347186"/>
                  </a:cubicBezTo>
                  <a:cubicBezTo>
                    <a:pt x="7144" y="351949"/>
                    <a:pt x="10954" y="356711"/>
                    <a:pt x="15716" y="356711"/>
                  </a:cubicBezTo>
                  <a:lnTo>
                    <a:pt x="85249" y="356711"/>
                  </a:lnTo>
                  <a:cubicBezTo>
                    <a:pt x="90011" y="356711"/>
                    <a:pt x="93821" y="352901"/>
                    <a:pt x="93821" y="347186"/>
                  </a:cubicBezTo>
                  <a:cubicBezTo>
                    <a:pt x="91916" y="318611"/>
                    <a:pt x="78581" y="290989"/>
                    <a:pt x="63341" y="267176"/>
                  </a:cubicBezTo>
                  <a:lnTo>
                    <a:pt x="63341" y="245269"/>
                  </a:lnTo>
                  <a:cubicBezTo>
                    <a:pt x="63341" y="215741"/>
                    <a:pt x="87154" y="190976"/>
                    <a:pt x="117634" y="190976"/>
                  </a:cubicBezTo>
                  <a:lnTo>
                    <a:pt x="182404" y="190976"/>
                  </a:lnTo>
                  <a:lnTo>
                    <a:pt x="182404" y="303371"/>
                  </a:lnTo>
                  <a:lnTo>
                    <a:pt x="172879" y="303371"/>
                  </a:lnTo>
                  <a:lnTo>
                    <a:pt x="172879" y="349091"/>
                  </a:lnTo>
                  <a:lnTo>
                    <a:pt x="158591" y="349091"/>
                  </a:lnTo>
                  <a:lnTo>
                    <a:pt x="148114" y="581501"/>
                  </a:lnTo>
                  <a:lnTo>
                    <a:pt x="171926" y="581501"/>
                  </a:lnTo>
                  <a:lnTo>
                    <a:pt x="171926" y="712946"/>
                  </a:lnTo>
                  <a:lnTo>
                    <a:pt x="273844" y="712946"/>
                  </a:lnTo>
                  <a:lnTo>
                    <a:pt x="273844" y="581501"/>
                  </a:lnTo>
                  <a:lnTo>
                    <a:pt x="298609" y="581501"/>
                  </a:ln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 name="Freeform: Shape 9">
              <a:extLst>
                <a:ext uri="{FF2B5EF4-FFF2-40B4-BE49-F238E27FC236}">
                  <a16:creationId xmlns:a16="http://schemas.microsoft.com/office/drawing/2014/main" id="{5CED6521-7009-41E7-8F09-20613CC5586C}"/>
                </a:ext>
              </a:extLst>
            </p:cNvPr>
            <p:cNvSpPr/>
            <p:nvPr/>
          </p:nvSpPr>
          <p:spPr>
            <a:xfrm>
              <a:off x="1168175" y="4027921"/>
              <a:ext cx="542925" cy="152400"/>
            </a:xfrm>
            <a:custGeom>
              <a:avLst/>
              <a:gdLst>
                <a:gd name="connsiteX0" fmla="*/ 541525 w 542925"/>
                <a:gd name="connsiteY0" fmla="*/ 7144 h 152400"/>
                <a:gd name="connsiteX1" fmla="*/ 25269 w 542925"/>
                <a:gd name="connsiteY1" fmla="*/ 89059 h 152400"/>
                <a:gd name="connsiteX2" fmla="*/ 8125 w 542925"/>
                <a:gd name="connsiteY2" fmla="*/ 123349 h 152400"/>
                <a:gd name="connsiteX3" fmla="*/ 16697 w 542925"/>
                <a:gd name="connsiteY3" fmla="*/ 152876 h 152400"/>
                <a:gd name="connsiteX4" fmla="*/ 105280 w 542925"/>
                <a:gd name="connsiteY4" fmla="*/ 152876 h 152400"/>
                <a:gd name="connsiteX5" fmla="*/ 105280 w 542925"/>
                <a:gd name="connsiteY5" fmla="*/ 135731 h 152400"/>
                <a:gd name="connsiteX6" fmla="*/ 541525 w 542925"/>
                <a:gd name="connsiteY6" fmla="*/ 99536 h 152400"/>
                <a:gd name="connsiteX7" fmla="*/ 541525 w 542925"/>
                <a:gd name="connsiteY7" fmla="*/ 7144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925" h="152400">
                  <a:moveTo>
                    <a:pt x="541525" y="7144"/>
                  </a:moveTo>
                  <a:cubicBezTo>
                    <a:pt x="541525" y="7144"/>
                    <a:pt x="217675" y="16669"/>
                    <a:pt x="25269" y="89059"/>
                  </a:cubicBezTo>
                  <a:cubicBezTo>
                    <a:pt x="11935" y="93821"/>
                    <a:pt x="4315" y="109061"/>
                    <a:pt x="8125" y="123349"/>
                  </a:cubicBezTo>
                  <a:lnTo>
                    <a:pt x="16697" y="152876"/>
                  </a:lnTo>
                  <a:lnTo>
                    <a:pt x="105280" y="152876"/>
                  </a:lnTo>
                  <a:lnTo>
                    <a:pt x="105280" y="135731"/>
                  </a:lnTo>
                  <a:cubicBezTo>
                    <a:pt x="197672" y="119539"/>
                    <a:pt x="354834" y="99536"/>
                    <a:pt x="541525" y="99536"/>
                  </a:cubicBezTo>
                  <a:lnTo>
                    <a:pt x="541525" y="7144"/>
                  </a:lnTo>
                  <a:close/>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 name="Freeform: Shape 10">
              <a:extLst>
                <a:ext uri="{FF2B5EF4-FFF2-40B4-BE49-F238E27FC236}">
                  <a16:creationId xmlns:a16="http://schemas.microsoft.com/office/drawing/2014/main" id="{F6AC57E0-B073-488D-9EFE-69DC2A46A1DA}"/>
                </a:ext>
              </a:extLst>
            </p:cNvPr>
            <p:cNvSpPr/>
            <p:nvPr/>
          </p:nvSpPr>
          <p:spPr>
            <a:xfrm>
              <a:off x="1177728" y="4172701"/>
              <a:ext cx="161925" cy="142875"/>
            </a:xfrm>
            <a:custGeom>
              <a:avLst/>
              <a:gdLst>
                <a:gd name="connsiteX0" fmla="*/ 95726 w 161925"/>
                <a:gd name="connsiteY0" fmla="*/ 22384 h 142875"/>
                <a:gd name="connsiteX1" fmla="*/ 95726 w 161925"/>
                <a:gd name="connsiteY1" fmla="*/ 7144 h 142875"/>
                <a:gd name="connsiteX2" fmla="*/ 7144 w 161925"/>
                <a:gd name="connsiteY2" fmla="*/ 7144 h 142875"/>
                <a:gd name="connsiteX3" fmla="*/ 7144 w 161925"/>
                <a:gd name="connsiteY3" fmla="*/ 95726 h 142875"/>
                <a:gd name="connsiteX4" fmla="*/ 37624 w 161925"/>
                <a:gd name="connsiteY4" fmla="*/ 95726 h 142875"/>
                <a:gd name="connsiteX5" fmla="*/ 95726 w 161925"/>
                <a:gd name="connsiteY5" fmla="*/ 141446 h 142875"/>
                <a:gd name="connsiteX6" fmla="*/ 155734 w 161925"/>
                <a:gd name="connsiteY6" fmla="*/ 81439 h 142875"/>
                <a:gd name="connsiteX7" fmla="*/ 95726 w 161925"/>
                <a:gd name="connsiteY7" fmla="*/ 2238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142875">
                  <a:moveTo>
                    <a:pt x="95726" y="22384"/>
                  </a:moveTo>
                  <a:lnTo>
                    <a:pt x="95726" y="7144"/>
                  </a:lnTo>
                  <a:lnTo>
                    <a:pt x="7144" y="7144"/>
                  </a:lnTo>
                  <a:lnTo>
                    <a:pt x="7144" y="95726"/>
                  </a:lnTo>
                  <a:lnTo>
                    <a:pt x="37624" y="95726"/>
                  </a:lnTo>
                  <a:cubicBezTo>
                    <a:pt x="44291" y="122396"/>
                    <a:pt x="67151" y="141446"/>
                    <a:pt x="95726" y="141446"/>
                  </a:cubicBezTo>
                  <a:cubicBezTo>
                    <a:pt x="129064" y="141446"/>
                    <a:pt x="155734" y="114776"/>
                    <a:pt x="155734" y="81439"/>
                  </a:cubicBezTo>
                  <a:cubicBezTo>
                    <a:pt x="155734" y="49054"/>
                    <a:pt x="129064" y="22384"/>
                    <a:pt x="95726" y="22384"/>
                  </a:cubicBez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2" name="Freeform: Shape 11">
              <a:extLst>
                <a:ext uri="{FF2B5EF4-FFF2-40B4-BE49-F238E27FC236}">
                  <a16:creationId xmlns:a16="http://schemas.microsoft.com/office/drawing/2014/main" id="{B7E95EED-20BC-461C-8B40-DE5EB4B83D7E}"/>
                </a:ext>
              </a:extLst>
            </p:cNvPr>
            <p:cNvSpPr/>
            <p:nvPr/>
          </p:nvSpPr>
          <p:spPr>
            <a:xfrm>
              <a:off x="2139753" y="4172701"/>
              <a:ext cx="161925" cy="142875"/>
            </a:xfrm>
            <a:custGeom>
              <a:avLst/>
              <a:gdLst>
                <a:gd name="connsiteX0" fmla="*/ 95726 w 161925"/>
                <a:gd name="connsiteY0" fmla="*/ 22384 h 142875"/>
                <a:gd name="connsiteX1" fmla="*/ 95726 w 161925"/>
                <a:gd name="connsiteY1" fmla="*/ 7144 h 142875"/>
                <a:gd name="connsiteX2" fmla="*/ 7144 w 161925"/>
                <a:gd name="connsiteY2" fmla="*/ 7144 h 142875"/>
                <a:gd name="connsiteX3" fmla="*/ 7144 w 161925"/>
                <a:gd name="connsiteY3" fmla="*/ 95726 h 142875"/>
                <a:gd name="connsiteX4" fmla="*/ 37624 w 161925"/>
                <a:gd name="connsiteY4" fmla="*/ 95726 h 142875"/>
                <a:gd name="connsiteX5" fmla="*/ 95726 w 161925"/>
                <a:gd name="connsiteY5" fmla="*/ 141446 h 142875"/>
                <a:gd name="connsiteX6" fmla="*/ 155734 w 161925"/>
                <a:gd name="connsiteY6" fmla="*/ 81439 h 142875"/>
                <a:gd name="connsiteX7" fmla="*/ 95726 w 161925"/>
                <a:gd name="connsiteY7" fmla="*/ 2238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142875">
                  <a:moveTo>
                    <a:pt x="95726" y="22384"/>
                  </a:moveTo>
                  <a:lnTo>
                    <a:pt x="95726" y="7144"/>
                  </a:lnTo>
                  <a:lnTo>
                    <a:pt x="7144" y="7144"/>
                  </a:lnTo>
                  <a:lnTo>
                    <a:pt x="7144" y="95726"/>
                  </a:lnTo>
                  <a:lnTo>
                    <a:pt x="37624" y="95726"/>
                  </a:lnTo>
                  <a:cubicBezTo>
                    <a:pt x="44291" y="122396"/>
                    <a:pt x="67151" y="141446"/>
                    <a:pt x="95726" y="141446"/>
                  </a:cubicBezTo>
                  <a:cubicBezTo>
                    <a:pt x="129064" y="141446"/>
                    <a:pt x="155734" y="114776"/>
                    <a:pt x="155734" y="81439"/>
                  </a:cubicBezTo>
                  <a:cubicBezTo>
                    <a:pt x="155734" y="48101"/>
                    <a:pt x="129064" y="22384"/>
                    <a:pt x="95726" y="22384"/>
                  </a:cubicBez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7" name="Freeform: Shape 16">
              <a:extLst>
                <a:ext uri="{FF2B5EF4-FFF2-40B4-BE49-F238E27FC236}">
                  <a16:creationId xmlns:a16="http://schemas.microsoft.com/office/drawing/2014/main" id="{72F1165D-119B-4D02-96AC-FA24D108B94A}"/>
                </a:ext>
              </a:extLst>
            </p:cNvPr>
            <p:cNvSpPr/>
            <p:nvPr/>
          </p:nvSpPr>
          <p:spPr>
            <a:xfrm>
              <a:off x="1547420" y="4026969"/>
              <a:ext cx="695325" cy="152400"/>
            </a:xfrm>
            <a:custGeom>
              <a:avLst/>
              <a:gdLst>
                <a:gd name="connsiteX0" fmla="*/ 679487 w 695325"/>
                <a:gd name="connsiteY0" fmla="*/ 89059 h 152400"/>
                <a:gd name="connsiteX1" fmla="*/ 163232 w 695325"/>
                <a:gd name="connsiteY1" fmla="*/ 7144 h 152400"/>
                <a:gd name="connsiteX2" fmla="*/ 31787 w 695325"/>
                <a:gd name="connsiteY2" fmla="*/ 66199 h 152400"/>
                <a:gd name="connsiteX3" fmla="*/ 7975 w 695325"/>
                <a:gd name="connsiteY3" fmla="*/ 111919 h 152400"/>
                <a:gd name="connsiteX4" fmla="*/ 13690 w 695325"/>
                <a:gd name="connsiteY4" fmla="*/ 139541 h 152400"/>
                <a:gd name="connsiteX5" fmla="*/ 97510 w 695325"/>
                <a:gd name="connsiteY5" fmla="*/ 139541 h 152400"/>
                <a:gd name="connsiteX6" fmla="*/ 97510 w 695325"/>
                <a:gd name="connsiteY6" fmla="*/ 122396 h 152400"/>
                <a:gd name="connsiteX7" fmla="*/ 163232 w 695325"/>
                <a:gd name="connsiteY7" fmla="*/ 99536 h 152400"/>
                <a:gd name="connsiteX8" fmla="*/ 599477 w 695325"/>
                <a:gd name="connsiteY8" fmla="*/ 135731 h 152400"/>
                <a:gd name="connsiteX9" fmla="*/ 599477 w 695325"/>
                <a:gd name="connsiteY9" fmla="*/ 152876 h 152400"/>
                <a:gd name="connsiteX10" fmla="*/ 688060 w 695325"/>
                <a:gd name="connsiteY10" fmla="*/ 152876 h 152400"/>
                <a:gd name="connsiteX11" fmla="*/ 696632 w 695325"/>
                <a:gd name="connsiteY11" fmla="*/ 123349 h 152400"/>
                <a:gd name="connsiteX12" fmla="*/ 679487 w 695325"/>
                <a:gd name="connsiteY12" fmla="*/ 8905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152400">
                  <a:moveTo>
                    <a:pt x="679487" y="89059"/>
                  </a:moveTo>
                  <a:cubicBezTo>
                    <a:pt x="487082" y="16669"/>
                    <a:pt x="163232" y="7144"/>
                    <a:pt x="163232" y="7144"/>
                  </a:cubicBezTo>
                  <a:lnTo>
                    <a:pt x="31787" y="66199"/>
                  </a:lnTo>
                  <a:cubicBezTo>
                    <a:pt x="13690" y="73819"/>
                    <a:pt x="4165" y="92869"/>
                    <a:pt x="7975" y="111919"/>
                  </a:cubicBezTo>
                  <a:lnTo>
                    <a:pt x="13690" y="139541"/>
                  </a:lnTo>
                  <a:lnTo>
                    <a:pt x="97510" y="139541"/>
                  </a:lnTo>
                  <a:lnTo>
                    <a:pt x="97510" y="122396"/>
                  </a:lnTo>
                  <a:lnTo>
                    <a:pt x="163232" y="99536"/>
                  </a:lnTo>
                  <a:cubicBezTo>
                    <a:pt x="349922" y="99536"/>
                    <a:pt x="507085" y="120491"/>
                    <a:pt x="599477" y="135731"/>
                  </a:cubicBezTo>
                  <a:lnTo>
                    <a:pt x="599477" y="152876"/>
                  </a:lnTo>
                  <a:lnTo>
                    <a:pt x="688060" y="152876"/>
                  </a:lnTo>
                  <a:lnTo>
                    <a:pt x="696632" y="123349"/>
                  </a:lnTo>
                  <a:cubicBezTo>
                    <a:pt x="700442" y="109061"/>
                    <a:pt x="692822" y="94774"/>
                    <a:pt x="679487" y="89059"/>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8" name="Freeform: Shape 17">
              <a:extLst>
                <a:ext uri="{FF2B5EF4-FFF2-40B4-BE49-F238E27FC236}">
                  <a16:creationId xmlns:a16="http://schemas.microsoft.com/office/drawing/2014/main" id="{3482E587-0F4F-40F4-8E37-0BE698B51945}"/>
                </a:ext>
              </a:extLst>
            </p:cNvPr>
            <p:cNvSpPr/>
            <p:nvPr/>
          </p:nvSpPr>
          <p:spPr>
            <a:xfrm>
              <a:off x="1532058" y="4160319"/>
              <a:ext cx="133350" cy="161925"/>
            </a:xfrm>
            <a:custGeom>
              <a:avLst/>
              <a:gdLst>
                <a:gd name="connsiteX0" fmla="*/ 111919 w 133350"/>
                <a:gd name="connsiteY0" fmla="*/ 34766 h 161925"/>
                <a:gd name="connsiteX1" fmla="*/ 111919 w 133350"/>
                <a:gd name="connsiteY1" fmla="*/ 7144 h 161925"/>
                <a:gd name="connsiteX2" fmla="*/ 28099 w 133350"/>
                <a:gd name="connsiteY2" fmla="*/ 7144 h 161925"/>
                <a:gd name="connsiteX3" fmla="*/ 28099 w 133350"/>
                <a:gd name="connsiteY3" fmla="*/ 34766 h 161925"/>
                <a:gd name="connsiteX4" fmla="*/ 7144 w 133350"/>
                <a:gd name="connsiteY4" fmla="*/ 34766 h 161925"/>
                <a:gd name="connsiteX5" fmla="*/ 7144 w 133350"/>
                <a:gd name="connsiteY5" fmla="*/ 154781 h 161925"/>
                <a:gd name="connsiteX6" fmla="*/ 130969 w 133350"/>
                <a:gd name="connsiteY6" fmla="*/ 154781 h 161925"/>
                <a:gd name="connsiteX7" fmla="*/ 130969 w 133350"/>
                <a:gd name="connsiteY7" fmla="*/ 34766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61925">
                  <a:moveTo>
                    <a:pt x="111919" y="34766"/>
                  </a:moveTo>
                  <a:lnTo>
                    <a:pt x="111919" y="7144"/>
                  </a:lnTo>
                  <a:lnTo>
                    <a:pt x="28099" y="7144"/>
                  </a:lnTo>
                  <a:lnTo>
                    <a:pt x="28099" y="34766"/>
                  </a:lnTo>
                  <a:lnTo>
                    <a:pt x="7144" y="34766"/>
                  </a:lnTo>
                  <a:lnTo>
                    <a:pt x="7144" y="154781"/>
                  </a:lnTo>
                  <a:lnTo>
                    <a:pt x="130969" y="154781"/>
                  </a:lnTo>
                  <a:lnTo>
                    <a:pt x="130969" y="34766"/>
                  </a:ln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1" name="Freeform: Shape 20">
              <a:extLst>
                <a:ext uri="{FF2B5EF4-FFF2-40B4-BE49-F238E27FC236}">
                  <a16:creationId xmlns:a16="http://schemas.microsoft.com/office/drawing/2014/main" id="{0B3F5EB8-6F9F-4523-8520-40535833F96B}"/>
                </a:ext>
              </a:extLst>
            </p:cNvPr>
            <p:cNvSpPr/>
            <p:nvPr/>
          </p:nvSpPr>
          <p:spPr>
            <a:xfrm>
              <a:off x="2680773" y="3301164"/>
              <a:ext cx="114300" cy="1019175"/>
            </a:xfrm>
            <a:custGeom>
              <a:avLst/>
              <a:gdLst>
                <a:gd name="connsiteX0" fmla="*/ 90964 w 114300"/>
                <a:gd name="connsiteY0" fmla="*/ 1013936 h 1019175"/>
                <a:gd name="connsiteX1" fmla="*/ 34766 w 114300"/>
                <a:gd name="connsiteY1" fmla="*/ 1013936 h 1019175"/>
                <a:gd name="connsiteX2" fmla="*/ 7144 w 114300"/>
                <a:gd name="connsiteY2" fmla="*/ 93821 h 1019175"/>
                <a:gd name="connsiteX3" fmla="*/ 42386 w 114300"/>
                <a:gd name="connsiteY3" fmla="*/ 7144 h 1019175"/>
                <a:gd name="connsiteX4" fmla="*/ 114776 w 114300"/>
                <a:gd name="connsiteY4" fmla="*/ 212884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019175">
                  <a:moveTo>
                    <a:pt x="90964" y="1013936"/>
                  </a:moveTo>
                  <a:lnTo>
                    <a:pt x="34766" y="1013936"/>
                  </a:lnTo>
                  <a:lnTo>
                    <a:pt x="7144" y="93821"/>
                  </a:lnTo>
                  <a:lnTo>
                    <a:pt x="42386" y="7144"/>
                  </a:lnTo>
                  <a:lnTo>
                    <a:pt x="114776" y="212884"/>
                  </a:lnTo>
                  <a:close/>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2" name="Freeform: Shape 21">
              <a:extLst>
                <a:ext uri="{FF2B5EF4-FFF2-40B4-BE49-F238E27FC236}">
                  <a16:creationId xmlns:a16="http://schemas.microsoft.com/office/drawing/2014/main" id="{A7985913-1C12-495D-B7A4-68D7DBC04F7A}"/>
                </a:ext>
              </a:extLst>
            </p:cNvPr>
            <p:cNvSpPr/>
            <p:nvPr/>
          </p:nvSpPr>
          <p:spPr>
            <a:xfrm>
              <a:off x="2495988" y="4038399"/>
              <a:ext cx="276225" cy="152400"/>
            </a:xfrm>
            <a:custGeom>
              <a:avLst/>
              <a:gdLst>
                <a:gd name="connsiteX0" fmla="*/ 210026 w 276225"/>
                <a:gd name="connsiteY0" fmla="*/ 42386 h 152400"/>
                <a:gd name="connsiteX1" fmla="*/ 272891 w 276225"/>
                <a:gd name="connsiteY1" fmla="*/ 149066 h 152400"/>
                <a:gd name="connsiteX2" fmla="*/ 67151 w 276225"/>
                <a:gd name="connsiteY2" fmla="*/ 149066 h 152400"/>
                <a:gd name="connsiteX3" fmla="*/ 7144 w 276225"/>
                <a:gd name="connsiteY3" fmla="*/ 27146 h 152400"/>
                <a:gd name="connsiteX4" fmla="*/ 170021 w 276225"/>
                <a:gd name="connsiteY4" fmla="*/ 7144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52400">
                  <a:moveTo>
                    <a:pt x="210026" y="42386"/>
                  </a:moveTo>
                  <a:lnTo>
                    <a:pt x="272891" y="149066"/>
                  </a:lnTo>
                  <a:lnTo>
                    <a:pt x="67151" y="149066"/>
                  </a:lnTo>
                  <a:lnTo>
                    <a:pt x="7144" y="27146"/>
                  </a:lnTo>
                  <a:lnTo>
                    <a:pt x="170021" y="7144"/>
                  </a:ln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3" name="Freeform: Shape 22">
              <a:extLst>
                <a:ext uri="{FF2B5EF4-FFF2-40B4-BE49-F238E27FC236}">
                  <a16:creationId xmlns:a16="http://schemas.microsoft.com/office/drawing/2014/main" id="{24FA1F27-95F2-44F8-9727-70F8C2EDF7F5}"/>
                </a:ext>
              </a:extLst>
            </p:cNvPr>
            <p:cNvSpPr/>
            <p:nvPr/>
          </p:nvSpPr>
          <p:spPr>
            <a:xfrm>
              <a:off x="1845412" y="3037321"/>
              <a:ext cx="523875" cy="552450"/>
            </a:xfrm>
            <a:custGeom>
              <a:avLst/>
              <a:gdLst>
                <a:gd name="connsiteX0" fmla="*/ 156705 w 523875"/>
                <a:gd name="connsiteY0" fmla="*/ 22384 h 552450"/>
                <a:gd name="connsiteX1" fmla="*/ 353872 w 523875"/>
                <a:gd name="connsiteY1" fmla="*/ 22384 h 552450"/>
                <a:gd name="connsiteX2" fmla="*/ 444360 w 523875"/>
                <a:gd name="connsiteY2" fmla="*/ 112871 h 552450"/>
                <a:gd name="connsiteX3" fmla="*/ 444360 w 523875"/>
                <a:gd name="connsiteY3" fmla="*/ 432911 h 552450"/>
                <a:gd name="connsiteX4" fmla="*/ 400545 w 523875"/>
                <a:gd name="connsiteY4" fmla="*/ 521494 h 552450"/>
                <a:gd name="connsiteX5" fmla="*/ 390067 w 523875"/>
                <a:gd name="connsiteY5" fmla="*/ 530066 h 552450"/>
                <a:gd name="connsiteX6" fmla="*/ 396735 w 523875"/>
                <a:gd name="connsiteY6" fmla="*/ 548164 h 552450"/>
                <a:gd name="connsiteX7" fmla="*/ 438645 w 523875"/>
                <a:gd name="connsiteY7" fmla="*/ 548164 h 552450"/>
                <a:gd name="connsiteX8" fmla="*/ 472935 w 523875"/>
                <a:gd name="connsiteY8" fmla="*/ 521494 h 552450"/>
                <a:gd name="connsiteX9" fmla="*/ 516750 w 523875"/>
                <a:gd name="connsiteY9" fmla="*/ 432911 h 552450"/>
                <a:gd name="connsiteX10" fmla="*/ 516750 w 523875"/>
                <a:gd name="connsiteY10" fmla="*/ 97631 h 552450"/>
                <a:gd name="connsiteX11" fmla="*/ 426262 w 523875"/>
                <a:gd name="connsiteY11" fmla="*/ 7144 h 552450"/>
                <a:gd name="connsiteX12" fmla="*/ 86220 w 523875"/>
                <a:gd name="connsiteY12" fmla="*/ 7144 h 552450"/>
                <a:gd name="connsiteX13" fmla="*/ 7162 w 523875"/>
                <a:gd name="connsiteY13" fmla="*/ 87154 h 552450"/>
                <a:gd name="connsiteX14" fmla="*/ 7162 w 523875"/>
                <a:gd name="connsiteY14" fmla="*/ 130969 h 552450"/>
                <a:gd name="connsiteX15" fmla="*/ 17640 w 523875"/>
                <a:gd name="connsiteY15" fmla="*/ 141446 h 552450"/>
                <a:gd name="connsiteX16" fmla="*/ 67170 w 523875"/>
                <a:gd name="connsiteY16" fmla="*/ 141446 h 552450"/>
                <a:gd name="connsiteX17" fmla="*/ 78600 w 523875"/>
                <a:gd name="connsiteY17" fmla="*/ 130016 h 552450"/>
                <a:gd name="connsiteX18" fmla="*/ 78600 w 523875"/>
                <a:gd name="connsiteY18" fmla="*/ 102394 h 552450"/>
                <a:gd name="connsiteX19" fmla="*/ 156705 w 523875"/>
                <a:gd name="connsiteY19" fmla="*/ 2238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875" h="552450">
                  <a:moveTo>
                    <a:pt x="156705" y="22384"/>
                  </a:moveTo>
                  <a:lnTo>
                    <a:pt x="353872" y="22384"/>
                  </a:lnTo>
                  <a:cubicBezTo>
                    <a:pt x="404355" y="22384"/>
                    <a:pt x="444360" y="63341"/>
                    <a:pt x="444360" y="112871"/>
                  </a:cubicBezTo>
                  <a:lnTo>
                    <a:pt x="444360" y="432911"/>
                  </a:lnTo>
                  <a:cubicBezTo>
                    <a:pt x="444360" y="467201"/>
                    <a:pt x="428167" y="500539"/>
                    <a:pt x="400545" y="521494"/>
                  </a:cubicBezTo>
                  <a:lnTo>
                    <a:pt x="390067" y="530066"/>
                  </a:lnTo>
                  <a:cubicBezTo>
                    <a:pt x="382447" y="535781"/>
                    <a:pt x="386257" y="548164"/>
                    <a:pt x="396735" y="548164"/>
                  </a:cubicBezTo>
                  <a:lnTo>
                    <a:pt x="438645" y="548164"/>
                  </a:lnTo>
                  <a:lnTo>
                    <a:pt x="472935" y="521494"/>
                  </a:lnTo>
                  <a:cubicBezTo>
                    <a:pt x="500557" y="500539"/>
                    <a:pt x="516750" y="467201"/>
                    <a:pt x="516750" y="432911"/>
                  </a:cubicBezTo>
                  <a:lnTo>
                    <a:pt x="516750" y="97631"/>
                  </a:lnTo>
                  <a:cubicBezTo>
                    <a:pt x="516750" y="47149"/>
                    <a:pt x="475792" y="7144"/>
                    <a:pt x="426262" y="7144"/>
                  </a:cubicBezTo>
                  <a:lnTo>
                    <a:pt x="86220" y="7144"/>
                  </a:lnTo>
                  <a:cubicBezTo>
                    <a:pt x="42405" y="7144"/>
                    <a:pt x="6210" y="43339"/>
                    <a:pt x="7162" y="87154"/>
                  </a:cubicBezTo>
                  <a:lnTo>
                    <a:pt x="7162" y="130969"/>
                  </a:lnTo>
                  <a:cubicBezTo>
                    <a:pt x="7162" y="136684"/>
                    <a:pt x="11925" y="141446"/>
                    <a:pt x="17640" y="141446"/>
                  </a:cubicBezTo>
                  <a:lnTo>
                    <a:pt x="67170" y="141446"/>
                  </a:lnTo>
                  <a:cubicBezTo>
                    <a:pt x="73837" y="141446"/>
                    <a:pt x="78600" y="136684"/>
                    <a:pt x="78600" y="130016"/>
                  </a:cubicBezTo>
                  <a:lnTo>
                    <a:pt x="78600" y="102394"/>
                  </a:lnTo>
                  <a:cubicBezTo>
                    <a:pt x="76695" y="58579"/>
                    <a:pt x="111937" y="22384"/>
                    <a:pt x="156705" y="22384"/>
                  </a:cubicBezTo>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4" name="Freeform: Shape 23">
              <a:extLst>
                <a:ext uri="{FF2B5EF4-FFF2-40B4-BE49-F238E27FC236}">
                  <a16:creationId xmlns:a16="http://schemas.microsoft.com/office/drawing/2014/main" id="{EA0C614F-2133-41E3-9B47-FC2A131600B6}"/>
                </a:ext>
              </a:extLst>
            </p:cNvPr>
            <p:cNvSpPr/>
            <p:nvPr/>
          </p:nvSpPr>
          <p:spPr>
            <a:xfrm>
              <a:off x="1854956" y="3053495"/>
              <a:ext cx="171450" cy="133350"/>
            </a:xfrm>
            <a:custGeom>
              <a:avLst/>
              <a:gdLst>
                <a:gd name="connsiteX0" fmla="*/ 16669 w 171450"/>
                <a:gd name="connsiteY0" fmla="*/ 87172 h 133350"/>
                <a:gd name="connsiteX1" fmla="*/ 16669 w 171450"/>
                <a:gd name="connsiteY1" fmla="*/ 117652 h 133350"/>
                <a:gd name="connsiteX2" fmla="*/ 8096 w 171450"/>
                <a:gd name="connsiteY2" fmla="*/ 126225 h 133350"/>
                <a:gd name="connsiteX3" fmla="*/ 7144 w 171450"/>
                <a:gd name="connsiteY3" fmla="*/ 126225 h 133350"/>
                <a:gd name="connsiteX4" fmla="*/ 78581 w 171450"/>
                <a:gd name="connsiteY4" fmla="*/ 126225 h 133350"/>
                <a:gd name="connsiteX5" fmla="*/ 88106 w 171450"/>
                <a:gd name="connsiteY5" fmla="*/ 116700 h 133350"/>
                <a:gd name="connsiteX6" fmla="*/ 88106 w 171450"/>
                <a:gd name="connsiteY6" fmla="*/ 87172 h 133350"/>
                <a:gd name="connsiteX7" fmla="*/ 167164 w 171450"/>
                <a:gd name="connsiteY7" fmla="*/ 7162 h 133350"/>
                <a:gd name="connsiteX8" fmla="*/ 95726 w 171450"/>
                <a:gd name="connsiteY8" fmla="*/ 7162 h 133350"/>
                <a:gd name="connsiteX9" fmla="*/ 16669 w 171450"/>
                <a:gd name="connsiteY9" fmla="*/ 8717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33350">
                  <a:moveTo>
                    <a:pt x="16669" y="87172"/>
                  </a:moveTo>
                  <a:lnTo>
                    <a:pt x="16669" y="117652"/>
                  </a:lnTo>
                  <a:cubicBezTo>
                    <a:pt x="16669" y="122415"/>
                    <a:pt x="12859" y="126225"/>
                    <a:pt x="8096" y="126225"/>
                  </a:cubicBezTo>
                  <a:lnTo>
                    <a:pt x="7144" y="126225"/>
                  </a:lnTo>
                  <a:lnTo>
                    <a:pt x="78581" y="126225"/>
                  </a:lnTo>
                  <a:cubicBezTo>
                    <a:pt x="84296" y="126225"/>
                    <a:pt x="88106" y="121462"/>
                    <a:pt x="88106" y="116700"/>
                  </a:cubicBezTo>
                  <a:lnTo>
                    <a:pt x="88106" y="87172"/>
                  </a:lnTo>
                  <a:cubicBezTo>
                    <a:pt x="87154" y="43357"/>
                    <a:pt x="123349" y="7162"/>
                    <a:pt x="167164" y="7162"/>
                  </a:cubicBezTo>
                  <a:lnTo>
                    <a:pt x="95726" y="7162"/>
                  </a:lnTo>
                  <a:cubicBezTo>
                    <a:pt x="51911" y="6210"/>
                    <a:pt x="15716" y="42405"/>
                    <a:pt x="16669" y="87172"/>
                  </a:cubicBez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5" name="Freeform: Shape 24">
              <a:extLst>
                <a:ext uri="{FF2B5EF4-FFF2-40B4-BE49-F238E27FC236}">
                  <a16:creationId xmlns:a16="http://schemas.microsoft.com/office/drawing/2014/main" id="{A74AD661-43A2-4C07-A56A-D09B05A48C32}"/>
                </a:ext>
              </a:extLst>
            </p:cNvPr>
            <p:cNvSpPr/>
            <p:nvPr/>
          </p:nvSpPr>
          <p:spPr>
            <a:xfrm>
              <a:off x="2213096" y="3037321"/>
              <a:ext cx="171450" cy="552450"/>
            </a:xfrm>
            <a:custGeom>
              <a:avLst/>
              <a:gdLst>
                <a:gd name="connsiteX0" fmla="*/ 78581 w 171450"/>
                <a:gd name="connsiteY0" fmla="*/ 7144 h 552450"/>
                <a:gd name="connsiteX1" fmla="*/ 7144 w 171450"/>
                <a:gd name="connsiteY1" fmla="*/ 7144 h 552450"/>
                <a:gd name="connsiteX2" fmla="*/ 97631 w 171450"/>
                <a:gd name="connsiteY2" fmla="*/ 97631 h 552450"/>
                <a:gd name="connsiteX3" fmla="*/ 97631 w 171450"/>
                <a:gd name="connsiteY3" fmla="*/ 442436 h 552450"/>
                <a:gd name="connsiteX4" fmla="*/ 53816 w 171450"/>
                <a:gd name="connsiteY4" fmla="*/ 531019 h 552450"/>
                <a:gd name="connsiteX5" fmla="*/ 32861 w 171450"/>
                <a:gd name="connsiteY5" fmla="*/ 547211 h 552450"/>
                <a:gd name="connsiteX6" fmla="*/ 96679 w 171450"/>
                <a:gd name="connsiteY6" fmla="*/ 547211 h 552450"/>
                <a:gd name="connsiteX7" fmla="*/ 110966 w 171450"/>
                <a:gd name="connsiteY7" fmla="*/ 542449 h 552450"/>
                <a:gd name="connsiteX8" fmla="*/ 126206 w 171450"/>
                <a:gd name="connsiteY8" fmla="*/ 531019 h 552450"/>
                <a:gd name="connsiteX9" fmla="*/ 170021 w 171450"/>
                <a:gd name="connsiteY9" fmla="*/ 442436 h 552450"/>
                <a:gd name="connsiteX10" fmla="*/ 170021 w 171450"/>
                <a:gd name="connsiteY10" fmla="*/ 97631 h 552450"/>
                <a:gd name="connsiteX11" fmla="*/ 78581 w 171450"/>
                <a:gd name="connsiteY11" fmla="*/ 714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552450">
                  <a:moveTo>
                    <a:pt x="78581" y="7144"/>
                  </a:moveTo>
                  <a:lnTo>
                    <a:pt x="7144" y="7144"/>
                  </a:lnTo>
                  <a:cubicBezTo>
                    <a:pt x="57626" y="7144"/>
                    <a:pt x="97631" y="48101"/>
                    <a:pt x="97631" y="97631"/>
                  </a:cubicBezTo>
                  <a:lnTo>
                    <a:pt x="97631" y="442436"/>
                  </a:lnTo>
                  <a:cubicBezTo>
                    <a:pt x="97631" y="476726"/>
                    <a:pt x="81439" y="510064"/>
                    <a:pt x="53816" y="531019"/>
                  </a:cubicBezTo>
                  <a:lnTo>
                    <a:pt x="32861" y="547211"/>
                  </a:lnTo>
                  <a:lnTo>
                    <a:pt x="96679" y="547211"/>
                  </a:lnTo>
                  <a:cubicBezTo>
                    <a:pt x="101441" y="547211"/>
                    <a:pt x="106204" y="545306"/>
                    <a:pt x="110966" y="542449"/>
                  </a:cubicBezTo>
                  <a:lnTo>
                    <a:pt x="126206" y="531019"/>
                  </a:lnTo>
                  <a:cubicBezTo>
                    <a:pt x="153829" y="510064"/>
                    <a:pt x="170021" y="476726"/>
                    <a:pt x="170021" y="442436"/>
                  </a:cubicBezTo>
                  <a:lnTo>
                    <a:pt x="170021" y="97631"/>
                  </a:lnTo>
                  <a:cubicBezTo>
                    <a:pt x="169069" y="48101"/>
                    <a:pt x="128111" y="7144"/>
                    <a:pt x="78581" y="7144"/>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7" name="Freeform: Shape 26">
              <a:extLst>
                <a:ext uri="{FF2B5EF4-FFF2-40B4-BE49-F238E27FC236}">
                  <a16:creationId xmlns:a16="http://schemas.microsoft.com/office/drawing/2014/main" id="{75D0E9FD-EB3B-46B0-A46B-B80042E76DA4}"/>
                </a:ext>
              </a:extLst>
            </p:cNvPr>
            <p:cNvSpPr/>
            <p:nvPr/>
          </p:nvSpPr>
          <p:spPr>
            <a:xfrm>
              <a:off x="1230651" y="2391526"/>
              <a:ext cx="885825" cy="1143000"/>
            </a:xfrm>
            <a:custGeom>
              <a:avLst/>
              <a:gdLst>
                <a:gd name="connsiteX0" fmla="*/ 100906 w 885825"/>
                <a:gd name="connsiteY0" fmla="*/ 863441 h 1143000"/>
                <a:gd name="connsiteX1" fmla="*/ 7561 w 885825"/>
                <a:gd name="connsiteY1" fmla="*/ 73819 h 1143000"/>
                <a:gd name="connsiteX2" fmla="*/ 18991 w 885825"/>
                <a:gd name="connsiteY2" fmla="*/ 38576 h 1143000"/>
                <a:gd name="connsiteX3" fmla="*/ 22801 w 885825"/>
                <a:gd name="connsiteY3" fmla="*/ 34766 h 1143000"/>
                <a:gd name="connsiteX4" fmla="*/ 86618 w 885825"/>
                <a:gd name="connsiteY4" fmla="*/ 11906 h 1143000"/>
                <a:gd name="connsiteX5" fmla="*/ 86618 w 885825"/>
                <a:gd name="connsiteY5" fmla="*/ 11906 h 1143000"/>
                <a:gd name="connsiteX6" fmla="*/ 702886 w 885825"/>
                <a:gd name="connsiteY6" fmla="*/ 7144 h 1143000"/>
                <a:gd name="connsiteX7" fmla="*/ 702886 w 885825"/>
                <a:gd name="connsiteY7" fmla="*/ 7144 h 1143000"/>
                <a:gd name="connsiteX8" fmla="*/ 885766 w 885825"/>
                <a:gd name="connsiteY8" fmla="*/ 1142524 h 1143000"/>
                <a:gd name="connsiteX9" fmla="*/ 150436 w 885825"/>
                <a:gd name="connsiteY9" fmla="*/ 1142524 h 1143000"/>
                <a:gd name="connsiteX10" fmla="*/ 47566 w 885825"/>
                <a:gd name="connsiteY10" fmla="*/ 982504 h 1143000"/>
                <a:gd name="connsiteX11" fmla="*/ 100906 w 885825"/>
                <a:gd name="connsiteY11" fmla="*/ 863441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1143000">
                  <a:moveTo>
                    <a:pt x="100906" y="863441"/>
                  </a:moveTo>
                  <a:lnTo>
                    <a:pt x="7561" y="73819"/>
                  </a:lnTo>
                  <a:cubicBezTo>
                    <a:pt x="5656" y="60484"/>
                    <a:pt x="10418" y="48101"/>
                    <a:pt x="18991" y="38576"/>
                  </a:cubicBezTo>
                  <a:lnTo>
                    <a:pt x="22801" y="34766"/>
                  </a:lnTo>
                  <a:cubicBezTo>
                    <a:pt x="38993" y="17621"/>
                    <a:pt x="62806" y="9049"/>
                    <a:pt x="86618" y="11906"/>
                  </a:cubicBezTo>
                  <a:lnTo>
                    <a:pt x="86618" y="11906"/>
                  </a:lnTo>
                  <a:cubicBezTo>
                    <a:pt x="291406" y="39529"/>
                    <a:pt x="499051" y="37624"/>
                    <a:pt x="702886" y="7144"/>
                  </a:cubicBezTo>
                  <a:lnTo>
                    <a:pt x="702886" y="7144"/>
                  </a:lnTo>
                  <a:lnTo>
                    <a:pt x="885766" y="1142524"/>
                  </a:lnTo>
                  <a:lnTo>
                    <a:pt x="150436" y="1142524"/>
                  </a:lnTo>
                  <a:cubicBezTo>
                    <a:pt x="68521" y="1142524"/>
                    <a:pt x="13276" y="1057751"/>
                    <a:pt x="47566" y="982504"/>
                  </a:cubicBezTo>
                  <a:lnTo>
                    <a:pt x="100906" y="863441"/>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8" name="Freeform: Shape 27">
              <a:extLst>
                <a:ext uri="{FF2B5EF4-FFF2-40B4-BE49-F238E27FC236}">
                  <a16:creationId xmlns:a16="http://schemas.microsoft.com/office/drawing/2014/main" id="{FEC873EC-E9B3-445D-B443-76C1E8A7A395}"/>
                </a:ext>
              </a:extLst>
            </p:cNvPr>
            <p:cNvSpPr/>
            <p:nvPr/>
          </p:nvSpPr>
          <p:spPr>
            <a:xfrm>
              <a:off x="1230587" y="2395288"/>
              <a:ext cx="819150" cy="1209675"/>
            </a:xfrm>
            <a:custGeom>
              <a:avLst/>
              <a:gdLst>
                <a:gd name="connsiteX0" fmla="*/ 820107 w 819150"/>
                <a:gd name="connsiteY0" fmla="*/ 835867 h 1209675"/>
                <a:gd name="connsiteX1" fmla="*/ 820107 w 819150"/>
                <a:gd name="connsiteY1" fmla="*/ 814912 h 1209675"/>
                <a:gd name="connsiteX2" fmla="*/ 140975 w 819150"/>
                <a:gd name="connsiteY2" fmla="*/ 814912 h 1209675"/>
                <a:gd name="connsiteX3" fmla="*/ 137165 w 819150"/>
                <a:gd name="connsiteY3" fmla="*/ 651082 h 1209675"/>
                <a:gd name="connsiteX4" fmla="*/ 480065 w 819150"/>
                <a:gd name="connsiteY4" fmla="*/ 654892 h 1209675"/>
                <a:gd name="connsiteX5" fmla="*/ 800105 w 819150"/>
                <a:gd name="connsiteY5" fmla="*/ 650130 h 1209675"/>
                <a:gd name="connsiteX6" fmla="*/ 799152 w 819150"/>
                <a:gd name="connsiteY6" fmla="*/ 629174 h 1209675"/>
                <a:gd name="connsiteX7" fmla="*/ 135259 w 819150"/>
                <a:gd name="connsiteY7" fmla="*/ 630127 h 1209675"/>
                <a:gd name="connsiteX8" fmla="*/ 118115 w 819150"/>
                <a:gd name="connsiteY8" fmla="*/ 472012 h 1209675"/>
                <a:gd name="connsiteX9" fmla="*/ 493400 w 819150"/>
                <a:gd name="connsiteY9" fmla="*/ 488205 h 1209675"/>
                <a:gd name="connsiteX10" fmla="*/ 791532 w 819150"/>
                <a:gd name="connsiteY10" fmla="*/ 471060 h 1209675"/>
                <a:gd name="connsiteX11" fmla="*/ 788675 w 819150"/>
                <a:gd name="connsiteY11" fmla="*/ 451057 h 1209675"/>
                <a:gd name="connsiteX12" fmla="*/ 116209 w 819150"/>
                <a:gd name="connsiteY12" fmla="*/ 452010 h 1209675"/>
                <a:gd name="connsiteX13" fmla="*/ 100017 w 819150"/>
                <a:gd name="connsiteY13" fmla="*/ 308182 h 1209675"/>
                <a:gd name="connsiteX14" fmla="*/ 479112 w 819150"/>
                <a:gd name="connsiteY14" fmla="*/ 324374 h 1209675"/>
                <a:gd name="connsiteX15" fmla="*/ 775339 w 819150"/>
                <a:gd name="connsiteY15" fmla="*/ 307230 h 1209675"/>
                <a:gd name="connsiteX16" fmla="*/ 772482 w 819150"/>
                <a:gd name="connsiteY16" fmla="*/ 287227 h 1209675"/>
                <a:gd name="connsiteX17" fmla="*/ 97159 w 819150"/>
                <a:gd name="connsiteY17" fmla="*/ 287227 h 1209675"/>
                <a:gd name="connsiteX18" fmla="*/ 81920 w 819150"/>
                <a:gd name="connsiteY18" fmla="*/ 150067 h 1209675"/>
                <a:gd name="connsiteX19" fmla="*/ 438155 w 819150"/>
                <a:gd name="connsiteY19" fmla="*/ 166260 h 1209675"/>
                <a:gd name="connsiteX20" fmla="*/ 729620 w 819150"/>
                <a:gd name="connsiteY20" fmla="*/ 149115 h 1209675"/>
                <a:gd name="connsiteX21" fmla="*/ 726762 w 819150"/>
                <a:gd name="connsiteY21" fmla="*/ 129112 h 1209675"/>
                <a:gd name="connsiteX22" fmla="*/ 80015 w 819150"/>
                <a:gd name="connsiteY22" fmla="*/ 130065 h 1209675"/>
                <a:gd name="connsiteX23" fmla="*/ 66680 w 819150"/>
                <a:gd name="connsiteY23" fmla="*/ 7192 h 1209675"/>
                <a:gd name="connsiteX24" fmla="*/ 18102 w 819150"/>
                <a:gd name="connsiteY24" fmla="*/ 31004 h 1209675"/>
                <a:gd name="connsiteX25" fmla="*/ 7625 w 819150"/>
                <a:gd name="connsiteY25" fmla="*/ 65294 h 1209675"/>
                <a:gd name="connsiteX26" fmla="*/ 60012 w 819150"/>
                <a:gd name="connsiteY26" fmla="*/ 680610 h 1209675"/>
                <a:gd name="connsiteX27" fmla="*/ 41915 w 819150"/>
                <a:gd name="connsiteY27" fmla="*/ 944452 h 1209675"/>
                <a:gd name="connsiteX28" fmla="*/ 20959 w 819150"/>
                <a:gd name="connsiteY28" fmla="*/ 1039702 h 1209675"/>
                <a:gd name="connsiteX29" fmla="*/ 124782 w 819150"/>
                <a:gd name="connsiteY29" fmla="*/ 1169242 h 1209675"/>
                <a:gd name="connsiteX30" fmla="*/ 304805 w 819150"/>
                <a:gd name="connsiteY30" fmla="*/ 1169242 h 1209675"/>
                <a:gd name="connsiteX31" fmla="*/ 479112 w 819150"/>
                <a:gd name="connsiteY31" fmla="*/ 1169242 h 1209675"/>
                <a:gd name="connsiteX32" fmla="*/ 510545 w 819150"/>
                <a:gd name="connsiteY32" fmla="*/ 1169242 h 1209675"/>
                <a:gd name="connsiteX33" fmla="*/ 625797 w 819150"/>
                <a:gd name="connsiteY33" fmla="*/ 1196865 h 1209675"/>
                <a:gd name="connsiteX34" fmla="*/ 643895 w 819150"/>
                <a:gd name="connsiteY34" fmla="*/ 1206390 h 1209675"/>
                <a:gd name="connsiteX35" fmla="*/ 682947 w 819150"/>
                <a:gd name="connsiteY35" fmla="*/ 1199722 h 1209675"/>
                <a:gd name="connsiteX36" fmla="*/ 677232 w 819150"/>
                <a:gd name="connsiteY36" fmla="*/ 1152097 h 1209675"/>
                <a:gd name="connsiteX37" fmla="*/ 499115 w 819150"/>
                <a:gd name="connsiteY37" fmla="*/ 1099710 h 1209675"/>
                <a:gd name="connsiteX38" fmla="*/ 479112 w 819150"/>
                <a:gd name="connsiteY38" fmla="*/ 1099710 h 1209675"/>
                <a:gd name="connsiteX39" fmla="*/ 479112 w 819150"/>
                <a:gd name="connsiteY39" fmla="*/ 1097805 h 1209675"/>
                <a:gd name="connsiteX40" fmla="*/ 143832 w 819150"/>
                <a:gd name="connsiteY40" fmla="*/ 1100662 h 1209675"/>
                <a:gd name="connsiteX41" fmla="*/ 102875 w 819150"/>
                <a:gd name="connsiteY41" fmla="*/ 1049227 h 1209675"/>
                <a:gd name="connsiteX42" fmla="*/ 112400 w 819150"/>
                <a:gd name="connsiteY42" fmla="*/ 1009222 h 1209675"/>
                <a:gd name="connsiteX43" fmla="*/ 789627 w 819150"/>
                <a:gd name="connsiteY43" fmla="*/ 1009222 h 1209675"/>
                <a:gd name="connsiteX44" fmla="*/ 789627 w 819150"/>
                <a:gd name="connsiteY44" fmla="*/ 988267 h 1209675"/>
                <a:gd name="connsiteX45" fmla="*/ 116209 w 819150"/>
                <a:gd name="connsiteY45" fmla="*/ 988267 h 1209675"/>
                <a:gd name="connsiteX46" fmla="*/ 139070 w 819150"/>
                <a:gd name="connsiteY46" fmla="*/ 833962 h 1209675"/>
                <a:gd name="connsiteX47" fmla="*/ 820107 w 819150"/>
                <a:gd name="connsiteY47" fmla="*/ 833962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19150" h="1209675">
                  <a:moveTo>
                    <a:pt x="820107" y="835867"/>
                  </a:moveTo>
                  <a:lnTo>
                    <a:pt x="820107" y="814912"/>
                  </a:lnTo>
                  <a:lnTo>
                    <a:pt x="140975" y="814912"/>
                  </a:lnTo>
                  <a:cubicBezTo>
                    <a:pt x="143832" y="760620"/>
                    <a:pt x="142880" y="705374"/>
                    <a:pt x="137165" y="651082"/>
                  </a:cubicBezTo>
                  <a:cubicBezTo>
                    <a:pt x="191457" y="652035"/>
                    <a:pt x="323855" y="654892"/>
                    <a:pt x="480065" y="654892"/>
                  </a:cubicBezTo>
                  <a:cubicBezTo>
                    <a:pt x="581982" y="654892"/>
                    <a:pt x="694377" y="653940"/>
                    <a:pt x="800105" y="650130"/>
                  </a:cubicBezTo>
                  <a:lnTo>
                    <a:pt x="799152" y="629174"/>
                  </a:lnTo>
                  <a:cubicBezTo>
                    <a:pt x="528642" y="637747"/>
                    <a:pt x="220984" y="632032"/>
                    <a:pt x="135259" y="630127"/>
                  </a:cubicBezTo>
                  <a:lnTo>
                    <a:pt x="118115" y="472012"/>
                  </a:lnTo>
                  <a:cubicBezTo>
                    <a:pt x="169550" y="475822"/>
                    <a:pt x="326712" y="488205"/>
                    <a:pt x="493400" y="488205"/>
                  </a:cubicBezTo>
                  <a:cubicBezTo>
                    <a:pt x="596270" y="488205"/>
                    <a:pt x="701997" y="483442"/>
                    <a:pt x="791532" y="471060"/>
                  </a:cubicBezTo>
                  <a:lnTo>
                    <a:pt x="788675" y="451057"/>
                  </a:lnTo>
                  <a:cubicBezTo>
                    <a:pt x="553407" y="486299"/>
                    <a:pt x="190505" y="458677"/>
                    <a:pt x="116209" y="452010"/>
                  </a:cubicBezTo>
                  <a:lnTo>
                    <a:pt x="100017" y="308182"/>
                  </a:lnTo>
                  <a:cubicBezTo>
                    <a:pt x="140975" y="311992"/>
                    <a:pt x="303852" y="324374"/>
                    <a:pt x="479112" y="324374"/>
                  </a:cubicBezTo>
                  <a:cubicBezTo>
                    <a:pt x="581030" y="324374"/>
                    <a:pt x="686757" y="319612"/>
                    <a:pt x="775339" y="307230"/>
                  </a:cubicBezTo>
                  <a:lnTo>
                    <a:pt x="772482" y="287227"/>
                  </a:lnTo>
                  <a:cubicBezTo>
                    <a:pt x="526737" y="323422"/>
                    <a:pt x="148595" y="291990"/>
                    <a:pt x="97159" y="287227"/>
                  </a:cubicBezTo>
                  <a:lnTo>
                    <a:pt x="81920" y="150067"/>
                  </a:lnTo>
                  <a:cubicBezTo>
                    <a:pt x="132402" y="154829"/>
                    <a:pt x="278134" y="166260"/>
                    <a:pt x="438155" y="166260"/>
                  </a:cubicBezTo>
                  <a:cubicBezTo>
                    <a:pt x="537215" y="166260"/>
                    <a:pt x="640085" y="161497"/>
                    <a:pt x="729620" y="149115"/>
                  </a:cubicBezTo>
                  <a:lnTo>
                    <a:pt x="726762" y="129112"/>
                  </a:lnTo>
                  <a:cubicBezTo>
                    <a:pt x="492447" y="163402"/>
                    <a:pt x="153357" y="136732"/>
                    <a:pt x="80015" y="130065"/>
                  </a:cubicBezTo>
                  <a:lnTo>
                    <a:pt x="66680" y="7192"/>
                  </a:lnTo>
                  <a:cubicBezTo>
                    <a:pt x="45725" y="6240"/>
                    <a:pt x="28580" y="19575"/>
                    <a:pt x="18102" y="31004"/>
                  </a:cubicBezTo>
                  <a:cubicBezTo>
                    <a:pt x="9530" y="40529"/>
                    <a:pt x="5719" y="52912"/>
                    <a:pt x="7625" y="65294"/>
                  </a:cubicBezTo>
                  <a:lnTo>
                    <a:pt x="60012" y="680610"/>
                  </a:lnTo>
                  <a:cubicBezTo>
                    <a:pt x="67632" y="769192"/>
                    <a:pt x="61917" y="857774"/>
                    <a:pt x="41915" y="944452"/>
                  </a:cubicBezTo>
                  <a:lnTo>
                    <a:pt x="20959" y="1039702"/>
                  </a:lnTo>
                  <a:cubicBezTo>
                    <a:pt x="5719" y="1106377"/>
                    <a:pt x="57155" y="1169242"/>
                    <a:pt x="124782" y="1169242"/>
                  </a:cubicBezTo>
                  <a:lnTo>
                    <a:pt x="304805" y="1169242"/>
                  </a:lnTo>
                  <a:lnTo>
                    <a:pt x="479112" y="1169242"/>
                  </a:lnTo>
                  <a:lnTo>
                    <a:pt x="510545" y="1169242"/>
                  </a:lnTo>
                  <a:cubicBezTo>
                    <a:pt x="550550" y="1169242"/>
                    <a:pt x="589602" y="1178767"/>
                    <a:pt x="625797" y="1196865"/>
                  </a:cubicBezTo>
                  <a:lnTo>
                    <a:pt x="643895" y="1206390"/>
                  </a:lnTo>
                  <a:cubicBezTo>
                    <a:pt x="657230" y="1213057"/>
                    <a:pt x="672470" y="1210200"/>
                    <a:pt x="682947" y="1199722"/>
                  </a:cubicBezTo>
                  <a:cubicBezTo>
                    <a:pt x="696282" y="1185435"/>
                    <a:pt x="693425" y="1162575"/>
                    <a:pt x="677232" y="1152097"/>
                  </a:cubicBezTo>
                  <a:cubicBezTo>
                    <a:pt x="623892" y="1118760"/>
                    <a:pt x="562932" y="1099710"/>
                    <a:pt x="499115" y="1099710"/>
                  </a:cubicBezTo>
                  <a:lnTo>
                    <a:pt x="479112" y="1099710"/>
                  </a:lnTo>
                  <a:lnTo>
                    <a:pt x="479112" y="1097805"/>
                  </a:lnTo>
                  <a:lnTo>
                    <a:pt x="143832" y="1100662"/>
                  </a:lnTo>
                  <a:cubicBezTo>
                    <a:pt x="117162" y="1100662"/>
                    <a:pt x="96207" y="1075897"/>
                    <a:pt x="102875" y="1049227"/>
                  </a:cubicBezTo>
                  <a:lnTo>
                    <a:pt x="112400" y="1009222"/>
                  </a:lnTo>
                  <a:lnTo>
                    <a:pt x="789627" y="1009222"/>
                  </a:lnTo>
                  <a:lnTo>
                    <a:pt x="789627" y="988267"/>
                  </a:lnTo>
                  <a:lnTo>
                    <a:pt x="116209" y="988267"/>
                  </a:lnTo>
                  <a:cubicBezTo>
                    <a:pt x="127640" y="937785"/>
                    <a:pt x="135259" y="886349"/>
                    <a:pt x="139070" y="833962"/>
                  </a:cubicBezTo>
                  <a:lnTo>
                    <a:pt x="820107" y="833962"/>
                  </a:ln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30" name="Freeform: Shape 29">
              <a:extLst>
                <a:ext uri="{FF2B5EF4-FFF2-40B4-BE49-F238E27FC236}">
                  <a16:creationId xmlns:a16="http://schemas.microsoft.com/office/drawing/2014/main" id="{B37CD0AF-FB89-4380-9A3C-D5467445D6C5}"/>
                </a:ext>
              </a:extLst>
            </p:cNvPr>
            <p:cNvSpPr/>
            <p:nvPr/>
          </p:nvSpPr>
          <p:spPr>
            <a:xfrm>
              <a:off x="1731131" y="3064944"/>
              <a:ext cx="981075" cy="1114425"/>
            </a:xfrm>
            <a:custGeom>
              <a:avLst/>
              <a:gdLst>
                <a:gd name="connsiteX0" fmla="*/ 414814 w 981075"/>
                <a:gd name="connsiteY0" fmla="*/ 203359 h 1114425"/>
                <a:gd name="connsiteX1" fmla="*/ 708184 w 981075"/>
                <a:gd name="connsiteY1" fmla="*/ 399574 h 1114425"/>
                <a:gd name="connsiteX2" fmla="*/ 762476 w 981075"/>
                <a:gd name="connsiteY2" fmla="*/ 477679 h 1114425"/>
                <a:gd name="connsiteX3" fmla="*/ 975836 w 981075"/>
                <a:gd name="connsiteY3" fmla="*/ 1015841 h 1114425"/>
                <a:gd name="connsiteX4" fmla="*/ 812006 w 981075"/>
                <a:gd name="connsiteY4" fmla="*/ 1115854 h 1114425"/>
                <a:gd name="connsiteX5" fmla="*/ 578644 w 981075"/>
                <a:gd name="connsiteY5" fmla="*/ 636746 h 1114425"/>
                <a:gd name="connsiteX6" fmla="*/ 520541 w 981075"/>
                <a:gd name="connsiteY6" fmla="*/ 617696 h 1114425"/>
                <a:gd name="connsiteX7" fmla="*/ 7144 w 981075"/>
                <a:gd name="connsiteY7" fmla="*/ 265271 h 1114425"/>
                <a:gd name="connsiteX8" fmla="*/ 7144 w 981075"/>
                <a:gd name="connsiteY8" fmla="*/ 265271 h 1114425"/>
                <a:gd name="connsiteX9" fmla="*/ 154781 w 981075"/>
                <a:gd name="connsiteY9" fmla="*/ 7144 h 1114425"/>
                <a:gd name="connsiteX10" fmla="*/ 414814 w 981075"/>
                <a:gd name="connsiteY10" fmla="*/ 203359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075" h="1114425">
                  <a:moveTo>
                    <a:pt x="414814" y="203359"/>
                  </a:moveTo>
                  <a:lnTo>
                    <a:pt x="708184" y="399574"/>
                  </a:lnTo>
                  <a:cubicBezTo>
                    <a:pt x="735806" y="417671"/>
                    <a:pt x="754856" y="446246"/>
                    <a:pt x="762476" y="477679"/>
                  </a:cubicBezTo>
                  <a:cubicBezTo>
                    <a:pt x="787241" y="586264"/>
                    <a:pt x="894874" y="808196"/>
                    <a:pt x="975836" y="1015841"/>
                  </a:cubicBezTo>
                  <a:cubicBezTo>
                    <a:pt x="940594" y="1052036"/>
                    <a:pt x="812006" y="1115854"/>
                    <a:pt x="812006" y="1115854"/>
                  </a:cubicBezTo>
                  <a:cubicBezTo>
                    <a:pt x="690086" y="881539"/>
                    <a:pt x="578644" y="636746"/>
                    <a:pt x="578644" y="636746"/>
                  </a:cubicBezTo>
                  <a:lnTo>
                    <a:pt x="520541" y="617696"/>
                  </a:lnTo>
                  <a:cubicBezTo>
                    <a:pt x="318611" y="552926"/>
                    <a:pt x="140494" y="430054"/>
                    <a:pt x="7144" y="265271"/>
                  </a:cubicBezTo>
                  <a:lnTo>
                    <a:pt x="7144" y="265271"/>
                  </a:lnTo>
                  <a:lnTo>
                    <a:pt x="154781" y="7144"/>
                  </a:lnTo>
                  <a:lnTo>
                    <a:pt x="414814" y="203359"/>
                  </a:lnTo>
                  <a:close/>
                </a:path>
              </a:pathLst>
            </a:custGeom>
            <a:solidFill>
              <a:srgbClr val="021760"/>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6" name="Freeform: Shape 55">
              <a:extLst>
                <a:ext uri="{FF2B5EF4-FFF2-40B4-BE49-F238E27FC236}">
                  <a16:creationId xmlns:a16="http://schemas.microsoft.com/office/drawing/2014/main" id="{376C7219-59E6-4381-8297-872EAA5E0E98}"/>
                </a:ext>
              </a:extLst>
            </p:cNvPr>
            <p:cNvSpPr/>
            <p:nvPr/>
          </p:nvSpPr>
          <p:spPr>
            <a:xfrm>
              <a:off x="1416806" y="3096376"/>
              <a:ext cx="923925" cy="1066800"/>
            </a:xfrm>
            <a:custGeom>
              <a:avLst/>
              <a:gdLst>
                <a:gd name="connsiteX0" fmla="*/ 411004 w 923925"/>
                <a:gd name="connsiteY0" fmla="*/ 73819 h 1066800"/>
                <a:gd name="connsiteX1" fmla="*/ 70961 w 923925"/>
                <a:gd name="connsiteY1" fmla="*/ 7144 h 1066800"/>
                <a:gd name="connsiteX2" fmla="*/ 7144 w 923925"/>
                <a:gd name="connsiteY2" fmla="*/ 140494 h 1066800"/>
                <a:gd name="connsiteX3" fmla="*/ 210026 w 923925"/>
                <a:gd name="connsiteY3" fmla="*/ 407194 h 1066800"/>
                <a:gd name="connsiteX4" fmla="*/ 573881 w 923925"/>
                <a:gd name="connsiteY4" fmla="*/ 516731 h 1066800"/>
                <a:gd name="connsiteX5" fmla="*/ 397669 w 923925"/>
                <a:gd name="connsiteY5" fmla="*/ 1020604 h 1066800"/>
                <a:gd name="connsiteX6" fmla="*/ 544354 w 923925"/>
                <a:gd name="connsiteY6" fmla="*/ 1066324 h 1066800"/>
                <a:gd name="connsiteX7" fmla="*/ 894874 w 923925"/>
                <a:gd name="connsiteY7" fmla="*/ 533876 h 1066800"/>
                <a:gd name="connsiteX8" fmla="*/ 883444 w 923925"/>
                <a:gd name="connsiteY8" fmla="*/ 363379 h 1066800"/>
                <a:gd name="connsiteX9" fmla="*/ 411004 w 923925"/>
                <a:gd name="connsiteY9" fmla="*/ 73819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3925" h="1066800">
                  <a:moveTo>
                    <a:pt x="411004" y="73819"/>
                  </a:moveTo>
                  <a:lnTo>
                    <a:pt x="70961" y="7144"/>
                  </a:lnTo>
                  <a:lnTo>
                    <a:pt x="7144" y="140494"/>
                  </a:lnTo>
                  <a:cubicBezTo>
                    <a:pt x="7144" y="264319"/>
                    <a:pt x="90011" y="373856"/>
                    <a:pt x="210026" y="407194"/>
                  </a:cubicBezTo>
                  <a:lnTo>
                    <a:pt x="573881" y="516731"/>
                  </a:lnTo>
                  <a:cubicBezTo>
                    <a:pt x="465296" y="741521"/>
                    <a:pt x="397669" y="1020604"/>
                    <a:pt x="397669" y="1020604"/>
                  </a:cubicBezTo>
                  <a:cubicBezTo>
                    <a:pt x="397669" y="1020604"/>
                    <a:pt x="437674" y="1066324"/>
                    <a:pt x="544354" y="1066324"/>
                  </a:cubicBezTo>
                  <a:cubicBezTo>
                    <a:pt x="635794" y="914876"/>
                    <a:pt x="775811" y="702469"/>
                    <a:pt x="894874" y="533876"/>
                  </a:cubicBezTo>
                  <a:cubicBezTo>
                    <a:pt x="932974" y="479584"/>
                    <a:pt x="933926" y="407194"/>
                    <a:pt x="883444" y="363379"/>
                  </a:cubicBezTo>
                  <a:cubicBezTo>
                    <a:pt x="716756" y="219551"/>
                    <a:pt x="411004" y="73819"/>
                    <a:pt x="411004" y="73819"/>
                  </a:cubicBezTo>
                  <a:close/>
                </a:path>
              </a:pathLst>
            </a:custGeom>
            <a:solidFill>
              <a:srgbClr val="00188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0" name="Freeform: Shape 59">
              <a:extLst>
                <a:ext uri="{FF2B5EF4-FFF2-40B4-BE49-F238E27FC236}">
                  <a16:creationId xmlns:a16="http://schemas.microsoft.com/office/drawing/2014/main" id="{7E371712-94BC-48AB-8803-C55220F83FF0}"/>
                </a:ext>
              </a:extLst>
            </p:cNvPr>
            <p:cNvSpPr/>
            <p:nvPr/>
          </p:nvSpPr>
          <p:spPr>
            <a:xfrm>
              <a:off x="1398708" y="2218171"/>
              <a:ext cx="1000125" cy="1076325"/>
            </a:xfrm>
            <a:custGeom>
              <a:avLst/>
              <a:gdLst>
                <a:gd name="connsiteX0" fmla="*/ 852011 w 1000125"/>
                <a:gd name="connsiteY0" fmla="*/ 136684 h 1076325"/>
                <a:gd name="connsiteX1" fmla="*/ 852011 w 1000125"/>
                <a:gd name="connsiteY1" fmla="*/ 136684 h 1076325"/>
                <a:gd name="connsiteX2" fmla="*/ 743426 w 1000125"/>
                <a:gd name="connsiteY2" fmla="*/ 57626 h 1076325"/>
                <a:gd name="connsiteX3" fmla="*/ 560546 w 1000125"/>
                <a:gd name="connsiteY3" fmla="*/ 7144 h 1076325"/>
                <a:gd name="connsiteX4" fmla="*/ 491966 w 1000125"/>
                <a:gd name="connsiteY4" fmla="*/ 19526 h 1076325"/>
                <a:gd name="connsiteX5" fmla="*/ 57626 w 1000125"/>
                <a:gd name="connsiteY5" fmla="*/ 513874 h 1076325"/>
                <a:gd name="connsiteX6" fmla="*/ 7144 w 1000125"/>
                <a:gd name="connsiteY6" fmla="*/ 1069181 h 1076325"/>
                <a:gd name="connsiteX7" fmla="*/ 432911 w 1000125"/>
                <a:gd name="connsiteY7" fmla="*/ 1019651 h 1076325"/>
                <a:gd name="connsiteX8" fmla="*/ 762476 w 1000125"/>
                <a:gd name="connsiteY8" fmla="*/ 1046321 h 1076325"/>
                <a:gd name="connsiteX9" fmla="*/ 724376 w 1000125"/>
                <a:gd name="connsiteY9" fmla="*/ 872966 h 1076325"/>
                <a:gd name="connsiteX10" fmla="*/ 732949 w 1000125"/>
                <a:gd name="connsiteY10" fmla="*/ 712946 h 1076325"/>
                <a:gd name="connsiteX11" fmla="*/ 820579 w 1000125"/>
                <a:gd name="connsiteY11" fmla="*/ 453866 h 1076325"/>
                <a:gd name="connsiteX12" fmla="*/ 846296 w 1000125"/>
                <a:gd name="connsiteY12" fmla="*/ 469106 h 1076325"/>
                <a:gd name="connsiteX13" fmla="*/ 1002506 w 1000125"/>
                <a:gd name="connsiteY13" fmla="*/ 356711 h 1076325"/>
                <a:gd name="connsiteX14" fmla="*/ 852011 w 1000125"/>
                <a:gd name="connsiteY14" fmla="*/ 13668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125" h="1076325">
                  <a:moveTo>
                    <a:pt x="852011" y="136684"/>
                  </a:moveTo>
                  <a:lnTo>
                    <a:pt x="852011" y="136684"/>
                  </a:lnTo>
                  <a:cubicBezTo>
                    <a:pt x="827246" y="99536"/>
                    <a:pt x="790099" y="70009"/>
                    <a:pt x="743426" y="57626"/>
                  </a:cubicBezTo>
                  <a:lnTo>
                    <a:pt x="560546" y="7144"/>
                  </a:lnTo>
                  <a:lnTo>
                    <a:pt x="491966" y="19526"/>
                  </a:lnTo>
                  <a:cubicBezTo>
                    <a:pt x="274796" y="58579"/>
                    <a:pt x="109061" y="200501"/>
                    <a:pt x="57626" y="513874"/>
                  </a:cubicBezTo>
                  <a:lnTo>
                    <a:pt x="7144" y="1069181"/>
                  </a:lnTo>
                  <a:cubicBezTo>
                    <a:pt x="7144" y="1069181"/>
                    <a:pt x="201454" y="930116"/>
                    <a:pt x="432911" y="1019651"/>
                  </a:cubicBezTo>
                  <a:cubicBezTo>
                    <a:pt x="608171" y="1086326"/>
                    <a:pt x="762476" y="1046321"/>
                    <a:pt x="762476" y="1046321"/>
                  </a:cubicBezTo>
                  <a:lnTo>
                    <a:pt x="724376" y="872966"/>
                  </a:lnTo>
                  <a:cubicBezTo>
                    <a:pt x="712946" y="819626"/>
                    <a:pt x="715804" y="764381"/>
                    <a:pt x="732949" y="712946"/>
                  </a:cubicBezTo>
                  <a:lnTo>
                    <a:pt x="820579" y="453866"/>
                  </a:lnTo>
                  <a:cubicBezTo>
                    <a:pt x="835819" y="429101"/>
                    <a:pt x="840581" y="462439"/>
                    <a:pt x="846296" y="469106"/>
                  </a:cubicBezTo>
                  <a:cubicBezTo>
                    <a:pt x="960596" y="447199"/>
                    <a:pt x="1002506" y="356711"/>
                    <a:pt x="1002506" y="356711"/>
                  </a:cubicBezTo>
                  <a:lnTo>
                    <a:pt x="852011" y="136684"/>
                  </a:lnTo>
                  <a:close/>
                </a:path>
              </a:pathLst>
            </a:custGeom>
            <a:solidFill>
              <a:srgbClr val="BA3615"/>
            </a:solidFill>
            <a:ln w="9525" cap="flat">
              <a:noFill/>
              <a:prstDash val="solid"/>
              <a:miter/>
            </a:ln>
          </p:spPr>
          <p:txBody>
            <a:bodyPr rtlCol="0" anchor="ctr"/>
            <a:lstStyle/>
            <a:p>
              <a:pPr defTabSz="685800"/>
              <a:endParaRPr lang="en-US" sz="1350" dirty="0">
                <a:solidFill>
                  <a:prstClr val="black"/>
                </a:solidFill>
                <a:latin typeface="Calibri" panose="020F0502020204030204"/>
              </a:endParaRPr>
            </a:p>
          </p:txBody>
        </p:sp>
        <p:sp>
          <p:nvSpPr>
            <p:cNvPr id="61" name="Freeform: Shape 60">
              <a:extLst>
                <a:ext uri="{FF2B5EF4-FFF2-40B4-BE49-F238E27FC236}">
                  <a16:creationId xmlns:a16="http://schemas.microsoft.com/office/drawing/2014/main" id="{42EF049B-73D0-41BF-9951-2AC50EC82A8C}"/>
                </a:ext>
              </a:extLst>
            </p:cNvPr>
            <p:cNvSpPr/>
            <p:nvPr/>
          </p:nvSpPr>
          <p:spPr>
            <a:xfrm>
              <a:off x="2069268" y="2297229"/>
              <a:ext cx="142875" cy="200025"/>
            </a:xfrm>
            <a:custGeom>
              <a:avLst/>
              <a:gdLst>
                <a:gd name="connsiteX0" fmla="*/ 123349 w 142875"/>
                <a:gd name="connsiteY0" fmla="*/ 93821 h 200025"/>
                <a:gd name="connsiteX1" fmla="*/ 81439 w 142875"/>
                <a:gd name="connsiteY1" fmla="*/ 7144 h 200025"/>
                <a:gd name="connsiteX2" fmla="*/ 32861 w 142875"/>
                <a:gd name="connsiteY2" fmla="*/ 83344 h 200025"/>
                <a:gd name="connsiteX3" fmla="*/ 7144 w 142875"/>
                <a:gd name="connsiteY3" fmla="*/ 192881 h 200025"/>
                <a:gd name="connsiteX4" fmla="*/ 87154 w 142875"/>
                <a:gd name="connsiteY4" fmla="*/ 125254 h 200025"/>
                <a:gd name="connsiteX5" fmla="*/ 139541 w 142875"/>
                <a:gd name="connsiteY5" fmla="*/ 192881 h 200025"/>
                <a:gd name="connsiteX6" fmla="*/ 123349 w 142875"/>
                <a:gd name="connsiteY6" fmla="*/ 9382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200025">
                  <a:moveTo>
                    <a:pt x="123349" y="93821"/>
                  </a:moveTo>
                  <a:lnTo>
                    <a:pt x="81439" y="7144"/>
                  </a:lnTo>
                  <a:lnTo>
                    <a:pt x="32861" y="83344"/>
                  </a:lnTo>
                  <a:lnTo>
                    <a:pt x="7144" y="192881"/>
                  </a:lnTo>
                  <a:lnTo>
                    <a:pt x="87154" y="125254"/>
                  </a:lnTo>
                  <a:cubicBezTo>
                    <a:pt x="101441" y="142399"/>
                    <a:pt x="121444" y="167164"/>
                    <a:pt x="139541" y="192881"/>
                  </a:cubicBezTo>
                  <a:cubicBezTo>
                    <a:pt x="145256" y="150971"/>
                    <a:pt x="123349" y="93821"/>
                    <a:pt x="123349" y="93821"/>
                  </a:cubicBezTo>
                  <a:close/>
                </a:path>
              </a:pathLst>
            </a:custGeom>
            <a:solidFill>
              <a:srgbClr val="99280D"/>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2" name="Freeform: Shape 61">
              <a:extLst>
                <a:ext uri="{FF2B5EF4-FFF2-40B4-BE49-F238E27FC236}">
                  <a16:creationId xmlns:a16="http://schemas.microsoft.com/office/drawing/2014/main" id="{4C6BBC47-312B-492D-BC9C-0A3772CD5E77}"/>
                </a:ext>
              </a:extLst>
            </p:cNvPr>
            <p:cNvSpPr/>
            <p:nvPr/>
          </p:nvSpPr>
          <p:spPr>
            <a:xfrm>
              <a:off x="1727321" y="2647749"/>
              <a:ext cx="85725" cy="104775"/>
            </a:xfrm>
            <a:custGeom>
              <a:avLst/>
              <a:gdLst>
                <a:gd name="connsiteX0" fmla="*/ 7144 w 85725"/>
                <a:gd name="connsiteY0" fmla="*/ 102394 h 104775"/>
                <a:gd name="connsiteX1" fmla="*/ 28099 w 85725"/>
                <a:gd name="connsiteY1" fmla="*/ 102394 h 104775"/>
                <a:gd name="connsiteX2" fmla="*/ 69056 w 85725"/>
                <a:gd name="connsiteY2" fmla="*/ 81439 h 104775"/>
                <a:gd name="connsiteX3" fmla="*/ 85249 w 85725"/>
                <a:gd name="connsiteY3" fmla="*/ 58579 h 104775"/>
                <a:gd name="connsiteX4" fmla="*/ 10001 w 85725"/>
                <a:gd name="connsiteY4" fmla="*/ 7144 h 104775"/>
                <a:gd name="connsiteX5" fmla="*/ 7144 w 85725"/>
                <a:gd name="connsiteY5" fmla="*/ 1023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04775">
                  <a:moveTo>
                    <a:pt x="7144" y="102394"/>
                  </a:moveTo>
                  <a:lnTo>
                    <a:pt x="28099" y="102394"/>
                  </a:lnTo>
                  <a:cubicBezTo>
                    <a:pt x="44291" y="102394"/>
                    <a:pt x="59531" y="94774"/>
                    <a:pt x="69056" y="81439"/>
                  </a:cubicBezTo>
                  <a:lnTo>
                    <a:pt x="85249" y="58579"/>
                  </a:lnTo>
                  <a:lnTo>
                    <a:pt x="10001" y="7144"/>
                  </a:lnTo>
                  <a:lnTo>
                    <a:pt x="7144" y="102394"/>
                  </a:lnTo>
                  <a:close/>
                </a:path>
              </a:pathLst>
            </a:custGeom>
            <a:solidFill>
              <a:srgbClr val="99280D"/>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8" name="Freeform: Shape 77">
              <a:extLst>
                <a:ext uri="{FF2B5EF4-FFF2-40B4-BE49-F238E27FC236}">
                  <a16:creationId xmlns:a16="http://schemas.microsoft.com/office/drawing/2014/main" id="{ED1BE567-4F6D-465C-A199-0336A00A73D4}"/>
                </a:ext>
              </a:extLst>
            </p:cNvPr>
            <p:cNvSpPr/>
            <p:nvPr/>
          </p:nvSpPr>
          <p:spPr>
            <a:xfrm>
              <a:off x="1730178" y="2574406"/>
              <a:ext cx="666750" cy="314325"/>
            </a:xfrm>
            <a:custGeom>
              <a:avLst/>
              <a:gdLst>
                <a:gd name="connsiteX0" fmla="*/ 7144 w 666750"/>
                <a:gd name="connsiteY0" fmla="*/ 116681 h 314325"/>
                <a:gd name="connsiteX1" fmla="*/ 154781 w 666750"/>
                <a:gd name="connsiteY1" fmla="*/ 316706 h 314325"/>
                <a:gd name="connsiteX2" fmla="*/ 663416 w 666750"/>
                <a:gd name="connsiteY2" fmla="*/ 316706 h 314325"/>
                <a:gd name="connsiteX3" fmla="*/ 651986 w 666750"/>
                <a:gd name="connsiteY3" fmla="*/ 223361 h 314325"/>
                <a:gd name="connsiteX4" fmla="*/ 269081 w 666750"/>
                <a:gd name="connsiteY4" fmla="*/ 172879 h 314325"/>
                <a:gd name="connsiteX5" fmla="*/ 212884 w 666750"/>
                <a:gd name="connsiteY5" fmla="*/ 29051 h 314325"/>
                <a:gd name="connsiteX6" fmla="*/ 123349 w 666750"/>
                <a:gd name="connsiteY6" fmla="*/ 7144 h 314325"/>
                <a:gd name="connsiteX7" fmla="*/ 21431 w 666750"/>
                <a:gd name="connsiteY7" fmla="*/ 6143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314325">
                  <a:moveTo>
                    <a:pt x="7144" y="116681"/>
                  </a:moveTo>
                  <a:lnTo>
                    <a:pt x="154781" y="316706"/>
                  </a:lnTo>
                  <a:lnTo>
                    <a:pt x="663416" y="316706"/>
                  </a:lnTo>
                  <a:lnTo>
                    <a:pt x="651986" y="223361"/>
                  </a:lnTo>
                  <a:lnTo>
                    <a:pt x="269081" y="172879"/>
                  </a:lnTo>
                  <a:lnTo>
                    <a:pt x="212884" y="29051"/>
                  </a:lnTo>
                  <a:lnTo>
                    <a:pt x="123349" y="7144"/>
                  </a:lnTo>
                  <a:lnTo>
                    <a:pt x="21431" y="61436"/>
                  </a:lnTo>
                  <a:close/>
                </a:path>
              </a:pathLst>
            </a:custGeom>
            <a:solidFill>
              <a:srgbClr val="F0BEB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0" name="Freeform: Shape 79">
              <a:extLst>
                <a:ext uri="{FF2B5EF4-FFF2-40B4-BE49-F238E27FC236}">
                  <a16:creationId xmlns:a16="http://schemas.microsoft.com/office/drawing/2014/main" id="{8D1B19F8-1A55-4692-AC5C-504453AFC310}"/>
                </a:ext>
              </a:extLst>
            </p:cNvPr>
            <p:cNvSpPr/>
            <p:nvPr/>
          </p:nvSpPr>
          <p:spPr>
            <a:xfrm>
              <a:off x="1905438" y="1993358"/>
              <a:ext cx="419100" cy="504825"/>
            </a:xfrm>
            <a:custGeom>
              <a:avLst/>
              <a:gdLst>
                <a:gd name="connsiteX0" fmla="*/ 374809 w 419100"/>
                <a:gd name="connsiteY0" fmla="*/ 7167 h 504825"/>
                <a:gd name="connsiteX1" fmla="*/ 314801 w 419100"/>
                <a:gd name="connsiteY1" fmla="*/ 70032 h 504825"/>
                <a:gd name="connsiteX2" fmla="*/ 318611 w 419100"/>
                <a:gd name="connsiteY2" fmla="*/ 155757 h 504825"/>
                <a:gd name="connsiteX3" fmla="*/ 294799 w 419100"/>
                <a:gd name="connsiteY3" fmla="*/ 179569 h 504825"/>
                <a:gd name="connsiteX4" fmla="*/ 250984 w 419100"/>
                <a:gd name="connsiteY4" fmla="*/ 175759 h 504825"/>
                <a:gd name="connsiteX5" fmla="*/ 225266 w 419100"/>
                <a:gd name="connsiteY5" fmla="*/ 342447 h 504825"/>
                <a:gd name="connsiteX6" fmla="*/ 176689 w 419100"/>
                <a:gd name="connsiteY6" fmla="*/ 338637 h 504825"/>
                <a:gd name="connsiteX7" fmla="*/ 7144 w 419100"/>
                <a:gd name="connsiteY7" fmla="*/ 230052 h 504825"/>
                <a:gd name="connsiteX8" fmla="*/ 7144 w 419100"/>
                <a:gd name="connsiteY8" fmla="*/ 230052 h 504825"/>
                <a:gd name="connsiteX9" fmla="*/ 30004 w 419100"/>
                <a:gd name="connsiteY9" fmla="*/ 318634 h 504825"/>
                <a:gd name="connsiteX10" fmla="*/ 153829 w 419100"/>
                <a:gd name="connsiteY10" fmla="*/ 413884 h 504825"/>
                <a:gd name="connsiteX11" fmla="*/ 171926 w 419100"/>
                <a:gd name="connsiteY11" fmla="*/ 497704 h 504825"/>
                <a:gd name="connsiteX12" fmla="*/ 210979 w 419100"/>
                <a:gd name="connsiteY12" fmla="*/ 409122 h 504825"/>
                <a:gd name="connsiteX13" fmla="*/ 269081 w 419100"/>
                <a:gd name="connsiteY13" fmla="*/ 340542 h 504825"/>
                <a:gd name="connsiteX14" fmla="*/ 269081 w 419100"/>
                <a:gd name="connsiteY14" fmla="*/ 340542 h 504825"/>
                <a:gd name="connsiteX15" fmla="*/ 403384 w 419100"/>
                <a:gd name="connsiteY15" fmla="*/ 191952 h 504825"/>
                <a:gd name="connsiteX16" fmla="*/ 418624 w 419100"/>
                <a:gd name="connsiteY16" fmla="*/ 10024 h 504825"/>
                <a:gd name="connsiteX17" fmla="*/ 374809 w 419100"/>
                <a:gd name="connsiteY17" fmla="*/ 716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9100" h="504825">
                  <a:moveTo>
                    <a:pt x="374809" y="7167"/>
                  </a:moveTo>
                  <a:cubicBezTo>
                    <a:pt x="340519" y="6214"/>
                    <a:pt x="312896" y="34789"/>
                    <a:pt x="314801" y="70032"/>
                  </a:cubicBezTo>
                  <a:lnTo>
                    <a:pt x="318611" y="155757"/>
                  </a:lnTo>
                  <a:cubicBezTo>
                    <a:pt x="319564" y="169092"/>
                    <a:pt x="308134" y="180522"/>
                    <a:pt x="294799" y="179569"/>
                  </a:cubicBezTo>
                  <a:lnTo>
                    <a:pt x="250984" y="175759"/>
                  </a:lnTo>
                  <a:cubicBezTo>
                    <a:pt x="250984" y="175759"/>
                    <a:pt x="285274" y="275772"/>
                    <a:pt x="225266" y="342447"/>
                  </a:cubicBezTo>
                  <a:lnTo>
                    <a:pt x="176689" y="338637"/>
                  </a:lnTo>
                  <a:cubicBezTo>
                    <a:pt x="103346" y="332922"/>
                    <a:pt x="41434" y="290059"/>
                    <a:pt x="7144" y="230052"/>
                  </a:cubicBezTo>
                  <a:lnTo>
                    <a:pt x="7144" y="230052"/>
                  </a:lnTo>
                  <a:lnTo>
                    <a:pt x="30004" y="318634"/>
                  </a:lnTo>
                  <a:lnTo>
                    <a:pt x="153829" y="413884"/>
                  </a:lnTo>
                  <a:lnTo>
                    <a:pt x="171926" y="497704"/>
                  </a:lnTo>
                  <a:lnTo>
                    <a:pt x="210979" y="409122"/>
                  </a:lnTo>
                  <a:lnTo>
                    <a:pt x="269081" y="340542"/>
                  </a:lnTo>
                  <a:lnTo>
                    <a:pt x="269081" y="340542"/>
                  </a:lnTo>
                  <a:cubicBezTo>
                    <a:pt x="340519" y="327207"/>
                    <a:pt x="396716" y="267199"/>
                    <a:pt x="403384" y="191952"/>
                  </a:cubicBezTo>
                  <a:lnTo>
                    <a:pt x="418624" y="10024"/>
                  </a:lnTo>
                  <a:lnTo>
                    <a:pt x="374809" y="7167"/>
                  </a:lnTo>
                  <a:close/>
                </a:path>
              </a:pathLst>
            </a:custGeom>
            <a:solidFill>
              <a:srgbClr val="DB9C9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1" name="Freeform: Shape 80">
              <a:extLst>
                <a:ext uri="{FF2B5EF4-FFF2-40B4-BE49-F238E27FC236}">
                  <a16:creationId xmlns:a16="http://schemas.microsoft.com/office/drawing/2014/main" id="{A80C74D4-13C9-4CE5-89F9-6B9480871713}"/>
                </a:ext>
              </a:extLst>
            </p:cNvPr>
            <p:cNvSpPr/>
            <p:nvPr/>
          </p:nvSpPr>
          <p:spPr>
            <a:xfrm>
              <a:off x="1867321" y="2192454"/>
              <a:ext cx="190500" cy="333375"/>
            </a:xfrm>
            <a:custGeom>
              <a:avLst/>
              <a:gdLst>
                <a:gd name="connsiteX0" fmla="*/ 56691 w 190500"/>
                <a:gd name="connsiteY0" fmla="*/ 47149 h 333375"/>
                <a:gd name="connsiteX1" fmla="*/ 34783 w 190500"/>
                <a:gd name="connsiteY1" fmla="*/ 7144 h 333375"/>
                <a:gd name="connsiteX2" fmla="*/ 7161 w 190500"/>
                <a:gd name="connsiteY2" fmla="*/ 48101 h 333375"/>
                <a:gd name="connsiteX3" fmla="*/ 110031 w 190500"/>
                <a:gd name="connsiteY3" fmla="*/ 332899 h 333375"/>
                <a:gd name="connsiteX4" fmla="*/ 191946 w 190500"/>
                <a:gd name="connsiteY4" fmla="*/ 213836 h 333375"/>
                <a:gd name="connsiteX5" fmla="*/ 56691 w 190500"/>
                <a:gd name="connsiteY5" fmla="*/ 4714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333375">
                  <a:moveTo>
                    <a:pt x="56691" y="47149"/>
                  </a:moveTo>
                  <a:cubicBezTo>
                    <a:pt x="48118" y="34766"/>
                    <a:pt x="40498" y="21431"/>
                    <a:pt x="34783" y="7144"/>
                  </a:cubicBezTo>
                  <a:cubicBezTo>
                    <a:pt x="19543" y="36671"/>
                    <a:pt x="7161" y="48101"/>
                    <a:pt x="7161" y="48101"/>
                  </a:cubicBezTo>
                  <a:cubicBezTo>
                    <a:pt x="7161" y="48101"/>
                    <a:pt x="3351" y="219551"/>
                    <a:pt x="110031" y="332899"/>
                  </a:cubicBezTo>
                  <a:cubicBezTo>
                    <a:pt x="146226" y="234791"/>
                    <a:pt x="191946" y="213836"/>
                    <a:pt x="191946" y="213836"/>
                  </a:cubicBezTo>
                  <a:cubicBezTo>
                    <a:pt x="191946" y="213836"/>
                    <a:pt x="91933" y="126206"/>
                    <a:pt x="56691" y="47149"/>
                  </a:cubicBezTo>
                  <a:close/>
                </a:path>
              </a:pathLst>
            </a:custGeom>
            <a:solidFill>
              <a:srgbClr val="DF6C47"/>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0" name="Freeform: Shape 89">
              <a:extLst>
                <a:ext uri="{FF2B5EF4-FFF2-40B4-BE49-F238E27FC236}">
                  <a16:creationId xmlns:a16="http://schemas.microsoft.com/office/drawing/2014/main" id="{17CFFBB2-FFE9-43D2-A9B5-A65067B89867}"/>
                </a:ext>
              </a:extLst>
            </p:cNvPr>
            <p:cNvSpPr/>
            <p:nvPr/>
          </p:nvSpPr>
          <p:spPr>
            <a:xfrm>
              <a:off x="2029263" y="2510589"/>
              <a:ext cx="47625" cy="47625"/>
            </a:xfrm>
            <a:custGeom>
              <a:avLst/>
              <a:gdLst>
                <a:gd name="connsiteX0" fmla="*/ 43339 w 47625"/>
                <a:gd name="connsiteY0" fmla="*/ 25241 h 47625"/>
                <a:gd name="connsiteX1" fmla="*/ 25241 w 47625"/>
                <a:gd name="connsiteY1" fmla="*/ 43339 h 47625"/>
                <a:gd name="connsiteX2" fmla="*/ 7144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4" y="35236"/>
                    <a:pt x="7144" y="25241"/>
                  </a:cubicBezTo>
                  <a:cubicBezTo>
                    <a:pt x="7144" y="15246"/>
                    <a:pt x="15246" y="7144"/>
                    <a:pt x="25241" y="7144"/>
                  </a:cubicBezTo>
                  <a:cubicBezTo>
                    <a:pt x="35236" y="7144"/>
                    <a:pt x="43339" y="15246"/>
                    <a:pt x="43339" y="25241"/>
                  </a:cubicBezTo>
                  <a:close/>
                </a:path>
              </a:pathLst>
            </a:custGeom>
            <a:solidFill>
              <a:srgbClr val="99280D"/>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1" name="Freeform: Shape 90">
              <a:extLst>
                <a:ext uri="{FF2B5EF4-FFF2-40B4-BE49-F238E27FC236}">
                  <a16:creationId xmlns:a16="http://schemas.microsoft.com/office/drawing/2014/main" id="{1E053E85-FE27-4C64-8EC1-5A37A5585461}"/>
                </a:ext>
              </a:extLst>
            </p:cNvPr>
            <p:cNvSpPr/>
            <p:nvPr/>
          </p:nvSpPr>
          <p:spPr>
            <a:xfrm>
              <a:off x="1619531" y="2321820"/>
              <a:ext cx="304800" cy="342900"/>
            </a:xfrm>
            <a:custGeom>
              <a:avLst/>
              <a:gdLst>
                <a:gd name="connsiteX0" fmla="*/ 301623 w 304800"/>
                <a:gd name="connsiteY0" fmla="*/ 223535 h 342900"/>
                <a:gd name="connsiteX1" fmla="*/ 119696 w 304800"/>
                <a:gd name="connsiteY1" fmla="*/ 7318 h 342900"/>
                <a:gd name="connsiteX2" fmla="*/ 12063 w 304800"/>
                <a:gd name="connsiteY2" fmla="*/ 100663 h 342900"/>
                <a:gd name="connsiteX3" fmla="*/ 68261 w 304800"/>
                <a:gd name="connsiteY3" fmla="*/ 339740 h 342900"/>
                <a:gd name="connsiteX4" fmla="*/ 301623 w 304800"/>
                <a:gd name="connsiteY4" fmla="*/ 22353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42900">
                  <a:moveTo>
                    <a:pt x="301623" y="223535"/>
                  </a:moveTo>
                  <a:cubicBezTo>
                    <a:pt x="269238" y="137810"/>
                    <a:pt x="211136" y="1603"/>
                    <a:pt x="119696" y="7318"/>
                  </a:cubicBezTo>
                  <a:cubicBezTo>
                    <a:pt x="65403" y="7318"/>
                    <a:pt x="19683" y="47323"/>
                    <a:pt x="12063" y="100663"/>
                  </a:cubicBezTo>
                  <a:cubicBezTo>
                    <a:pt x="-6987" y="161623"/>
                    <a:pt x="33018" y="265445"/>
                    <a:pt x="68261" y="339740"/>
                  </a:cubicBezTo>
                  <a:cubicBezTo>
                    <a:pt x="93026" y="294020"/>
                    <a:pt x="158748" y="204485"/>
                    <a:pt x="301623" y="223535"/>
                  </a:cubicBezTo>
                  <a:close/>
                </a:path>
              </a:pathLst>
            </a:custGeom>
            <a:solidFill>
              <a:srgbClr val="DF6C47"/>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2" name="Freeform: Shape 91">
              <a:extLst>
                <a:ext uri="{FF2B5EF4-FFF2-40B4-BE49-F238E27FC236}">
                  <a16:creationId xmlns:a16="http://schemas.microsoft.com/office/drawing/2014/main" id="{B53468E2-D681-4498-9D33-42BD9D02B1CC}"/>
                </a:ext>
              </a:extLst>
            </p:cNvPr>
            <p:cNvSpPr/>
            <p:nvPr/>
          </p:nvSpPr>
          <p:spPr>
            <a:xfrm>
              <a:off x="1689221" y="2551126"/>
              <a:ext cx="257175" cy="200025"/>
            </a:xfrm>
            <a:custGeom>
              <a:avLst/>
              <a:gdLst>
                <a:gd name="connsiteX0" fmla="*/ 237649 w 257175"/>
                <a:gd name="connsiteY0" fmla="*/ 10421 h 200025"/>
                <a:gd name="connsiteX1" fmla="*/ 7144 w 257175"/>
                <a:gd name="connsiteY1" fmla="*/ 128531 h 200025"/>
                <a:gd name="connsiteX2" fmla="*/ 45244 w 257175"/>
                <a:gd name="connsiteY2" fmla="*/ 199016 h 200025"/>
                <a:gd name="connsiteX3" fmla="*/ 253841 w 257175"/>
                <a:gd name="connsiteY3" fmla="*/ 53284 h 200025"/>
                <a:gd name="connsiteX4" fmla="*/ 237649 w 257175"/>
                <a:gd name="connsiteY4" fmla="*/ 10421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00025">
                  <a:moveTo>
                    <a:pt x="237649" y="10421"/>
                  </a:moveTo>
                  <a:cubicBezTo>
                    <a:pt x="85249" y="-12439"/>
                    <a:pt x="24289" y="90431"/>
                    <a:pt x="7144" y="128531"/>
                  </a:cubicBezTo>
                  <a:cubicBezTo>
                    <a:pt x="28099" y="170441"/>
                    <a:pt x="45244" y="199016"/>
                    <a:pt x="45244" y="199016"/>
                  </a:cubicBezTo>
                  <a:cubicBezTo>
                    <a:pt x="45244" y="199016"/>
                    <a:pt x="66199" y="37091"/>
                    <a:pt x="253841" y="53284"/>
                  </a:cubicBezTo>
                  <a:cubicBezTo>
                    <a:pt x="250031" y="43759"/>
                    <a:pt x="244316" y="28519"/>
                    <a:pt x="237649" y="10421"/>
                  </a:cubicBezTo>
                  <a:close/>
                </a:path>
              </a:pathLst>
            </a:custGeom>
            <a:solidFill>
              <a:srgbClr val="DF6C47"/>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3" name="Freeform: Shape 92">
              <a:extLst>
                <a:ext uri="{FF2B5EF4-FFF2-40B4-BE49-F238E27FC236}">
                  <a16:creationId xmlns:a16="http://schemas.microsoft.com/office/drawing/2014/main" id="{1746C69B-6BDD-421E-837A-8D963AA4BAB0}"/>
                </a:ext>
              </a:extLst>
            </p:cNvPr>
            <p:cNvSpPr/>
            <p:nvPr/>
          </p:nvSpPr>
          <p:spPr>
            <a:xfrm>
              <a:off x="2213096" y="2514399"/>
              <a:ext cx="180975" cy="180975"/>
            </a:xfrm>
            <a:custGeom>
              <a:avLst/>
              <a:gdLst>
                <a:gd name="connsiteX0" fmla="*/ 179546 w 180975"/>
                <a:gd name="connsiteY0" fmla="*/ 14764 h 180975"/>
                <a:gd name="connsiteX1" fmla="*/ 166211 w 180975"/>
                <a:gd name="connsiteY1" fmla="*/ 7144 h 180975"/>
                <a:gd name="connsiteX2" fmla="*/ 75724 w 180975"/>
                <a:gd name="connsiteY2" fmla="*/ 101441 h 180975"/>
                <a:gd name="connsiteX3" fmla="*/ 51911 w 180975"/>
                <a:gd name="connsiteY3" fmla="*/ 21431 h 180975"/>
                <a:gd name="connsiteX4" fmla="*/ 7144 w 180975"/>
                <a:gd name="connsiteY4" fmla="*/ 156686 h 180975"/>
                <a:gd name="connsiteX5" fmla="*/ 24289 w 180975"/>
                <a:gd name="connsiteY5" fmla="*/ 176689 h 180975"/>
                <a:gd name="connsiteX6" fmla="*/ 84296 w 180975"/>
                <a:gd name="connsiteY6" fmla="*/ 156686 h 180975"/>
                <a:gd name="connsiteX7" fmla="*/ 79534 w 180975"/>
                <a:gd name="connsiteY7" fmla="*/ 118586 h 180975"/>
                <a:gd name="connsiteX8" fmla="*/ 179546 w 180975"/>
                <a:gd name="connsiteY8" fmla="*/ 1476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180975">
                  <a:moveTo>
                    <a:pt x="179546" y="14764"/>
                  </a:moveTo>
                  <a:lnTo>
                    <a:pt x="166211" y="7144"/>
                  </a:lnTo>
                  <a:cubicBezTo>
                    <a:pt x="144304" y="48101"/>
                    <a:pt x="107156" y="79534"/>
                    <a:pt x="75724" y="101441"/>
                  </a:cubicBezTo>
                  <a:cubicBezTo>
                    <a:pt x="66199" y="59531"/>
                    <a:pt x="51911" y="21431"/>
                    <a:pt x="51911" y="21431"/>
                  </a:cubicBezTo>
                  <a:lnTo>
                    <a:pt x="7144" y="156686"/>
                  </a:lnTo>
                  <a:lnTo>
                    <a:pt x="24289" y="176689"/>
                  </a:lnTo>
                  <a:cubicBezTo>
                    <a:pt x="24289" y="176689"/>
                    <a:pt x="62389" y="169069"/>
                    <a:pt x="84296" y="156686"/>
                  </a:cubicBezTo>
                  <a:cubicBezTo>
                    <a:pt x="83344" y="144304"/>
                    <a:pt x="82391" y="130969"/>
                    <a:pt x="79534" y="118586"/>
                  </a:cubicBezTo>
                  <a:cubicBezTo>
                    <a:pt x="112871" y="95726"/>
                    <a:pt x="154781" y="61436"/>
                    <a:pt x="179546" y="14764"/>
                  </a:cubicBezTo>
                  <a:close/>
                </a:path>
              </a:pathLst>
            </a:custGeom>
            <a:solidFill>
              <a:srgbClr val="99280D"/>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4" name="Freeform: Shape 93">
              <a:extLst>
                <a:ext uri="{FF2B5EF4-FFF2-40B4-BE49-F238E27FC236}">
                  <a16:creationId xmlns:a16="http://schemas.microsoft.com/office/drawing/2014/main" id="{CE65A0B2-DB64-4285-915D-6FB5D0DAC057}"/>
                </a:ext>
              </a:extLst>
            </p:cNvPr>
            <p:cNvSpPr/>
            <p:nvPr/>
          </p:nvSpPr>
          <p:spPr>
            <a:xfrm>
              <a:off x="1814951" y="3130666"/>
              <a:ext cx="333375" cy="95250"/>
            </a:xfrm>
            <a:custGeom>
              <a:avLst/>
              <a:gdLst>
                <a:gd name="connsiteX0" fmla="*/ 7144 w 333375"/>
                <a:gd name="connsiteY0" fmla="*/ 7144 h 95250"/>
                <a:gd name="connsiteX1" fmla="*/ 91916 w 333375"/>
                <a:gd name="connsiteY1" fmla="*/ 56674 h 95250"/>
                <a:gd name="connsiteX2" fmla="*/ 324326 w 333375"/>
                <a:gd name="connsiteY2" fmla="*/ 65246 h 95250"/>
                <a:gd name="connsiteX3" fmla="*/ 331946 w 333375"/>
                <a:gd name="connsiteY3" fmla="*/ 61436 h 95250"/>
                <a:gd name="connsiteX4" fmla="*/ 7144 w 333375"/>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95250">
                  <a:moveTo>
                    <a:pt x="7144" y="7144"/>
                  </a:moveTo>
                  <a:lnTo>
                    <a:pt x="91916" y="56674"/>
                  </a:lnTo>
                  <a:cubicBezTo>
                    <a:pt x="163354" y="98584"/>
                    <a:pt x="250031" y="101441"/>
                    <a:pt x="324326" y="65246"/>
                  </a:cubicBezTo>
                  <a:lnTo>
                    <a:pt x="331946" y="61436"/>
                  </a:lnTo>
                  <a:lnTo>
                    <a:pt x="7144" y="7144"/>
                  </a:lnTo>
                  <a:close/>
                </a:path>
              </a:pathLst>
            </a:custGeom>
            <a:solidFill>
              <a:srgbClr val="DF6C47"/>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5" name="Freeform: Shape 94">
              <a:extLst>
                <a:ext uri="{FF2B5EF4-FFF2-40B4-BE49-F238E27FC236}">
                  <a16:creationId xmlns:a16="http://schemas.microsoft.com/office/drawing/2014/main" id="{7C609FE4-95CE-4B4D-971B-871E78C752A0}"/>
                </a:ext>
              </a:extLst>
            </p:cNvPr>
            <p:cNvSpPr/>
            <p:nvPr/>
          </p:nvSpPr>
          <p:spPr>
            <a:xfrm>
              <a:off x="1980306" y="3518014"/>
              <a:ext cx="95250" cy="95250"/>
            </a:xfrm>
            <a:custGeom>
              <a:avLst/>
              <a:gdLst>
                <a:gd name="connsiteX0" fmla="*/ 9428 w 95250"/>
                <a:gd name="connsiteY0" fmla="*/ 95093 h 95250"/>
                <a:gd name="connsiteX1" fmla="*/ 92296 w 95250"/>
                <a:gd name="connsiteY1" fmla="*/ 8416 h 95250"/>
                <a:gd name="connsiteX2" fmla="*/ 9428 w 95250"/>
                <a:gd name="connsiteY2" fmla="*/ 95093 h 95250"/>
              </a:gdLst>
              <a:ahLst/>
              <a:cxnLst>
                <a:cxn ang="0">
                  <a:pos x="connsiteX0" y="connsiteY0"/>
                </a:cxn>
                <a:cxn ang="0">
                  <a:pos x="connsiteX1" y="connsiteY1"/>
                </a:cxn>
                <a:cxn ang="0">
                  <a:pos x="connsiteX2" y="connsiteY2"/>
                </a:cxn>
              </a:cxnLst>
              <a:rect l="l" t="t" r="r" b="b"/>
              <a:pathLst>
                <a:path w="95250" h="95250">
                  <a:moveTo>
                    <a:pt x="9428" y="95093"/>
                  </a:moveTo>
                  <a:cubicBezTo>
                    <a:pt x="9428" y="95093"/>
                    <a:pt x="51338" y="39848"/>
                    <a:pt x="92296" y="8416"/>
                  </a:cubicBezTo>
                  <a:cubicBezTo>
                    <a:pt x="9428" y="-3014"/>
                    <a:pt x="1808" y="65566"/>
                    <a:pt x="9428" y="95093"/>
                  </a:cubicBezTo>
                  <a:close/>
                </a:path>
              </a:pathLst>
            </a:custGeom>
            <a:solidFill>
              <a:srgbClr val="031A7E"/>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6" name="Freeform: Shape 95">
              <a:extLst>
                <a:ext uri="{FF2B5EF4-FFF2-40B4-BE49-F238E27FC236}">
                  <a16:creationId xmlns:a16="http://schemas.microsoft.com/office/drawing/2014/main" id="{60EF32FB-1F98-4764-855B-BCA9B6F0DA44}"/>
                </a:ext>
              </a:extLst>
            </p:cNvPr>
            <p:cNvSpPr/>
            <p:nvPr/>
          </p:nvSpPr>
          <p:spPr>
            <a:xfrm>
              <a:off x="1315822" y="3037321"/>
              <a:ext cx="523875" cy="552450"/>
            </a:xfrm>
            <a:custGeom>
              <a:avLst/>
              <a:gdLst>
                <a:gd name="connsiteX0" fmla="*/ 157657 w 523875"/>
                <a:gd name="connsiteY0" fmla="*/ 22384 h 552450"/>
                <a:gd name="connsiteX1" fmla="*/ 354825 w 523875"/>
                <a:gd name="connsiteY1" fmla="*/ 22384 h 552450"/>
                <a:gd name="connsiteX2" fmla="*/ 445312 w 523875"/>
                <a:gd name="connsiteY2" fmla="*/ 112871 h 552450"/>
                <a:gd name="connsiteX3" fmla="*/ 445312 w 523875"/>
                <a:gd name="connsiteY3" fmla="*/ 432911 h 552450"/>
                <a:gd name="connsiteX4" fmla="*/ 401497 w 523875"/>
                <a:gd name="connsiteY4" fmla="*/ 521494 h 552450"/>
                <a:gd name="connsiteX5" fmla="*/ 391020 w 523875"/>
                <a:gd name="connsiteY5" fmla="*/ 530066 h 552450"/>
                <a:gd name="connsiteX6" fmla="*/ 397687 w 523875"/>
                <a:gd name="connsiteY6" fmla="*/ 548164 h 552450"/>
                <a:gd name="connsiteX7" fmla="*/ 439597 w 523875"/>
                <a:gd name="connsiteY7" fmla="*/ 548164 h 552450"/>
                <a:gd name="connsiteX8" fmla="*/ 473887 w 523875"/>
                <a:gd name="connsiteY8" fmla="*/ 521494 h 552450"/>
                <a:gd name="connsiteX9" fmla="*/ 517702 w 523875"/>
                <a:gd name="connsiteY9" fmla="*/ 432911 h 552450"/>
                <a:gd name="connsiteX10" fmla="*/ 517702 w 523875"/>
                <a:gd name="connsiteY10" fmla="*/ 97631 h 552450"/>
                <a:gd name="connsiteX11" fmla="*/ 427215 w 523875"/>
                <a:gd name="connsiteY11" fmla="*/ 7144 h 552450"/>
                <a:gd name="connsiteX12" fmla="*/ 86220 w 523875"/>
                <a:gd name="connsiteY12" fmla="*/ 7144 h 552450"/>
                <a:gd name="connsiteX13" fmla="*/ 7162 w 523875"/>
                <a:gd name="connsiteY13" fmla="*/ 87154 h 552450"/>
                <a:gd name="connsiteX14" fmla="*/ 7162 w 523875"/>
                <a:gd name="connsiteY14" fmla="*/ 130969 h 552450"/>
                <a:gd name="connsiteX15" fmla="*/ 17640 w 523875"/>
                <a:gd name="connsiteY15" fmla="*/ 141446 h 552450"/>
                <a:gd name="connsiteX16" fmla="*/ 67170 w 523875"/>
                <a:gd name="connsiteY16" fmla="*/ 141446 h 552450"/>
                <a:gd name="connsiteX17" fmla="*/ 78600 w 523875"/>
                <a:gd name="connsiteY17" fmla="*/ 130016 h 552450"/>
                <a:gd name="connsiteX18" fmla="*/ 78600 w 523875"/>
                <a:gd name="connsiteY18" fmla="*/ 102394 h 552450"/>
                <a:gd name="connsiteX19" fmla="*/ 157657 w 523875"/>
                <a:gd name="connsiteY19" fmla="*/ 2238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875" h="552450">
                  <a:moveTo>
                    <a:pt x="157657" y="22384"/>
                  </a:moveTo>
                  <a:lnTo>
                    <a:pt x="354825" y="22384"/>
                  </a:lnTo>
                  <a:cubicBezTo>
                    <a:pt x="405307" y="22384"/>
                    <a:pt x="445312" y="63341"/>
                    <a:pt x="445312" y="112871"/>
                  </a:cubicBezTo>
                  <a:lnTo>
                    <a:pt x="445312" y="432911"/>
                  </a:lnTo>
                  <a:cubicBezTo>
                    <a:pt x="445312" y="467201"/>
                    <a:pt x="429120" y="500539"/>
                    <a:pt x="401497" y="521494"/>
                  </a:cubicBezTo>
                  <a:lnTo>
                    <a:pt x="391020" y="530066"/>
                  </a:lnTo>
                  <a:cubicBezTo>
                    <a:pt x="383400" y="535781"/>
                    <a:pt x="387210" y="548164"/>
                    <a:pt x="397687" y="548164"/>
                  </a:cubicBezTo>
                  <a:lnTo>
                    <a:pt x="439597" y="548164"/>
                  </a:lnTo>
                  <a:lnTo>
                    <a:pt x="473887" y="521494"/>
                  </a:lnTo>
                  <a:cubicBezTo>
                    <a:pt x="501510" y="500539"/>
                    <a:pt x="517702" y="467201"/>
                    <a:pt x="517702" y="432911"/>
                  </a:cubicBezTo>
                  <a:lnTo>
                    <a:pt x="517702" y="97631"/>
                  </a:lnTo>
                  <a:cubicBezTo>
                    <a:pt x="517702" y="47149"/>
                    <a:pt x="476745" y="7144"/>
                    <a:pt x="427215" y="7144"/>
                  </a:cubicBezTo>
                  <a:lnTo>
                    <a:pt x="86220" y="7144"/>
                  </a:lnTo>
                  <a:cubicBezTo>
                    <a:pt x="42405" y="7144"/>
                    <a:pt x="6210" y="43339"/>
                    <a:pt x="7162" y="87154"/>
                  </a:cubicBezTo>
                  <a:lnTo>
                    <a:pt x="7162" y="130969"/>
                  </a:lnTo>
                  <a:cubicBezTo>
                    <a:pt x="7162" y="136684"/>
                    <a:pt x="11925" y="141446"/>
                    <a:pt x="17640" y="141446"/>
                  </a:cubicBezTo>
                  <a:lnTo>
                    <a:pt x="67170" y="141446"/>
                  </a:lnTo>
                  <a:cubicBezTo>
                    <a:pt x="73837" y="141446"/>
                    <a:pt x="78600" y="136684"/>
                    <a:pt x="78600" y="130016"/>
                  </a:cubicBezTo>
                  <a:lnTo>
                    <a:pt x="78600" y="102394"/>
                  </a:lnTo>
                  <a:cubicBezTo>
                    <a:pt x="77647" y="58579"/>
                    <a:pt x="113842" y="22384"/>
                    <a:pt x="157657" y="22384"/>
                  </a:cubicBezTo>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7" name="Freeform: Shape 96">
              <a:extLst>
                <a:ext uri="{FF2B5EF4-FFF2-40B4-BE49-F238E27FC236}">
                  <a16:creationId xmlns:a16="http://schemas.microsoft.com/office/drawing/2014/main" id="{030DFA0C-E865-4B83-9F1F-B05DDFDE446F}"/>
                </a:ext>
              </a:extLst>
            </p:cNvPr>
            <p:cNvSpPr/>
            <p:nvPr/>
          </p:nvSpPr>
          <p:spPr>
            <a:xfrm>
              <a:off x="1326318" y="3053495"/>
              <a:ext cx="171450" cy="133350"/>
            </a:xfrm>
            <a:custGeom>
              <a:avLst/>
              <a:gdLst>
                <a:gd name="connsiteX0" fmla="*/ 16669 w 171450"/>
                <a:gd name="connsiteY0" fmla="*/ 87172 h 133350"/>
                <a:gd name="connsiteX1" fmla="*/ 16669 w 171450"/>
                <a:gd name="connsiteY1" fmla="*/ 117652 h 133350"/>
                <a:gd name="connsiteX2" fmla="*/ 8096 w 171450"/>
                <a:gd name="connsiteY2" fmla="*/ 126225 h 133350"/>
                <a:gd name="connsiteX3" fmla="*/ 7144 w 171450"/>
                <a:gd name="connsiteY3" fmla="*/ 126225 h 133350"/>
                <a:gd name="connsiteX4" fmla="*/ 78581 w 171450"/>
                <a:gd name="connsiteY4" fmla="*/ 126225 h 133350"/>
                <a:gd name="connsiteX5" fmla="*/ 88106 w 171450"/>
                <a:gd name="connsiteY5" fmla="*/ 116700 h 133350"/>
                <a:gd name="connsiteX6" fmla="*/ 88106 w 171450"/>
                <a:gd name="connsiteY6" fmla="*/ 87172 h 133350"/>
                <a:gd name="connsiteX7" fmla="*/ 167164 w 171450"/>
                <a:gd name="connsiteY7" fmla="*/ 7162 h 133350"/>
                <a:gd name="connsiteX8" fmla="*/ 95726 w 171450"/>
                <a:gd name="connsiteY8" fmla="*/ 7162 h 133350"/>
                <a:gd name="connsiteX9" fmla="*/ 16669 w 171450"/>
                <a:gd name="connsiteY9" fmla="*/ 8717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33350">
                  <a:moveTo>
                    <a:pt x="16669" y="87172"/>
                  </a:moveTo>
                  <a:lnTo>
                    <a:pt x="16669" y="117652"/>
                  </a:lnTo>
                  <a:cubicBezTo>
                    <a:pt x="16669" y="122415"/>
                    <a:pt x="12859" y="126225"/>
                    <a:pt x="8096" y="126225"/>
                  </a:cubicBezTo>
                  <a:lnTo>
                    <a:pt x="7144" y="126225"/>
                  </a:lnTo>
                  <a:lnTo>
                    <a:pt x="78581" y="126225"/>
                  </a:lnTo>
                  <a:cubicBezTo>
                    <a:pt x="84296" y="126225"/>
                    <a:pt x="88106" y="121462"/>
                    <a:pt x="88106" y="116700"/>
                  </a:cubicBezTo>
                  <a:lnTo>
                    <a:pt x="88106" y="87172"/>
                  </a:lnTo>
                  <a:cubicBezTo>
                    <a:pt x="87154" y="43357"/>
                    <a:pt x="123349" y="7162"/>
                    <a:pt x="167164" y="7162"/>
                  </a:cubicBezTo>
                  <a:lnTo>
                    <a:pt x="95726" y="7162"/>
                  </a:lnTo>
                  <a:cubicBezTo>
                    <a:pt x="51911" y="6210"/>
                    <a:pt x="15716" y="42405"/>
                    <a:pt x="16669" y="87172"/>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8" name="Freeform: Shape 97">
              <a:extLst>
                <a:ext uri="{FF2B5EF4-FFF2-40B4-BE49-F238E27FC236}">
                  <a16:creationId xmlns:a16="http://schemas.microsoft.com/office/drawing/2014/main" id="{F9C6EDC2-563E-4E10-9FAD-D73D43BE530C}"/>
                </a:ext>
              </a:extLst>
            </p:cNvPr>
            <p:cNvSpPr/>
            <p:nvPr/>
          </p:nvSpPr>
          <p:spPr>
            <a:xfrm>
              <a:off x="1684458" y="3037321"/>
              <a:ext cx="171450" cy="552450"/>
            </a:xfrm>
            <a:custGeom>
              <a:avLst/>
              <a:gdLst>
                <a:gd name="connsiteX0" fmla="*/ 78581 w 171450"/>
                <a:gd name="connsiteY0" fmla="*/ 7144 h 552450"/>
                <a:gd name="connsiteX1" fmla="*/ 7144 w 171450"/>
                <a:gd name="connsiteY1" fmla="*/ 7144 h 552450"/>
                <a:gd name="connsiteX2" fmla="*/ 97631 w 171450"/>
                <a:gd name="connsiteY2" fmla="*/ 97631 h 552450"/>
                <a:gd name="connsiteX3" fmla="*/ 97631 w 171450"/>
                <a:gd name="connsiteY3" fmla="*/ 442436 h 552450"/>
                <a:gd name="connsiteX4" fmla="*/ 53816 w 171450"/>
                <a:gd name="connsiteY4" fmla="*/ 531019 h 552450"/>
                <a:gd name="connsiteX5" fmla="*/ 32861 w 171450"/>
                <a:gd name="connsiteY5" fmla="*/ 547211 h 552450"/>
                <a:gd name="connsiteX6" fmla="*/ 96679 w 171450"/>
                <a:gd name="connsiteY6" fmla="*/ 547211 h 552450"/>
                <a:gd name="connsiteX7" fmla="*/ 110966 w 171450"/>
                <a:gd name="connsiteY7" fmla="*/ 542449 h 552450"/>
                <a:gd name="connsiteX8" fmla="*/ 126206 w 171450"/>
                <a:gd name="connsiteY8" fmla="*/ 531019 h 552450"/>
                <a:gd name="connsiteX9" fmla="*/ 170021 w 171450"/>
                <a:gd name="connsiteY9" fmla="*/ 442436 h 552450"/>
                <a:gd name="connsiteX10" fmla="*/ 170021 w 171450"/>
                <a:gd name="connsiteY10" fmla="*/ 97631 h 552450"/>
                <a:gd name="connsiteX11" fmla="*/ 78581 w 171450"/>
                <a:gd name="connsiteY11" fmla="*/ 714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552450">
                  <a:moveTo>
                    <a:pt x="78581" y="7144"/>
                  </a:moveTo>
                  <a:lnTo>
                    <a:pt x="7144" y="7144"/>
                  </a:lnTo>
                  <a:cubicBezTo>
                    <a:pt x="57626" y="7144"/>
                    <a:pt x="97631" y="48101"/>
                    <a:pt x="97631" y="97631"/>
                  </a:cubicBezTo>
                  <a:lnTo>
                    <a:pt x="97631" y="442436"/>
                  </a:lnTo>
                  <a:cubicBezTo>
                    <a:pt x="97631" y="476726"/>
                    <a:pt x="81439" y="510064"/>
                    <a:pt x="53816" y="531019"/>
                  </a:cubicBezTo>
                  <a:lnTo>
                    <a:pt x="32861" y="547211"/>
                  </a:lnTo>
                  <a:lnTo>
                    <a:pt x="96679" y="547211"/>
                  </a:lnTo>
                  <a:cubicBezTo>
                    <a:pt x="101441" y="547211"/>
                    <a:pt x="106204" y="545306"/>
                    <a:pt x="110966" y="542449"/>
                  </a:cubicBezTo>
                  <a:lnTo>
                    <a:pt x="126206" y="531019"/>
                  </a:lnTo>
                  <a:cubicBezTo>
                    <a:pt x="153829" y="510064"/>
                    <a:pt x="170021" y="476726"/>
                    <a:pt x="170021" y="442436"/>
                  </a:cubicBezTo>
                  <a:lnTo>
                    <a:pt x="170021" y="97631"/>
                  </a:lnTo>
                  <a:cubicBezTo>
                    <a:pt x="169069" y="48101"/>
                    <a:pt x="128111" y="7144"/>
                    <a:pt x="78581" y="7144"/>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9" name="Freeform: Shape 98">
              <a:extLst>
                <a:ext uri="{FF2B5EF4-FFF2-40B4-BE49-F238E27FC236}">
                  <a16:creationId xmlns:a16="http://schemas.microsoft.com/office/drawing/2014/main" id="{153375E6-ADA2-440A-9DA7-095DDBA9D83C}"/>
                </a:ext>
              </a:extLst>
            </p:cNvPr>
            <p:cNvSpPr/>
            <p:nvPr/>
          </p:nvSpPr>
          <p:spPr>
            <a:xfrm>
              <a:off x="2491226" y="3989821"/>
              <a:ext cx="228600" cy="209550"/>
            </a:xfrm>
            <a:custGeom>
              <a:avLst/>
              <a:gdLst>
                <a:gd name="connsiteX0" fmla="*/ 7144 w 228600"/>
                <a:gd name="connsiteY0" fmla="*/ 118586 h 209550"/>
                <a:gd name="connsiteX1" fmla="*/ 191929 w 228600"/>
                <a:gd name="connsiteY1" fmla="*/ 7144 h 209550"/>
                <a:gd name="connsiteX2" fmla="*/ 229076 w 228600"/>
                <a:gd name="connsiteY2" fmla="*/ 99536 h 209550"/>
                <a:gd name="connsiteX3" fmla="*/ 53816 w 228600"/>
                <a:gd name="connsiteY3" fmla="*/ 206216 h 209550"/>
                <a:gd name="connsiteX4" fmla="*/ 7144 w 228600"/>
                <a:gd name="connsiteY4" fmla="*/ 118586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09550">
                  <a:moveTo>
                    <a:pt x="7144" y="118586"/>
                  </a:moveTo>
                  <a:cubicBezTo>
                    <a:pt x="97631" y="71914"/>
                    <a:pt x="191929" y="7144"/>
                    <a:pt x="191929" y="7144"/>
                  </a:cubicBezTo>
                  <a:lnTo>
                    <a:pt x="229076" y="99536"/>
                  </a:lnTo>
                  <a:cubicBezTo>
                    <a:pt x="229076" y="99536"/>
                    <a:pt x="170021" y="145256"/>
                    <a:pt x="53816" y="206216"/>
                  </a:cubicBezTo>
                  <a:lnTo>
                    <a:pt x="7144" y="118586"/>
                  </a:lnTo>
                  <a:close/>
                </a:path>
              </a:pathLst>
            </a:custGeom>
            <a:solidFill>
              <a:srgbClr val="4155A9"/>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B942ED0B-7B94-4B5E-965D-A5D16C53AD45}"/>
                </a:ext>
              </a:extLst>
            </p:cNvPr>
            <p:cNvSpPr/>
            <p:nvPr/>
          </p:nvSpPr>
          <p:spPr>
            <a:xfrm>
              <a:off x="1773041" y="4101264"/>
              <a:ext cx="247650" cy="219075"/>
            </a:xfrm>
            <a:custGeom>
              <a:avLst/>
              <a:gdLst>
                <a:gd name="connsiteX0" fmla="*/ 7144 w 247650"/>
                <a:gd name="connsiteY0" fmla="*/ 213836 h 219075"/>
                <a:gd name="connsiteX1" fmla="*/ 8096 w 247650"/>
                <a:gd name="connsiteY1" fmla="*/ 189071 h 219075"/>
                <a:gd name="connsiteX2" fmla="*/ 32861 w 247650"/>
                <a:gd name="connsiteY2" fmla="*/ 105251 h 219075"/>
                <a:gd name="connsiteX3" fmla="*/ 89059 w 247650"/>
                <a:gd name="connsiteY3" fmla="*/ 13811 h 219075"/>
                <a:gd name="connsiteX4" fmla="*/ 92869 w 247650"/>
                <a:gd name="connsiteY4" fmla="*/ 7144 h 219075"/>
                <a:gd name="connsiteX5" fmla="*/ 226219 w 247650"/>
                <a:gd name="connsiteY5" fmla="*/ 7144 h 219075"/>
                <a:gd name="connsiteX6" fmla="*/ 249079 w 247650"/>
                <a:gd name="connsiteY6" fmla="*/ 213836 h 219075"/>
                <a:gd name="connsiteX7" fmla="*/ 7144 w 247650"/>
                <a:gd name="connsiteY7" fmla="*/ 21383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50" h="219075">
                  <a:moveTo>
                    <a:pt x="7144" y="213836"/>
                  </a:moveTo>
                  <a:lnTo>
                    <a:pt x="8096" y="189071"/>
                  </a:lnTo>
                  <a:cubicBezTo>
                    <a:pt x="9049" y="159544"/>
                    <a:pt x="17621" y="130969"/>
                    <a:pt x="32861" y="105251"/>
                  </a:cubicBezTo>
                  <a:cubicBezTo>
                    <a:pt x="49054" y="77629"/>
                    <a:pt x="70961" y="40481"/>
                    <a:pt x="89059" y="13811"/>
                  </a:cubicBezTo>
                  <a:lnTo>
                    <a:pt x="92869" y="7144"/>
                  </a:lnTo>
                  <a:lnTo>
                    <a:pt x="226219" y="7144"/>
                  </a:lnTo>
                  <a:lnTo>
                    <a:pt x="249079" y="213836"/>
                  </a:lnTo>
                  <a:lnTo>
                    <a:pt x="7144" y="213836"/>
                  </a:lnTo>
                  <a:close/>
                </a:path>
              </a:pathLst>
            </a:custGeom>
            <a:solidFill>
              <a:srgbClr val="043C40"/>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1" name="Freeform: Shape 100">
              <a:extLst>
                <a:ext uri="{FF2B5EF4-FFF2-40B4-BE49-F238E27FC236}">
                  <a16:creationId xmlns:a16="http://schemas.microsoft.com/office/drawing/2014/main" id="{A6F2CC0E-2D0D-4864-98AA-90DFE84263C3}"/>
                </a:ext>
              </a:extLst>
            </p:cNvPr>
            <p:cNvSpPr/>
            <p:nvPr/>
          </p:nvSpPr>
          <p:spPr>
            <a:xfrm>
              <a:off x="1796853" y="4068293"/>
              <a:ext cx="228600" cy="123825"/>
            </a:xfrm>
            <a:custGeom>
              <a:avLst/>
              <a:gdLst>
                <a:gd name="connsiteX0" fmla="*/ 13811 w 228600"/>
                <a:gd name="connsiteY0" fmla="*/ 19160 h 123825"/>
                <a:gd name="connsiteX1" fmla="*/ 221456 w 228600"/>
                <a:gd name="connsiteY1" fmla="*/ 17255 h 123825"/>
                <a:gd name="connsiteX2" fmla="*/ 213836 w 228600"/>
                <a:gd name="connsiteY2" fmla="*/ 107742 h 123825"/>
                <a:gd name="connsiteX3" fmla="*/ 7144 w 228600"/>
                <a:gd name="connsiteY3" fmla="*/ 122982 h 123825"/>
                <a:gd name="connsiteX4" fmla="*/ 13811 w 228600"/>
                <a:gd name="connsiteY4" fmla="*/ 19160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23825">
                  <a:moveTo>
                    <a:pt x="13811" y="19160"/>
                  </a:moveTo>
                  <a:cubicBezTo>
                    <a:pt x="13811" y="19160"/>
                    <a:pt x="119539" y="-6558"/>
                    <a:pt x="221456" y="17255"/>
                  </a:cubicBezTo>
                  <a:cubicBezTo>
                    <a:pt x="215741" y="51545"/>
                    <a:pt x="213836" y="107742"/>
                    <a:pt x="213836" y="107742"/>
                  </a:cubicBezTo>
                  <a:cubicBezTo>
                    <a:pt x="213836" y="107742"/>
                    <a:pt x="120491" y="91550"/>
                    <a:pt x="7144" y="122982"/>
                  </a:cubicBezTo>
                  <a:lnTo>
                    <a:pt x="13811" y="19160"/>
                  </a:lnTo>
                  <a:close/>
                </a:path>
              </a:pathLst>
            </a:custGeom>
            <a:solidFill>
              <a:srgbClr val="4155A9"/>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602825D5-4C22-44B6-B71B-AB2EFB26F92D}"/>
                </a:ext>
              </a:extLst>
            </p:cNvPr>
            <p:cNvSpPr/>
            <p:nvPr/>
          </p:nvSpPr>
          <p:spPr>
            <a:xfrm>
              <a:off x="1773041" y="4201276"/>
              <a:ext cx="276225" cy="114300"/>
            </a:xfrm>
            <a:custGeom>
              <a:avLst/>
              <a:gdLst>
                <a:gd name="connsiteX0" fmla="*/ 7144 w 276225"/>
                <a:gd name="connsiteY0" fmla="*/ 113824 h 114300"/>
                <a:gd name="connsiteX1" fmla="*/ 270986 w 276225"/>
                <a:gd name="connsiteY1" fmla="*/ 113824 h 114300"/>
                <a:gd name="connsiteX2" fmla="*/ 270986 w 276225"/>
                <a:gd name="connsiteY2" fmla="*/ 90011 h 114300"/>
                <a:gd name="connsiteX3" fmla="*/ 270034 w 276225"/>
                <a:gd name="connsiteY3" fmla="*/ 79534 h 114300"/>
                <a:gd name="connsiteX4" fmla="*/ 174784 w 276225"/>
                <a:gd name="connsiteY4" fmla="*/ 7144 h 114300"/>
                <a:gd name="connsiteX5" fmla="*/ 119539 w 276225"/>
                <a:gd name="connsiteY5" fmla="*/ 7144 h 114300"/>
                <a:gd name="connsiteX6" fmla="*/ 30956 w 276225"/>
                <a:gd name="connsiteY6" fmla="*/ 63341 h 114300"/>
                <a:gd name="connsiteX7" fmla="*/ 7144 w 276225"/>
                <a:gd name="connsiteY7" fmla="*/ 11382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114300">
                  <a:moveTo>
                    <a:pt x="7144" y="113824"/>
                  </a:moveTo>
                  <a:lnTo>
                    <a:pt x="270986" y="113824"/>
                  </a:lnTo>
                  <a:lnTo>
                    <a:pt x="270986" y="90011"/>
                  </a:lnTo>
                  <a:cubicBezTo>
                    <a:pt x="270986" y="86201"/>
                    <a:pt x="270986" y="83344"/>
                    <a:pt x="270034" y="79534"/>
                  </a:cubicBezTo>
                  <a:cubicBezTo>
                    <a:pt x="258604" y="36671"/>
                    <a:pt x="219551" y="7144"/>
                    <a:pt x="174784" y="7144"/>
                  </a:cubicBezTo>
                  <a:lnTo>
                    <a:pt x="119539" y="7144"/>
                  </a:lnTo>
                  <a:cubicBezTo>
                    <a:pt x="81439" y="7144"/>
                    <a:pt x="47149" y="29051"/>
                    <a:pt x="30956" y="63341"/>
                  </a:cubicBezTo>
                  <a:lnTo>
                    <a:pt x="7144" y="113824"/>
                  </a:lnTo>
                  <a:close/>
                </a:path>
              </a:pathLst>
            </a:custGeom>
            <a:solidFill>
              <a:srgbClr val="021B40"/>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5" name="Freeform: Shape 104">
              <a:extLst>
                <a:ext uri="{FF2B5EF4-FFF2-40B4-BE49-F238E27FC236}">
                  <a16:creationId xmlns:a16="http://schemas.microsoft.com/office/drawing/2014/main" id="{5339709C-D294-45AF-B85A-1D5E04B61366}"/>
                </a:ext>
              </a:extLst>
            </p:cNvPr>
            <p:cNvSpPr/>
            <p:nvPr/>
          </p:nvSpPr>
          <p:spPr>
            <a:xfrm>
              <a:off x="1595876" y="2911591"/>
              <a:ext cx="2295525" cy="190500"/>
            </a:xfrm>
            <a:custGeom>
              <a:avLst/>
              <a:gdLst>
                <a:gd name="connsiteX0" fmla="*/ 7144 w 2295525"/>
                <a:gd name="connsiteY0" fmla="*/ 7144 h 190500"/>
                <a:gd name="connsiteX1" fmla="*/ 2293144 w 2295525"/>
                <a:gd name="connsiteY1" fmla="*/ 7144 h 190500"/>
                <a:gd name="connsiteX2" fmla="*/ 2293144 w 2295525"/>
                <a:gd name="connsiteY2" fmla="*/ 191929 h 190500"/>
                <a:gd name="connsiteX3" fmla="*/ 7144 w 2295525"/>
                <a:gd name="connsiteY3" fmla="*/ 191929 h 190500"/>
              </a:gdLst>
              <a:ahLst/>
              <a:cxnLst>
                <a:cxn ang="0">
                  <a:pos x="connsiteX0" y="connsiteY0"/>
                </a:cxn>
                <a:cxn ang="0">
                  <a:pos x="connsiteX1" y="connsiteY1"/>
                </a:cxn>
                <a:cxn ang="0">
                  <a:pos x="connsiteX2" y="connsiteY2"/>
                </a:cxn>
                <a:cxn ang="0">
                  <a:pos x="connsiteX3" y="connsiteY3"/>
                </a:cxn>
              </a:cxnLst>
              <a:rect l="l" t="t" r="r" b="b"/>
              <a:pathLst>
                <a:path w="2295525" h="190500">
                  <a:moveTo>
                    <a:pt x="7144" y="7144"/>
                  </a:moveTo>
                  <a:lnTo>
                    <a:pt x="2293144" y="7144"/>
                  </a:lnTo>
                  <a:lnTo>
                    <a:pt x="2293144" y="191929"/>
                  </a:lnTo>
                  <a:lnTo>
                    <a:pt x="7144" y="191929"/>
                  </a:lnTo>
                  <a:close/>
                </a:path>
              </a:pathLst>
            </a:custGeom>
            <a:solidFill>
              <a:srgbClr val="72594B"/>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3AFA3097-6850-48E4-9C6E-F2955BFFAB47}"/>
                </a:ext>
              </a:extLst>
            </p:cNvPr>
            <p:cNvSpPr/>
            <p:nvPr/>
          </p:nvSpPr>
          <p:spPr>
            <a:xfrm>
              <a:off x="623649" y="2911839"/>
              <a:ext cx="981075" cy="190500"/>
            </a:xfrm>
            <a:custGeom>
              <a:avLst/>
              <a:gdLst>
                <a:gd name="connsiteX0" fmla="*/ 979646 w 981075"/>
                <a:gd name="connsiteY0" fmla="*/ 191929 h 190500"/>
                <a:gd name="connsiteX1" fmla="*/ 7144 w 981075"/>
                <a:gd name="connsiteY1" fmla="*/ 191929 h 190500"/>
                <a:gd name="connsiteX2" fmla="*/ 7144 w 981075"/>
                <a:gd name="connsiteY2" fmla="*/ 7144 h 190500"/>
                <a:gd name="connsiteX3" fmla="*/ 979646 w 981075"/>
                <a:gd name="connsiteY3" fmla="*/ 7144 h 190500"/>
              </a:gdLst>
              <a:ahLst/>
              <a:cxnLst>
                <a:cxn ang="0">
                  <a:pos x="connsiteX0" y="connsiteY0"/>
                </a:cxn>
                <a:cxn ang="0">
                  <a:pos x="connsiteX1" y="connsiteY1"/>
                </a:cxn>
                <a:cxn ang="0">
                  <a:pos x="connsiteX2" y="connsiteY2"/>
                </a:cxn>
                <a:cxn ang="0">
                  <a:pos x="connsiteX3" y="connsiteY3"/>
                </a:cxn>
              </a:cxnLst>
              <a:rect l="l" t="t" r="r" b="b"/>
              <a:pathLst>
                <a:path w="981075" h="190500">
                  <a:moveTo>
                    <a:pt x="979646" y="191929"/>
                  </a:moveTo>
                  <a:lnTo>
                    <a:pt x="7144" y="191929"/>
                  </a:lnTo>
                  <a:lnTo>
                    <a:pt x="7144" y="7144"/>
                  </a:lnTo>
                  <a:lnTo>
                    <a:pt x="979646" y="7144"/>
                  </a:lnTo>
                  <a:close/>
                </a:path>
              </a:pathLst>
            </a:custGeom>
            <a:solidFill>
              <a:srgbClr val="8E7A6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10090F52-585B-42F4-92C4-19F956798261}"/>
                </a:ext>
              </a:extLst>
            </p:cNvPr>
            <p:cNvSpPr/>
            <p:nvPr/>
          </p:nvSpPr>
          <p:spPr>
            <a:xfrm>
              <a:off x="1807331" y="3096376"/>
              <a:ext cx="133350" cy="1219200"/>
            </a:xfrm>
            <a:custGeom>
              <a:avLst/>
              <a:gdLst>
                <a:gd name="connsiteX0" fmla="*/ 98584 w 133350"/>
                <a:gd name="connsiteY0" fmla="*/ 1218724 h 1219200"/>
                <a:gd name="connsiteX1" fmla="*/ 43339 w 133350"/>
                <a:gd name="connsiteY1" fmla="*/ 1218724 h 1219200"/>
                <a:gd name="connsiteX2" fmla="*/ 7144 w 133350"/>
                <a:gd name="connsiteY2" fmla="*/ 7144 h 1219200"/>
                <a:gd name="connsiteX3" fmla="*/ 134779 w 133350"/>
                <a:gd name="connsiteY3" fmla="*/ 7144 h 1219200"/>
              </a:gdLst>
              <a:ahLst/>
              <a:cxnLst>
                <a:cxn ang="0">
                  <a:pos x="connsiteX0" y="connsiteY0"/>
                </a:cxn>
                <a:cxn ang="0">
                  <a:pos x="connsiteX1" y="connsiteY1"/>
                </a:cxn>
                <a:cxn ang="0">
                  <a:pos x="connsiteX2" y="connsiteY2"/>
                </a:cxn>
                <a:cxn ang="0">
                  <a:pos x="connsiteX3" y="connsiteY3"/>
                </a:cxn>
              </a:cxnLst>
              <a:rect l="l" t="t" r="r" b="b"/>
              <a:pathLst>
                <a:path w="133350" h="1219200">
                  <a:moveTo>
                    <a:pt x="98584" y="1218724"/>
                  </a:moveTo>
                  <a:lnTo>
                    <a:pt x="43339" y="1218724"/>
                  </a:lnTo>
                  <a:lnTo>
                    <a:pt x="7144" y="7144"/>
                  </a:lnTo>
                  <a:lnTo>
                    <a:pt x="134779" y="7144"/>
                  </a:lnTo>
                  <a:close/>
                </a:path>
              </a:pathLst>
            </a:custGeom>
            <a:solidFill>
              <a:srgbClr val="CBCBCB"/>
            </a:solidFill>
            <a:ln w="9525" cap="flat">
              <a:noFill/>
              <a:prstDash val="solid"/>
              <a:miter/>
            </a:ln>
          </p:spPr>
          <p:txBody>
            <a:bodyPr rtlCol="0" anchor="ctr"/>
            <a:lstStyle/>
            <a:p>
              <a:pPr defTabSz="685800"/>
              <a:endParaRPr lang="en-US" sz="1350" dirty="0">
                <a:solidFill>
                  <a:prstClr val="black"/>
                </a:solidFill>
                <a:latin typeface="Calibri" panose="020F0502020204030204"/>
              </a:endParaRPr>
            </a:p>
          </p:txBody>
        </p:sp>
        <p:sp>
          <p:nvSpPr>
            <p:cNvPr id="109" name="Freeform: Shape 108">
              <a:extLst>
                <a:ext uri="{FF2B5EF4-FFF2-40B4-BE49-F238E27FC236}">
                  <a16:creationId xmlns:a16="http://schemas.microsoft.com/office/drawing/2014/main" id="{4BF0F73D-1998-419C-B9F6-F77866359458}"/>
                </a:ext>
              </a:extLst>
            </p:cNvPr>
            <p:cNvSpPr/>
            <p:nvPr/>
          </p:nvSpPr>
          <p:spPr>
            <a:xfrm>
              <a:off x="3533261" y="3096376"/>
              <a:ext cx="133350" cy="1219200"/>
            </a:xfrm>
            <a:custGeom>
              <a:avLst/>
              <a:gdLst>
                <a:gd name="connsiteX0" fmla="*/ 99536 w 133350"/>
                <a:gd name="connsiteY0" fmla="*/ 1218724 h 1219200"/>
                <a:gd name="connsiteX1" fmla="*/ 43339 w 133350"/>
                <a:gd name="connsiteY1" fmla="*/ 1218724 h 1219200"/>
                <a:gd name="connsiteX2" fmla="*/ 7144 w 133350"/>
                <a:gd name="connsiteY2" fmla="*/ 7144 h 1219200"/>
                <a:gd name="connsiteX3" fmla="*/ 134779 w 133350"/>
                <a:gd name="connsiteY3" fmla="*/ 7144 h 1219200"/>
              </a:gdLst>
              <a:ahLst/>
              <a:cxnLst>
                <a:cxn ang="0">
                  <a:pos x="connsiteX0" y="connsiteY0"/>
                </a:cxn>
                <a:cxn ang="0">
                  <a:pos x="connsiteX1" y="connsiteY1"/>
                </a:cxn>
                <a:cxn ang="0">
                  <a:pos x="connsiteX2" y="connsiteY2"/>
                </a:cxn>
                <a:cxn ang="0">
                  <a:pos x="connsiteX3" y="connsiteY3"/>
                </a:cxn>
              </a:cxnLst>
              <a:rect l="l" t="t" r="r" b="b"/>
              <a:pathLst>
                <a:path w="133350" h="1219200">
                  <a:moveTo>
                    <a:pt x="99536" y="1218724"/>
                  </a:moveTo>
                  <a:lnTo>
                    <a:pt x="43339" y="1218724"/>
                  </a:lnTo>
                  <a:lnTo>
                    <a:pt x="7144" y="7144"/>
                  </a:lnTo>
                  <a:lnTo>
                    <a:pt x="134779" y="7144"/>
                  </a:ln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C920AF43-7162-4A6A-A509-5DD1C62ED719}"/>
                </a:ext>
              </a:extLst>
            </p:cNvPr>
            <p:cNvSpPr/>
            <p:nvPr/>
          </p:nvSpPr>
          <p:spPr>
            <a:xfrm>
              <a:off x="1812093" y="2442009"/>
              <a:ext cx="1371600" cy="476250"/>
            </a:xfrm>
            <a:custGeom>
              <a:avLst/>
              <a:gdLst>
                <a:gd name="connsiteX0" fmla="*/ 1360646 w 1371600"/>
                <a:gd name="connsiteY0" fmla="*/ 18574 h 476250"/>
                <a:gd name="connsiteX1" fmla="*/ 1323499 w 1371600"/>
                <a:gd name="connsiteY1" fmla="*/ 7144 h 476250"/>
                <a:gd name="connsiteX2" fmla="*/ 636746 w 1371600"/>
                <a:gd name="connsiteY2" fmla="*/ 7144 h 476250"/>
                <a:gd name="connsiteX3" fmla="*/ 573881 w 1371600"/>
                <a:gd name="connsiteY3" fmla="*/ 50006 h 476250"/>
                <a:gd name="connsiteX4" fmla="*/ 427196 w 1371600"/>
                <a:gd name="connsiteY4" fmla="*/ 421481 h 476250"/>
                <a:gd name="connsiteX5" fmla="*/ 405289 w 1371600"/>
                <a:gd name="connsiteY5" fmla="*/ 436721 h 476250"/>
                <a:gd name="connsiteX6" fmla="*/ 7144 w 1371600"/>
                <a:gd name="connsiteY6" fmla="*/ 436721 h 476250"/>
                <a:gd name="connsiteX7" fmla="*/ 7144 w 1371600"/>
                <a:gd name="connsiteY7" fmla="*/ 476726 h 476250"/>
                <a:gd name="connsiteX8" fmla="*/ 450056 w 1371600"/>
                <a:gd name="connsiteY8" fmla="*/ 476726 h 476250"/>
                <a:gd name="connsiteX9" fmla="*/ 1234916 w 1371600"/>
                <a:gd name="connsiteY9" fmla="*/ 429101 h 476250"/>
                <a:gd name="connsiteX10" fmla="*/ 1241584 w 1371600"/>
                <a:gd name="connsiteY10" fmla="*/ 412909 h 476250"/>
                <a:gd name="connsiteX11" fmla="*/ 1371124 w 1371600"/>
                <a:gd name="connsiteY11" fmla="*/ 25241 h 476250"/>
                <a:gd name="connsiteX12" fmla="*/ 1360646 w 1371600"/>
                <a:gd name="connsiteY12" fmla="*/ 1857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600" h="476250">
                  <a:moveTo>
                    <a:pt x="1360646" y="18574"/>
                  </a:moveTo>
                  <a:cubicBezTo>
                    <a:pt x="1349216" y="10954"/>
                    <a:pt x="1336834" y="7144"/>
                    <a:pt x="1323499" y="7144"/>
                  </a:cubicBezTo>
                  <a:lnTo>
                    <a:pt x="636746" y="7144"/>
                  </a:lnTo>
                  <a:cubicBezTo>
                    <a:pt x="609124" y="7144"/>
                    <a:pt x="584359" y="24289"/>
                    <a:pt x="573881" y="50006"/>
                  </a:cubicBezTo>
                  <a:lnTo>
                    <a:pt x="427196" y="421481"/>
                  </a:lnTo>
                  <a:cubicBezTo>
                    <a:pt x="423386" y="430054"/>
                    <a:pt x="414814" y="436721"/>
                    <a:pt x="405289" y="436721"/>
                  </a:cubicBezTo>
                  <a:lnTo>
                    <a:pt x="7144" y="436721"/>
                  </a:lnTo>
                  <a:lnTo>
                    <a:pt x="7144" y="476726"/>
                  </a:lnTo>
                  <a:lnTo>
                    <a:pt x="450056" y="476726"/>
                  </a:lnTo>
                  <a:lnTo>
                    <a:pt x="1234916" y="429101"/>
                  </a:lnTo>
                  <a:lnTo>
                    <a:pt x="1241584" y="412909"/>
                  </a:lnTo>
                  <a:lnTo>
                    <a:pt x="1371124" y="25241"/>
                  </a:lnTo>
                  <a:lnTo>
                    <a:pt x="1360646" y="18574"/>
                  </a:lnTo>
                  <a:close/>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F388D6F9-8455-498D-A831-4CA5B4879CC0}"/>
                </a:ext>
              </a:extLst>
            </p:cNvPr>
            <p:cNvSpPr/>
            <p:nvPr/>
          </p:nvSpPr>
          <p:spPr>
            <a:xfrm>
              <a:off x="2215953" y="2863966"/>
              <a:ext cx="828675" cy="57150"/>
            </a:xfrm>
            <a:custGeom>
              <a:avLst/>
              <a:gdLst>
                <a:gd name="connsiteX0" fmla="*/ 64294 w 828675"/>
                <a:gd name="connsiteY0" fmla="*/ 7144 h 57150"/>
                <a:gd name="connsiteX1" fmla="*/ 59531 w 828675"/>
                <a:gd name="connsiteY1" fmla="*/ 18574 h 57150"/>
                <a:gd name="connsiteX2" fmla="*/ 7144 w 828675"/>
                <a:gd name="connsiteY2" fmla="*/ 54769 h 57150"/>
                <a:gd name="connsiteX3" fmla="*/ 812006 w 828675"/>
                <a:gd name="connsiteY3" fmla="*/ 54769 h 57150"/>
                <a:gd name="connsiteX4" fmla="*/ 830104 w 828675"/>
                <a:gd name="connsiteY4" fmla="*/ 7144 h 57150"/>
                <a:gd name="connsiteX5" fmla="*/ 64294 w 828675"/>
                <a:gd name="connsiteY5"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675" h="57150">
                  <a:moveTo>
                    <a:pt x="64294" y="7144"/>
                  </a:moveTo>
                  <a:lnTo>
                    <a:pt x="59531" y="18574"/>
                  </a:lnTo>
                  <a:cubicBezTo>
                    <a:pt x="50959" y="40481"/>
                    <a:pt x="30004" y="54769"/>
                    <a:pt x="7144" y="54769"/>
                  </a:cubicBezTo>
                  <a:lnTo>
                    <a:pt x="812006" y="54769"/>
                  </a:lnTo>
                  <a:lnTo>
                    <a:pt x="830104" y="7144"/>
                  </a:lnTo>
                  <a:lnTo>
                    <a:pt x="64294" y="7144"/>
                  </a:ln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useBgFill="1">
          <p:nvSpPr>
            <p:cNvPr id="179" name="Freeform: Shape 178">
              <a:extLst>
                <a:ext uri="{FF2B5EF4-FFF2-40B4-BE49-F238E27FC236}">
                  <a16:creationId xmlns:a16="http://schemas.microsoft.com/office/drawing/2014/main" id="{A9788394-3126-4913-B829-0ADFCE30AA12}"/>
                </a:ext>
              </a:extLst>
            </p:cNvPr>
            <p:cNvSpPr/>
            <p:nvPr/>
          </p:nvSpPr>
          <p:spPr bwMode="auto">
            <a:xfrm>
              <a:off x="1" y="1197204"/>
              <a:ext cx="4449452" cy="4413251"/>
            </a:xfrm>
            <a:custGeom>
              <a:avLst/>
              <a:gdLst>
                <a:gd name="connsiteX0" fmla="*/ 0 w 4449452"/>
                <a:gd name="connsiteY0" fmla="*/ 0 h 4413251"/>
                <a:gd name="connsiteX1" fmla="*/ 4449452 w 4449452"/>
                <a:gd name="connsiteY1" fmla="*/ 0 h 4413251"/>
                <a:gd name="connsiteX2" fmla="*/ 4449452 w 4449452"/>
                <a:gd name="connsiteY2" fmla="*/ 4413251 h 4413251"/>
                <a:gd name="connsiteX3" fmla="*/ 0 w 4449452"/>
                <a:gd name="connsiteY3" fmla="*/ 4413251 h 4413251"/>
                <a:gd name="connsiteX4" fmla="*/ 0 w 4449452"/>
                <a:gd name="connsiteY4" fmla="*/ 0 h 4413251"/>
                <a:gd name="connsiteX5" fmla="*/ 2111604 w 4449452"/>
                <a:gd name="connsiteY5" fmla="*/ 810704 h 4413251"/>
                <a:gd name="connsiteX6" fmla="*/ 848412 w 4449452"/>
                <a:gd name="connsiteY6" fmla="*/ 2073897 h 4413251"/>
                <a:gd name="connsiteX7" fmla="*/ 2111604 w 4449452"/>
                <a:gd name="connsiteY7" fmla="*/ 3337090 h 4413251"/>
                <a:gd name="connsiteX8" fmla="*/ 3374796 w 4449452"/>
                <a:gd name="connsiteY8" fmla="*/ 2073897 h 4413251"/>
                <a:gd name="connsiteX9" fmla="*/ 2111604 w 4449452"/>
                <a:gd name="connsiteY9" fmla="*/ 810704 h 441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9452" h="4413251">
                  <a:moveTo>
                    <a:pt x="0" y="0"/>
                  </a:moveTo>
                  <a:lnTo>
                    <a:pt x="4449452" y="0"/>
                  </a:lnTo>
                  <a:lnTo>
                    <a:pt x="4449452" y="4413251"/>
                  </a:lnTo>
                  <a:lnTo>
                    <a:pt x="0" y="4413251"/>
                  </a:lnTo>
                  <a:lnTo>
                    <a:pt x="0" y="0"/>
                  </a:lnTo>
                  <a:close/>
                  <a:moveTo>
                    <a:pt x="2111604" y="810704"/>
                  </a:moveTo>
                  <a:cubicBezTo>
                    <a:pt x="1413962" y="810704"/>
                    <a:pt x="848412" y="1376255"/>
                    <a:pt x="848412" y="2073897"/>
                  </a:cubicBezTo>
                  <a:cubicBezTo>
                    <a:pt x="848412" y="2771539"/>
                    <a:pt x="1413962" y="3337090"/>
                    <a:pt x="2111604" y="3337090"/>
                  </a:cubicBezTo>
                  <a:cubicBezTo>
                    <a:pt x="2809246" y="3337090"/>
                    <a:pt x="3374796" y="2771539"/>
                    <a:pt x="3374796" y="2073897"/>
                  </a:cubicBezTo>
                  <a:cubicBezTo>
                    <a:pt x="3374796" y="1376255"/>
                    <a:pt x="2809246" y="810704"/>
                    <a:pt x="2111604" y="810704"/>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79" name="Freeform: Shape 78">
              <a:extLst>
                <a:ext uri="{FF2B5EF4-FFF2-40B4-BE49-F238E27FC236}">
                  <a16:creationId xmlns:a16="http://schemas.microsoft.com/office/drawing/2014/main" id="{8FB8391E-B7AB-45C0-A4D2-C7FF4BFA3D6D}"/>
                </a:ext>
              </a:extLst>
            </p:cNvPr>
            <p:cNvSpPr/>
            <p:nvPr/>
          </p:nvSpPr>
          <p:spPr>
            <a:xfrm>
              <a:off x="1824476" y="1729783"/>
              <a:ext cx="504825" cy="609600"/>
            </a:xfrm>
            <a:custGeom>
              <a:avLst/>
              <a:gdLst>
                <a:gd name="connsiteX0" fmla="*/ 305276 w 504825"/>
                <a:gd name="connsiteY0" fmla="*/ 7852 h 609600"/>
                <a:gd name="connsiteX1" fmla="*/ 305276 w 504825"/>
                <a:gd name="connsiteY1" fmla="*/ 7852 h 609600"/>
                <a:gd name="connsiteX2" fmla="*/ 74771 w 504825"/>
                <a:gd name="connsiteY2" fmla="*/ 204067 h 609600"/>
                <a:gd name="connsiteX3" fmla="*/ 70961 w 504825"/>
                <a:gd name="connsiteY3" fmla="*/ 251692 h 609600"/>
                <a:gd name="connsiteX4" fmla="*/ 50959 w 504825"/>
                <a:gd name="connsiteY4" fmla="*/ 244072 h 609600"/>
                <a:gd name="connsiteX5" fmla="*/ 7144 w 504825"/>
                <a:gd name="connsiteY5" fmla="*/ 284077 h 609600"/>
                <a:gd name="connsiteX6" fmla="*/ 7144 w 504825"/>
                <a:gd name="connsiteY6" fmla="*/ 330750 h 609600"/>
                <a:gd name="connsiteX7" fmla="*/ 60484 w 504825"/>
                <a:gd name="connsiteY7" fmla="*/ 391710 h 609600"/>
                <a:gd name="connsiteX8" fmla="*/ 256699 w 504825"/>
                <a:gd name="connsiteY8" fmla="*/ 600307 h 609600"/>
                <a:gd name="connsiteX9" fmla="*/ 305276 w 504825"/>
                <a:gd name="connsiteY9" fmla="*/ 604117 h 609600"/>
                <a:gd name="connsiteX10" fmla="*/ 483394 w 504825"/>
                <a:gd name="connsiteY10" fmla="*/ 452670 h 609600"/>
                <a:gd name="connsiteX11" fmla="*/ 501491 w 504825"/>
                <a:gd name="connsiteY11" fmla="*/ 238357 h 609600"/>
                <a:gd name="connsiteX12" fmla="*/ 305276 w 504825"/>
                <a:gd name="connsiteY12" fmla="*/ 7852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825" h="609600">
                  <a:moveTo>
                    <a:pt x="305276" y="7852"/>
                  </a:moveTo>
                  <a:lnTo>
                    <a:pt x="305276" y="7852"/>
                  </a:lnTo>
                  <a:cubicBezTo>
                    <a:pt x="187166" y="-1673"/>
                    <a:pt x="84296" y="85957"/>
                    <a:pt x="74771" y="204067"/>
                  </a:cubicBezTo>
                  <a:lnTo>
                    <a:pt x="70961" y="251692"/>
                  </a:lnTo>
                  <a:cubicBezTo>
                    <a:pt x="65246" y="247882"/>
                    <a:pt x="58579" y="245025"/>
                    <a:pt x="50959" y="244072"/>
                  </a:cubicBezTo>
                  <a:cubicBezTo>
                    <a:pt x="27146" y="242167"/>
                    <a:pt x="7144" y="261217"/>
                    <a:pt x="7144" y="284077"/>
                  </a:cubicBezTo>
                  <a:lnTo>
                    <a:pt x="7144" y="330750"/>
                  </a:lnTo>
                  <a:cubicBezTo>
                    <a:pt x="7144" y="361230"/>
                    <a:pt x="30004" y="387900"/>
                    <a:pt x="60484" y="391710"/>
                  </a:cubicBezTo>
                  <a:cubicBezTo>
                    <a:pt x="62389" y="500295"/>
                    <a:pt x="146209" y="591735"/>
                    <a:pt x="256699" y="600307"/>
                  </a:cubicBezTo>
                  <a:lnTo>
                    <a:pt x="305276" y="604117"/>
                  </a:lnTo>
                  <a:cubicBezTo>
                    <a:pt x="395764" y="611737"/>
                    <a:pt x="475774" y="544110"/>
                    <a:pt x="483394" y="452670"/>
                  </a:cubicBezTo>
                  <a:lnTo>
                    <a:pt x="501491" y="238357"/>
                  </a:lnTo>
                  <a:cubicBezTo>
                    <a:pt x="511016" y="121200"/>
                    <a:pt x="423386" y="17377"/>
                    <a:pt x="305276" y="7852"/>
                  </a:cubicBezTo>
                  <a:close/>
                </a:path>
              </a:pathLst>
            </a:custGeom>
            <a:solidFill>
              <a:srgbClr val="F0BEB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2" name="Freeform: Shape 81">
              <a:extLst>
                <a:ext uri="{FF2B5EF4-FFF2-40B4-BE49-F238E27FC236}">
                  <a16:creationId xmlns:a16="http://schemas.microsoft.com/office/drawing/2014/main" id="{27C60805-5571-4335-B93E-4E364C51C5EB}"/>
                </a:ext>
              </a:extLst>
            </p:cNvPr>
            <p:cNvSpPr/>
            <p:nvPr/>
          </p:nvSpPr>
          <p:spPr>
            <a:xfrm>
              <a:off x="1878060" y="1729783"/>
              <a:ext cx="447675" cy="609600"/>
            </a:xfrm>
            <a:custGeom>
              <a:avLst/>
              <a:gdLst>
                <a:gd name="connsiteX0" fmla="*/ 252645 w 447675"/>
                <a:gd name="connsiteY0" fmla="*/ 605070 h 609600"/>
                <a:gd name="connsiteX1" fmla="*/ 204067 w 447675"/>
                <a:gd name="connsiteY1" fmla="*/ 601260 h 609600"/>
                <a:gd name="connsiteX2" fmla="*/ 7852 w 447675"/>
                <a:gd name="connsiteY2" fmla="*/ 370755 h 609600"/>
                <a:gd name="connsiteX3" fmla="*/ 21187 w 447675"/>
                <a:gd name="connsiteY3" fmla="*/ 204067 h 609600"/>
                <a:gd name="connsiteX4" fmla="*/ 251692 w 447675"/>
                <a:gd name="connsiteY4" fmla="*/ 7852 h 609600"/>
                <a:gd name="connsiteX5" fmla="*/ 251692 w 447675"/>
                <a:gd name="connsiteY5" fmla="*/ 7852 h 609600"/>
                <a:gd name="connsiteX6" fmla="*/ 447907 w 447675"/>
                <a:gd name="connsiteY6" fmla="*/ 238357 h 609600"/>
                <a:gd name="connsiteX7" fmla="*/ 430762 w 447675"/>
                <a:gd name="connsiteY7" fmla="*/ 453622 h 609600"/>
                <a:gd name="connsiteX8" fmla="*/ 252645 w 447675"/>
                <a:gd name="connsiteY8" fmla="*/ 60507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675" h="609600">
                  <a:moveTo>
                    <a:pt x="252645" y="605070"/>
                  </a:moveTo>
                  <a:lnTo>
                    <a:pt x="204067" y="601260"/>
                  </a:lnTo>
                  <a:cubicBezTo>
                    <a:pt x="85957" y="591735"/>
                    <a:pt x="-1673" y="487912"/>
                    <a:pt x="7852" y="370755"/>
                  </a:cubicBezTo>
                  <a:lnTo>
                    <a:pt x="21187" y="204067"/>
                  </a:lnTo>
                  <a:cubicBezTo>
                    <a:pt x="30712" y="85957"/>
                    <a:pt x="134535" y="-1673"/>
                    <a:pt x="251692" y="7852"/>
                  </a:cubicBezTo>
                  <a:lnTo>
                    <a:pt x="251692" y="7852"/>
                  </a:lnTo>
                  <a:cubicBezTo>
                    <a:pt x="369802" y="17377"/>
                    <a:pt x="457432" y="121200"/>
                    <a:pt x="447907" y="238357"/>
                  </a:cubicBezTo>
                  <a:lnTo>
                    <a:pt x="430762" y="453622"/>
                  </a:lnTo>
                  <a:cubicBezTo>
                    <a:pt x="423142" y="545062"/>
                    <a:pt x="343132" y="612690"/>
                    <a:pt x="252645" y="605070"/>
                  </a:cubicBezTo>
                  <a:close/>
                </a:path>
              </a:pathLst>
            </a:custGeom>
            <a:no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3" name="Freeform: Shape 82">
              <a:extLst>
                <a:ext uri="{FF2B5EF4-FFF2-40B4-BE49-F238E27FC236}">
                  <a16:creationId xmlns:a16="http://schemas.microsoft.com/office/drawing/2014/main" id="{B2A7BE19-5B05-479C-888A-71FF29B355B3}"/>
                </a:ext>
              </a:extLst>
            </p:cNvPr>
            <p:cNvSpPr/>
            <p:nvPr/>
          </p:nvSpPr>
          <p:spPr>
            <a:xfrm>
              <a:off x="2039741" y="2020051"/>
              <a:ext cx="57150" cy="57150"/>
            </a:xfrm>
            <a:custGeom>
              <a:avLst/>
              <a:gdLst>
                <a:gd name="connsiteX0" fmla="*/ 52864 w 57150"/>
                <a:gd name="connsiteY0" fmla="*/ 30004 h 57150"/>
                <a:gd name="connsiteX1" fmla="*/ 30004 w 57150"/>
                <a:gd name="connsiteY1" fmla="*/ 52864 h 57150"/>
                <a:gd name="connsiteX2" fmla="*/ 7144 w 57150"/>
                <a:gd name="connsiteY2" fmla="*/ 30004 h 57150"/>
                <a:gd name="connsiteX3" fmla="*/ 30004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4" y="52864"/>
                  </a:cubicBezTo>
                  <a:cubicBezTo>
                    <a:pt x="17379" y="52864"/>
                    <a:pt x="7144" y="42629"/>
                    <a:pt x="7144" y="30004"/>
                  </a:cubicBezTo>
                  <a:cubicBezTo>
                    <a:pt x="7144" y="17378"/>
                    <a:pt x="17379" y="7144"/>
                    <a:pt x="30004" y="7144"/>
                  </a:cubicBezTo>
                  <a:cubicBezTo>
                    <a:pt x="42629" y="7144"/>
                    <a:pt x="52864" y="17378"/>
                    <a:pt x="52864" y="30004"/>
                  </a:cubicBezTo>
                  <a:close/>
                </a:path>
              </a:pathLst>
            </a:custGeom>
            <a:solidFill>
              <a:srgbClr val="031A7E"/>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4" name="Freeform: Shape 83">
              <a:extLst>
                <a:ext uri="{FF2B5EF4-FFF2-40B4-BE49-F238E27FC236}">
                  <a16:creationId xmlns:a16="http://schemas.microsoft.com/office/drawing/2014/main" id="{DAF21CF3-1688-47CA-A606-0597F039A876}"/>
                </a:ext>
              </a:extLst>
            </p:cNvPr>
            <p:cNvSpPr/>
            <p:nvPr/>
          </p:nvSpPr>
          <p:spPr>
            <a:xfrm>
              <a:off x="2241671" y="2037196"/>
              <a:ext cx="57150" cy="57150"/>
            </a:xfrm>
            <a:custGeom>
              <a:avLst/>
              <a:gdLst>
                <a:gd name="connsiteX0" fmla="*/ 52864 w 57150"/>
                <a:gd name="connsiteY0" fmla="*/ 30004 h 57150"/>
                <a:gd name="connsiteX1" fmla="*/ 30004 w 57150"/>
                <a:gd name="connsiteY1" fmla="*/ 52864 h 57150"/>
                <a:gd name="connsiteX2" fmla="*/ 7144 w 57150"/>
                <a:gd name="connsiteY2" fmla="*/ 30004 h 57150"/>
                <a:gd name="connsiteX3" fmla="*/ 30004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4" y="52864"/>
                  </a:cubicBezTo>
                  <a:cubicBezTo>
                    <a:pt x="17379" y="52864"/>
                    <a:pt x="7144" y="42629"/>
                    <a:pt x="7144" y="30004"/>
                  </a:cubicBezTo>
                  <a:cubicBezTo>
                    <a:pt x="7144" y="17379"/>
                    <a:pt x="17379" y="7144"/>
                    <a:pt x="30004" y="7144"/>
                  </a:cubicBezTo>
                  <a:cubicBezTo>
                    <a:pt x="42629" y="7144"/>
                    <a:pt x="52864" y="17379"/>
                    <a:pt x="52864" y="30004"/>
                  </a:cubicBezTo>
                  <a:close/>
                </a:path>
              </a:pathLst>
            </a:custGeom>
            <a:solidFill>
              <a:srgbClr val="031A7E"/>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5" name="Freeform: Shape 84">
              <a:extLst>
                <a:ext uri="{FF2B5EF4-FFF2-40B4-BE49-F238E27FC236}">
                  <a16:creationId xmlns:a16="http://schemas.microsoft.com/office/drawing/2014/main" id="{BF188212-2D4D-4D88-A28D-EECBA115D2A7}"/>
                </a:ext>
              </a:extLst>
            </p:cNvPr>
            <p:cNvSpPr/>
            <p:nvPr/>
          </p:nvSpPr>
          <p:spPr>
            <a:xfrm>
              <a:off x="2069268" y="2206741"/>
              <a:ext cx="152400" cy="38100"/>
            </a:xfrm>
            <a:custGeom>
              <a:avLst/>
              <a:gdLst>
                <a:gd name="connsiteX0" fmla="*/ 7144 w 152400"/>
                <a:gd name="connsiteY0" fmla="*/ 7144 h 38100"/>
                <a:gd name="connsiteX1" fmla="*/ 149066 w 152400"/>
                <a:gd name="connsiteY1" fmla="*/ 18574 h 38100"/>
                <a:gd name="connsiteX2" fmla="*/ 119539 w 152400"/>
                <a:gd name="connsiteY2" fmla="*/ 31909 h 38100"/>
                <a:gd name="connsiteX3" fmla="*/ 36671 w 152400"/>
                <a:gd name="connsiteY3" fmla="*/ 26194 h 38100"/>
                <a:gd name="connsiteX4" fmla="*/ 7144 w 1524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38100">
                  <a:moveTo>
                    <a:pt x="7144" y="7144"/>
                  </a:moveTo>
                  <a:lnTo>
                    <a:pt x="149066" y="18574"/>
                  </a:lnTo>
                  <a:lnTo>
                    <a:pt x="119539" y="31909"/>
                  </a:lnTo>
                  <a:cubicBezTo>
                    <a:pt x="92869" y="44291"/>
                    <a:pt x="61436" y="42386"/>
                    <a:pt x="36671" y="26194"/>
                  </a:cubicBezTo>
                  <a:lnTo>
                    <a:pt x="7144" y="7144"/>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6" name="Freeform: Shape 85">
              <a:extLst>
                <a:ext uri="{FF2B5EF4-FFF2-40B4-BE49-F238E27FC236}">
                  <a16:creationId xmlns:a16="http://schemas.microsoft.com/office/drawing/2014/main" id="{99E8FB65-567E-4C15-927E-459C0A30BA63}"/>
                </a:ext>
              </a:extLst>
            </p:cNvPr>
            <p:cNvSpPr/>
            <p:nvPr/>
          </p:nvSpPr>
          <p:spPr>
            <a:xfrm>
              <a:off x="1873053" y="1719265"/>
              <a:ext cx="476250" cy="352425"/>
            </a:xfrm>
            <a:custGeom>
              <a:avLst/>
              <a:gdLst>
                <a:gd name="connsiteX0" fmla="*/ 409099 w 476250"/>
                <a:gd name="connsiteY0" fmla="*/ 78377 h 352425"/>
                <a:gd name="connsiteX1" fmla="*/ 405289 w 476250"/>
                <a:gd name="connsiteY1" fmla="*/ 76472 h 352425"/>
                <a:gd name="connsiteX2" fmla="*/ 419576 w 476250"/>
                <a:gd name="connsiteY2" fmla="*/ 37420 h 352425"/>
                <a:gd name="connsiteX3" fmla="*/ 377666 w 476250"/>
                <a:gd name="connsiteY3" fmla="*/ 37420 h 352425"/>
                <a:gd name="connsiteX4" fmla="*/ 305276 w 476250"/>
                <a:gd name="connsiteY4" fmla="*/ 24085 h 352425"/>
                <a:gd name="connsiteX5" fmla="*/ 226219 w 476250"/>
                <a:gd name="connsiteY5" fmla="*/ 7892 h 352425"/>
                <a:gd name="connsiteX6" fmla="*/ 12859 w 476250"/>
                <a:gd name="connsiteY6" fmla="*/ 184105 h 352425"/>
                <a:gd name="connsiteX7" fmla="*/ 7144 w 476250"/>
                <a:gd name="connsiteY7" fmla="*/ 254590 h 352425"/>
                <a:gd name="connsiteX8" fmla="*/ 38576 w 476250"/>
                <a:gd name="connsiteY8" fmla="*/ 297452 h 352425"/>
                <a:gd name="connsiteX9" fmla="*/ 33814 w 476250"/>
                <a:gd name="connsiteY9" fmla="*/ 344125 h 352425"/>
                <a:gd name="connsiteX10" fmla="*/ 70009 w 476250"/>
                <a:gd name="connsiteY10" fmla="*/ 346982 h 352425"/>
                <a:gd name="connsiteX11" fmla="*/ 65246 w 476250"/>
                <a:gd name="connsiteY11" fmla="*/ 215537 h 352425"/>
                <a:gd name="connsiteX12" fmla="*/ 83344 w 476250"/>
                <a:gd name="connsiteY12" fmla="*/ 174580 h 352425"/>
                <a:gd name="connsiteX13" fmla="*/ 110014 w 476250"/>
                <a:gd name="connsiteY13" fmla="*/ 152672 h 352425"/>
                <a:gd name="connsiteX14" fmla="*/ 214789 w 476250"/>
                <a:gd name="connsiteY14" fmla="*/ 143147 h 352425"/>
                <a:gd name="connsiteX15" fmla="*/ 269081 w 476250"/>
                <a:gd name="connsiteY15" fmla="*/ 173627 h 352425"/>
                <a:gd name="connsiteX16" fmla="*/ 291941 w 476250"/>
                <a:gd name="connsiteY16" fmla="*/ 180295 h 352425"/>
                <a:gd name="connsiteX17" fmla="*/ 322421 w 476250"/>
                <a:gd name="connsiteY17" fmla="*/ 183152 h 352425"/>
                <a:gd name="connsiteX18" fmla="*/ 419576 w 476250"/>
                <a:gd name="connsiteY18" fmla="*/ 143147 h 352425"/>
                <a:gd name="connsiteX19" fmla="*/ 470059 w 476250"/>
                <a:gd name="connsiteY19" fmla="*/ 85045 h 352425"/>
                <a:gd name="connsiteX20" fmla="*/ 409099 w 476250"/>
                <a:gd name="connsiteY20" fmla="*/ 78377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250" h="352425">
                  <a:moveTo>
                    <a:pt x="409099" y="78377"/>
                  </a:moveTo>
                  <a:lnTo>
                    <a:pt x="405289" y="76472"/>
                  </a:lnTo>
                  <a:lnTo>
                    <a:pt x="419576" y="37420"/>
                  </a:lnTo>
                  <a:lnTo>
                    <a:pt x="377666" y="37420"/>
                  </a:lnTo>
                  <a:cubicBezTo>
                    <a:pt x="352901" y="37420"/>
                    <a:pt x="328136" y="32657"/>
                    <a:pt x="305276" y="24085"/>
                  </a:cubicBezTo>
                  <a:cubicBezTo>
                    <a:pt x="288131" y="17417"/>
                    <a:pt x="263366" y="10750"/>
                    <a:pt x="226219" y="7892"/>
                  </a:cubicBezTo>
                  <a:cubicBezTo>
                    <a:pt x="148114" y="1225"/>
                    <a:pt x="25241" y="37420"/>
                    <a:pt x="12859" y="184105"/>
                  </a:cubicBezTo>
                  <a:cubicBezTo>
                    <a:pt x="11906" y="199345"/>
                    <a:pt x="9049" y="226967"/>
                    <a:pt x="7144" y="254590"/>
                  </a:cubicBezTo>
                  <a:cubicBezTo>
                    <a:pt x="27146" y="259352"/>
                    <a:pt x="40481" y="277450"/>
                    <a:pt x="38576" y="297452"/>
                  </a:cubicBezTo>
                  <a:lnTo>
                    <a:pt x="33814" y="344125"/>
                  </a:lnTo>
                  <a:lnTo>
                    <a:pt x="70009" y="346982"/>
                  </a:lnTo>
                  <a:lnTo>
                    <a:pt x="65246" y="215537"/>
                  </a:lnTo>
                  <a:cubicBezTo>
                    <a:pt x="64294" y="200297"/>
                    <a:pt x="71914" y="185057"/>
                    <a:pt x="83344" y="174580"/>
                  </a:cubicBezTo>
                  <a:lnTo>
                    <a:pt x="110014" y="152672"/>
                  </a:lnTo>
                  <a:cubicBezTo>
                    <a:pt x="139541" y="127907"/>
                    <a:pt x="181451" y="124097"/>
                    <a:pt x="214789" y="143147"/>
                  </a:cubicBezTo>
                  <a:lnTo>
                    <a:pt x="269081" y="173627"/>
                  </a:lnTo>
                  <a:cubicBezTo>
                    <a:pt x="275749" y="177437"/>
                    <a:pt x="283369" y="179342"/>
                    <a:pt x="291941" y="180295"/>
                  </a:cubicBezTo>
                  <a:lnTo>
                    <a:pt x="322421" y="183152"/>
                  </a:lnTo>
                  <a:cubicBezTo>
                    <a:pt x="359569" y="186010"/>
                    <a:pt x="395764" y="171722"/>
                    <a:pt x="419576" y="143147"/>
                  </a:cubicBezTo>
                  <a:lnTo>
                    <a:pt x="470059" y="85045"/>
                  </a:lnTo>
                  <a:cubicBezTo>
                    <a:pt x="450056" y="90760"/>
                    <a:pt x="428149" y="87902"/>
                    <a:pt x="409099" y="78377"/>
                  </a:cubicBezTo>
                  <a:close/>
                </a:path>
              </a:pathLst>
            </a:custGeom>
            <a:solidFill>
              <a:srgbClr val="66504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7" name="Freeform: Shape 86">
              <a:extLst>
                <a:ext uri="{FF2B5EF4-FFF2-40B4-BE49-F238E27FC236}">
                  <a16:creationId xmlns:a16="http://schemas.microsoft.com/office/drawing/2014/main" id="{89EB4302-FB82-425C-B662-383B11AEEF1D}"/>
                </a:ext>
              </a:extLst>
            </p:cNvPr>
            <p:cNvSpPr/>
            <p:nvPr/>
          </p:nvSpPr>
          <p:spPr>
            <a:xfrm>
              <a:off x="2010168" y="1965299"/>
              <a:ext cx="104775" cy="47625"/>
            </a:xfrm>
            <a:custGeom>
              <a:avLst/>
              <a:gdLst>
                <a:gd name="connsiteX0" fmla="*/ 16714 w 104775"/>
                <a:gd name="connsiteY0" fmla="*/ 43798 h 47625"/>
                <a:gd name="connsiteX1" fmla="*/ 9094 w 104775"/>
                <a:gd name="connsiteY1" fmla="*/ 39988 h 47625"/>
                <a:gd name="connsiteX2" fmla="*/ 10999 w 104775"/>
                <a:gd name="connsiteY2" fmla="*/ 26653 h 47625"/>
                <a:gd name="connsiteX3" fmla="*/ 95771 w 104775"/>
                <a:gd name="connsiteY3" fmla="*/ 12366 h 47625"/>
                <a:gd name="connsiteX4" fmla="*/ 101486 w 104775"/>
                <a:gd name="connsiteY4" fmla="*/ 24748 h 47625"/>
                <a:gd name="connsiteX5" fmla="*/ 89104 w 104775"/>
                <a:gd name="connsiteY5" fmla="*/ 30463 h 47625"/>
                <a:gd name="connsiteX6" fmla="*/ 23381 w 104775"/>
                <a:gd name="connsiteY6" fmla="*/ 41893 h 47625"/>
                <a:gd name="connsiteX7" fmla="*/ 16714 w 104775"/>
                <a:gd name="connsiteY7" fmla="*/ 4379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47625">
                  <a:moveTo>
                    <a:pt x="16714" y="43798"/>
                  </a:moveTo>
                  <a:cubicBezTo>
                    <a:pt x="13856" y="43798"/>
                    <a:pt x="10999" y="42846"/>
                    <a:pt x="9094" y="39988"/>
                  </a:cubicBezTo>
                  <a:cubicBezTo>
                    <a:pt x="6236" y="36178"/>
                    <a:pt x="6236" y="29511"/>
                    <a:pt x="10999" y="26653"/>
                  </a:cubicBezTo>
                  <a:cubicBezTo>
                    <a:pt x="12904" y="25701"/>
                    <a:pt x="51004" y="-4779"/>
                    <a:pt x="95771" y="12366"/>
                  </a:cubicBezTo>
                  <a:cubicBezTo>
                    <a:pt x="100534" y="14271"/>
                    <a:pt x="103391" y="19986"/>
                    <a:pt x="101486" y="24748"/>
                  </a:cubicBezTo>
                  <a:cubicBezTo>
                    <a:pt x="99581" y="29511"/>
                    <a:pt x="93866" y="32368"/>
                    <a:pt x="89104" y="30463"/>
                  </a:cubicBezTo>
                  <a:cubicBezTo>
                    <a:pt x="54814" y="17128"/>
                    <a:pt x="23381" y="41893"/>
                    <a:pt x="23381" y="41893"/>
                  </a:cubicBezTo>
                  <a:cubicBezTo>
                    <a:pt x="20524" y="43798"/>
                    <a:pt x="18619" y="43798"/>
                    <a:pt x="16714" y="43798"/>
                  </a:cubicBezTo>
                  <a:close/>
                </a:path>
              </a:pathLst>
            </a:custGeom>
            <a:solidFill>
              <a:srgbClr val="66504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8" name="Freeform: Shape 87">
              <a:extLst>
                <a:ext uri="{FF2B5EF4-FFF2-40B4-BE49-F238E27FC236}">
                  <a16:creationId xmlns:a16="http://schemas.microsoft.com/office/drawing/2014/main" id="{352B3136-69A8-4DAD-A457-D188DA7C8013}"/>
                </a:ext>
              </a:extLst>
            </p:cNvPr>
            <p:cNvSpPr/>
            <p:nvPr/>
          </p:nvSpPr>
          <p:spPr>
            <a:xfrm>
              <a:off x="2227681" y="1979015"/>
              <a:ext cx="104775" cy="38100"/>
            </a:xfrm>
            <a:custGeom>
              <a:avLst/>
              <a:gdLst>
                <a:gd name="connsiteX0" fmla="*/ 16371 w 104775"/>
                <a:gd name="connsiteY0" fmla="*/ 37702 h 38100"/>
                <a:gd name="connsiteX1" fmla="*/ 8751 w 104775"/>
                <a:gd name="connsiteY1" fmla="*/ 32940 h 38100"/>
                <a:gd name="connsiteX2" fmla="*/ 11609 w 104775"/>
                <a:gd name="connsiteY2" fmla="*/ 19605 h 38100"/>
                <a:gd name="connsiteX3" fmla="*/ 97334 w 104775"/>
                <a:gd name="connsiteY3" fmla="*/ 16748 h 38100"/>
                <a:gd name="connsiteX4" fmla="*/ 101144 w 104775"/>
                <a:gd name="connsiteY4" fmla="*/ 29130 h 38100"/>
                <a:gd name="connsiteX5" fmla="*/ 88761 w 104775"/>
                <a:gd name="connsiteY5" fmla="*/ 32940 h 38100"/>
                <a:gd name="connsiteX6" fmla="*/ 22086 w 104775"/>
                <a:gd name="connsiteY6" fmla="*/ 34845 h 38100"/>
                <a:gd name="connsiteX7" fmla="*/ 16371 w 104775"/>
                <a:gd name="connsiteY7" fmla="*/ 3770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38100">
                  <a:moveTo>
                    <a:pt x="16371" y="37702"/>
                  </a:moveTo>
                  <a:cubicBezTo>
                    <a:pt x="13514" y="37702"/>
                    <a:pt x="9704" y="35798"/>
                    <a:pt x="8751" y="32940"/>
                  </a:cubicBezTo>
                  <a:cubicBezTo>
                    <a:pt x="5894" y="28177"/>
                    <a:pt x="6846" y="22462"/>
                    <a:pt x="11609" y="19605"/>
                  </a:cubicBezTo>
                  <a:cubicBezTo>
                    <a:pt x="51614" y="-6113"/>
                    <a:pt x="95429" y="15795"/>
                    <a:pt x="97334" y="16748"/>
                  </a:cubicBezTo>
                  <a:cubicBezTo>
                    <a:pt x="102096" y="19605"/>
                    <a:pt x="104001" y="25320"/>
                    <a:pt x="101144" y="29130"/>
                  </a:cubicBezTo>
                  <a:cubicBezTo>
                    <a:pt x="98286" y="33892"/>
                    <a:pt x="92571" y="35798"/>
                    <a:pt x="88761" y="32940"/>
                  </a:cubicBezTo>
                  <a:cubicBezTo>
                    <a:pt x="87809" y="32940"/>
                    <a:pt x="52566" y="14843"/>
                    <a:pt x="22086" y="34845"/>
                  </a:cubicBezTo>
                  <a:cubicBezTo>
                    <a:pt x="19229" y="36750"/>
                    <a:pt x="17324" y="37702"/>
                    <a:pt x="16371" y="37702"/>
                  </a:cubicBezTo>
                  <a:close/>
                </a:path>
              </a:pathLst>
            </a:custGeom>
            <a:solidFill>
              <a:srgbClr val="66504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9" name="Freeform: Shape 88">
              <a:extLst>
                <a:ext uri="{FF2B5EF4-FFF2-40B4-BE49-F238E27FC236}">
                  <a16:creationId xmlns:a16="http://schemas.microsoft.com/office/drawing/2014/main" id="{CAFDFF69-EB03-41A1-A54F-F87F5BFA1DFA}"/>
                </a:ext>
              </a:extLst>
            </p:cNvPr>
            <p:cNvSpPr/>
            <p:nvPr/>
          </p:nvSpPr>
          <p:spPr>
            <a:xfrm>
              <a:off x="1843526" y="1992258"/>
              <a:ext cx="66675" cy="123825"/>
            </a:xfrm>
            <a:custGeom>
              <a:avLst/>
              <a:gdLst>
                <a:gd name="connsiteX0" fmla="*/ 55721 w 66675"/>
                <a:gd name="connsiteY0" fmla="*/ 91134 h 123825"/>
                <a:gd name="connsiteX1" fmla="*/ 59531 w 66675"/>
                <a:gd name="connsiteY1" fmla="*/ 60654 h 123825"/>
                <a:gd name="connsiteX2" fmla="*/ 64294 w 66675"/>
                <a:gd name="connsiteY2" fmla="*/ 57797 h 123825"/>
                <a:gd name="connsiteX3" fmla="*/ 65246 w 66675"/>
                <a:gd name="connsiteY3" fmla="*/ 58749 h 123825"/>
                <a:gd name="connsiteX4" fmla="*/ 67151 w 66675"/>
                <a:gd name="connsiteY4" fmla="*/ 39699 h 123825"/>
                <a:gd name="connsiteX5" fmla="*/ 39529 w 66675"/>
                <a:gd name="connsiteY5" fmla="*/ 7314 h 123825"/>
                <a:gd name="connsiteX6" fmla="*/ 39529 w 66675"/>
                <a:gd name="connsiteY6" fmla="*/ 7314 h 123825"/>
                <a:gd name="connsiteX7" fmla="*/ 7144 w 66675"/>
                <a:gd name="connsiteY7" fmla="*/ 37794 h 123825"/>
                <a:gd name="connsiteX8" fmla="*/ 7144 w 66675"/>
                <a:gd name="connsiteY8" fmla="*/ 73037 h 123825"/>
                <a:gd name="connsiteX9" fmla="*/ 50006 w 66675"/>
                <a:gd name="connsiteY9" fmla="*/ 119709 h 123825"/>
                <a:gd name="connsiteX10" fmla="*/ 59531 w 66675"/>
                <a:gd name="connsiteY10" fmla="*/ 120662 h 123825"/>
                <a:gd name="connsiteX11" fmla="*/ 60484 w 66675"/>
                <a:gd name="connsiteY11" fmla="*/ 109232 h 123825"/>
                <a:gd name="connsiteX12" fmla="*/ 55721 w 66675"/>
                <a:gd name="connsiteY12" fmla="*/ 91134 h 123825"/>
                <a:gd name="connsiteX13" fmla="*/ 55721 w 66675"/>
                <a:gd name="connsiteY13" fmla="*/ 9113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75" h="123825">
                  <a:moveTo>
                    <a:pt x="55721" y="91134"/>
                  </a:moveTo>
                  <a:cubicBezTo>
                    <a:pt x="48101" y="81609"/>
                    <a:pt x="49054" y="67322"/>
                    <a:pt x="59531" y="60654"/>
                  </a:cubicBezTo>
                  <a:lnTo>
                    <a:pt x="64294" y="57797"/>
                  </a:lnTo>
                  <a:lnTo>
                    <a:pt x="65246" y="58749"/>
                  </a:lnTo>
                  <a:lnTo>
                    <a:pt x="67151" y="39699"/>
                  </a:lnTo>
                  <a:cubicBezTo>
                    <a:pt x="69056" y="22554"/>
                    <a:pt x="56674" y="8267"/>
                    <a:pt x="39529" y="7314"/>
                  </a:cubicBezTo>
                  <a:lnTo>
                    <a:pt x="39529" y="7314"/>
                  </a:lnTo>
                  <a:cubicBezTo>
                    <a:pt x="22384" y="5409"/>
                    <a:pt x="7144" y="19697"/>
                    <a:pt x="7144" y="37794"/>
                  </a:cubicBezTo>
                  <a:lnTo>
                    <a:pt x="7144" y="73037"/>
                  </a:lnTo>
                  <a:cubicBezTo>
                    <a:pt x="7144" y="96849"/>
                    <a:pt x="26194" y="117804"/>
                    <a:pt x="50006" y="119709"/>
                  </a:cubicBezTo>
                  <a:lnTo>
                    <a:pt x="59531" y="120662"/>
                  </a:lnTo>
                  <a:lnTo>
                    <a:pt x="60484" y="109232"/>
                  </a:lnTo>
                  <a:cubicBezTo>
                    <a:pt x="61436" y="100659"/>
                    <a:pt x="59531" y="94944"/>
                    <a:pt x="55721" y="91134"/>
                  </a:cubicBezTo>
                  <a:lnTo>
                    <a:pt x="55721" y="91134"/>
                  </a:lnTo>
                  <a:close/>
                </a:path>
              </a:pathLst>
            </a:custGeom>
            <a:solidFill>
              <a:srgbClr val="DB9C9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0" name="Freeform: Shape 19">
              <a:extLst>
                <a:ext uri="{FF2B5EF4-FFF2-40B4-BE49-F238E27FC236}">
                  <a16:creationId xmlns:a16="http://schemas.microsoft.com/office/drawing/2014/main" id="{D90B1FF1-903C-499B-9575-AECD24517F70}"/>
                </a:ext>
              </a:extLst>
            </p:cNvPr>
            <p:cNvSpPr/>
            <p:nvPr/>
          </p:nvSpPr>
          <p:spPr>
            <a:xfrm>
              <a:off x="2254053" y="2544879"/>
              <a:ext cx="257175" cy="285750"/>
            </a:xfrm>
            <a:custGeom>
              <a:avLst/>
              <a:gdLst>
                <a:gd name="connsiteX0" fmla="*/ 148114 w 257175"/>
                <a:gd name="connsiteY0" fmla="*/ 29051 h 285750"/>
                <a:gd name="connsiteX1" fmla="*/ 256699 w 257175"/>
                <a:gd name="connsiteY1" fmla="*/ 188119 h 285750"/>
                <a:gd name="connsiteX2" fmla="*/ 148114 w 257175"/>
                <a:gd name="connsiteY2" fmla="*/ 285274 h 285750"/>
                <a:gd name="connsiteX3" fmla="*/ 7144 w 257175"/>
                <a:gd name="connsiteY3" fmla="*/ 123349 h 285750"/>
                <a:gd name="connsiteX4" fmla="*/ 48101 w 257175"/>
                <a:gd name="connsiteY4" fmla="*/ 7144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85750">
                  <a:moveTo>
                    <a:pt x="148114" y="29051"/>
                  </a:moveTo>
                  <a:lnTo>
                    <a:pt x="256699" y="188119"/>
                  </a:lnTo>
                  <a:lnTo>
                    <a:pt x="148114" y="285274"/>
                  </a:lnTo>
                  <a:lnTo>
                    <a:pt x="7144" y="123349"/>
                  </a:lnTo>
                  <a:lnTo>
                    <a:pt x="48101" y="7144"/>
                  </a:lnTo>
                  <a:close/>
                </a:path>
              </a:pathLst>
            </a:custGeom>
            <a:solidFill>
              <a:srgbClr val="DB9C9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3" name="Freeform: Shape 102">
              <a:extLst>
                <a:ext uri="{FF2B5EF4-FFF2-40B4-BE49-F238E27FC236}">
                  <a16:creationId xmlns:a16="http://schemas.microsoft.com/office/drawing/2014/main" id="{811ACC03-2C03-4A58-804B-91EE75BCE6CE}"/>
                </a:ext>
              </a:extLst>
            </p:cNvPr>
            <p:cNvSpPr/>
            <p:nvPr/>
          </p:nvSpPr>
          <p:spPr>
            <a:xfrm>
              <a:off x="2672201" y="3096376"/>
              <a:ext cx="133350" cy="419100"/>
            </a:xfrm>
            <a:custGeom>
              <a:avLst/>
              <a:gdLst>
                <a:gd name="connsiteX0" fmla="*/ 134779 w 133350"/>
                <a:gd name="connsiteY0" fmla="*/ 7144 h 419100"/>
                <a:gd name="connsiteX1" fmla="*/ 123349 w 133350"/>
                <a:gd name="connsiteY1" fmla="*/ 417671 h 419100"/>
                <a:gd name="connsiteX2" fmla="*/ 15716 w 133350"/>
                <a:gd name="connsiteY2" fmla="*/ 298609 h 419100"/>
                <a:gd name="connsiteX3" fmla="*/ 7144 w 133350"/>
                <a:gd name="connsiteY3" fmla="*/ 7144 h 419100"/>
                <a:gd name="connsiteX4" fmla="*/ 134779 w 13335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419100">
                  <a:moveTo>
                    <a:pt x="134779" y="7144"/>
                  </a:moveTo>
                  <a:lnTo>
                    <a:pt x="123349" y="417671"/>
                  </a:lnTo>
                  <a:lnTo>
                    <a:pt x="15716" y="298609"/>
                  </a:lnTo>
                  <a:lnTo>
                    <a:pt x="7144" y="7144"/>
                  </a:lnTo>
                  <a:lnTo>
                    <a:pt x="134779" y="7144"/>
                  </a:lnTo>
                </a:path>
              </a:pathLst>
            </a:custGeom>
            <a:solidFill>
              <a:srgbClr val="93939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ACF5FC6B-6E6A-48AC-B6D4-5A72C44584D7}"/>
                </a:ext>
              </a:extLst>
            </p:cNvPr>
            <p:cNvSpPr/>
            <p:nvPr/>
          </p:nvSpPr>
          <p:spPr>
            <a:xfrm>
              <a:off x="2279771" y="2458201"/>
              <a:ext cx="914400" cy="400050"/>
            </a:xfrm>
            <a:custGeom>
              <a:avLst/>
              <a:gdLst>
                <a:gd name="connsiteX0" fmla="*/ 894874 w 914400"/>
                <a:gd name="connsiteY0" fmla="*/ 7144 h 400050"/>
                <a:gd name="connsiteX1" fmla="*/ 195739 w 914400"/>
                <a:gd name="connsiteY1" fmla="*/ 7144 h 400050"/>
                <a:gd name="connsiteX2" fmla="*/ 145256 w 914400"/>
                <a:gd name="connsiteY2" fmla="*/ 41434 h 400050"/>
                <a:gd name="connsiteX3" fmla="*/ 7144 w 914400"/>
                <a:gd name="connsiteY3" fmla="*/ 396716 h 400050"/>
                <a:gd name="connsiteX4" fmla="*/ 772954 w 914400"/>
                <a:gd name="connsiteY4" fmla="*/ 396716 h 400050"/>
                <a:gd name="connsiteX5" fmla="*/ 912971 w 914400"/>
                <a:gd name="connsiteY5" fmla="*/ 35719 h 400050"/>
                <a:gd name="connsiteX6" fmla="*/ 894874 w 914400"/>
                <a:gd name="connsiteY6" fmla="*/ 714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400050">
                  <a:moveTo>
                    <a:pt x="894874" y="7144"/>
                  </a:moveTo>
                  <a:lnTo>
                    <a:pt x="195739" y="7144"/>
                  </a:lnTo>
                  <a:cubicBezTo>
                    <a:pt x="172879" y="7144"/>
                    <a:pt x="152876" y="20479"/>
                    <a:pt x="145256" y="41434"/>
                  </a:cubicBezTo>
                  <a:lnTo>
                    <a:pt x="7144" y="396716"/>
                  </a:lnTo>
                  <a:lnTo>
                    <a:pt x="772954" y="396716"/>
                  </a:lnTo>
                  <a:lnTo>
                    <a:pt x="912971" y="35719"/>
                  </a:lnTo>
                  <a:cubicBezTo>
                    <a:pt x="918686" y="22384"/>
                    <a:pt x="909161" y="7144"/>
                    <a:pt x="894874" y="7144"/>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AD14D509-C960-4233-90EB-5A73B34B8155}"/>
                </a:ext>
              </a:extLst>
            </p:cNvPr>
            <p:cNvSpPr/>
            <p:nvPr/>
          </p:nvSpPr>
          <p:spPr>
            <a:xfrm>
              <a:off x="2706491" y="2638224"/>
              <a:ext cx="66675" cy="38100"/>
            </a:xfrm>
            <a:custGeom>
              <a:avLst/>
              <a:gdLst>
                <a:gd name="connsiteX0" fmla="*/ 51911 w 66675"/>
                <a:gd name="connsiteY0" fmla="*/ 36671 h 38100"/>
                <a:gd name="connsiteX1" fmla="*/ 63341 w 66675"/>
                <a:gd name="connsiteY1" fmla="*/ 7144 h 38100"/>
                <a:gd name="connsiteX2" fmla="*/ 19526 w 66675"/>
                <a:gd name="connsiteY2" fmla="*/ 7144 h 38100"/>
                <a:gd name="connsiteX3" fmla="*/ 7144 w 66675"/>
                <a:gd name="connsiteY3" fmla="*/ 36671 h 38100"/>
              </a:gdLst>
              <a:ahLst/>
              <a:cxnLst>
                <a:cxn ang="0">
                  <a:pos x="connsiteX0" y="connsiteY0"/>
                </a:cxn>
                <a:cxn ang="0">
                  <a:pos x="connsiteX1" y="connsiteY1"/>
                </a:cxn>
                <a:cxn ang="0">
                  <a:pos x="connsiteX2" y="connsiteY2"/>
                </a:cxn>
                <a:cxn ang="0">
                  <a:pos x="connsiteX3" y="connsiteY3"/>
                </a:cxn>
              </a:cxnLst>
              <a:rect l="l" t="t" r="r" b="b"/>
              <a:pathLst>
                <a:path w="66675" h="38100">
                  <a:moveTo>
                    <a:pt x="51911" y="36671"/>
                  </a:moveTo>
                  <a:lnTo>
                    <a:pt x="63341" y="7144"/>
                  </a:lnTo>
                  <a:lnTo>
                    <a:pt x="19526" y="7144"/>
                  </a:lnTo>
                  <a:lnTo>
                    <a:pt x="7144" y="36671"/>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5" name="Freeform: Shape 114">
              <a:extLst>
                <a:ext uri="{FF2B5EF4-FFF2-40B4-BE49-F238E27FC236}">
                  <a16:creationId xmlns:a16="http://schemas.microsoft.com/office/drawing/2014/main" id="{1A502EFD-3CE8-499A-918A-49D46DEC6F5D}"/>
                </a:ext>
              </a:extLst>
            </p:cNvPr>
            <p:cNvSpPr/>
            <p:nvPr/>
          </p:nvSpPr>
          <p:spPr>
            <a:xfrm>
              <a:off x="2761736" y="2638224"/>
              <a:ext cx="66675" cy="38100"/>
            </a:xfrm>
            <a:custGeom>
              <a:avLst/>
              <a:gdLst>
                <a:gd name="connsiteX0" fmla="*/ 7144 w 66675"/>
                <a:gd name="connsiteY0" fmla="*/ 36671 h 38100"/>
                <a:gd name="connsiteX1" fmla="*/ 47149 w 66675"/>
                <a:gd name="connsiteY1" fmla="*/ 36671 h 38100"/>
                <a:gd name="connsiteX2" fmla="*/ 59531 w 66675"/>
                <a:gd name="connsiteY2" fmla="*/ 7144 h 38100"/>
                <a:gd name="connsiteX3" fmla="*/ 19526 w 66675"/>
                <a:gd name="connsiteY3" fmla="*/ 7144 h 38100"/>
              </a:gdLst>
              <a:ahLst/>
              <a:cxnLst>
                <a:cxn ang="0">
                  <a:pos x="connsiteX0" y="connsiteY0"/>
                </a:cxn>
                <a:cxn ang="0">
                  <a:pos x="connsiteX1" y="connsiteY1"/>
                </a:cxn>
                <a:cxn ang="0">
                  <a:pos x="connsiteX2" y="connsiteY2"/>
                </a:cxn>
                <a:cxn ang="0">
                  <a:pos x="connsiteX3" y="connsiteY3"/>
                </a:cxn>
              </a:cxnLst>
              <a:rect l="l" t="t" r="r" b="b"/>
              <a:pathLst>
                <a:path w="66675" h="38100">
                  <a:moveTo>
                    <a:pt x="7144" y="36671"/>
                  </a:moveTo>
                  <a:lnTo>
                    <a:pt x="47149" y="36671"/>
                  </a:lnTo>
                  <a:lnTo>
                    <a:pt x="59531" y="7144"/>
                  </a:lnTo>
                  <a:lnTo>
                    <a:pt x="19526" y="7144"/>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6" name="Freeform: Shape 115">
              <a:extLst>
                <a:ext uri="{FF2B5EF4-FFF2-40B4-BE49-F238E27FC236}">
                  <a16:creationId xmlns:a16="http://schemas.microsoft.com/office/drawing/2014/main" id="{E385C325-6693-4EB2-A4BC-7ED1AEF1A39A}"/>
                </a:ext>
              </a:extLst>
            </p:cNvPr>
            <p:cNvSpPr/>
            <p:nvPr/>
          </p:nvSpPr>
          <p:spPr>
            <a:xfrm>
              <a:off x="2691251" y="2678229"/>
              <a:ext cx="66675" cy="38100"/>
            </a:xfrm>
            <a:custGeom>
              <a:avLst/>
              <a:gdLst>
                <a:gd name="connsiteX0" fmla="*/ 62389 w 66675"/>
                <a:gd name="connsiteY0" fmla="*/ 7144 h 38100"/>
                <a:gd name="connsiteX1" fmla="*/ 18574 w 66675"/>
                <a:gd name="connsiteY1" fmla="*/ 7144 h 38100"/>
                <a:gd name="connsiteX2" fmla="*/ 7144 w 66675"/>
                <a:gd name="connsiteY2" fmla="*/ 37624 h 38100"/>
                <a:gd name="connsiteX3" fmla="*/ 50959 w 66675"/>
                <a:gd name="connsiteY3" fmla="*/ 37624 h 38100"/>
              </a:gdLst>
              <a:ahLst/>
              <a:cxnLst>
                <a:cxn ang="0">
                  <a:pos x="connsiteX0" y="connsiteY0"/>
                </a:cxn>
                <a:cxn ang="0">
                  <a:pos x="connsiteX1" y="connsiteY1"/>
                </a:cxn>
                <a:cxn ang="0">
                  <a:pos x="connsiteX2" y="connsiteY2"/>
                </a:cxn>
                <a:cxn ang="0">
                  <a:pos x="connsiteX3" y="connsiteY3"/>
                </a:cxn>
              </a:cxnLst>
              <a:rect l="l" t="t" r="r" b="b"/>
              <a:pathLst>
                <a:path w="66675" h="38100">
                  <a:moveTo>
                    <a:pt x="62389" y="7144"/>
                  </a:moveTo>
                  <a:lnTo>
                    <a:pt x="18574" y="7144"/>
                  </a:lnTo>
                  <a:lnTo>
                    <a:pt x="7144" y="37624"/>
                  </a:lnTo>
                  <a:lnTo>
                    <a:pt x="50959" y="37624"/>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7" name="Freeform: Shape 116">
              <a:extLst>
                <a:ext uri="{FF2B5EF4-FFF2-40B4-BE49-F238E27FC236}">
                  <a16:creationId xmlns:a16="http://schemas.microsoft.com/office/drawing/2014/main" id="{F07C6A51-E091-4103-AE30-9D2AC86054C6}"/>
                </a:ext>
              </a:extLst>
            </p:cNvPr>
            <p:cNvSpPr/>
            <p:nvPr/>
          </p:nvSpPr>
          <p:spPr>
            <a:xfrm>
              <a:off x="2746496" y="2678229"/>
              <a:ext cx="57150" cy="38100"/>
            </a:xfrm>
            <a:custGeom>
              <a:avLst/>
              <a:gdLst>
                <a:gd name="connsiteX0" fmla="*/ 18574 w 57150"/>
                <a:gd name="connsiteY0" fmla="*/ 7144 h 38100"/>
                <a:gd name="connsiteX1" fmla="*/ 7144 w 57150"/>
                <a:gd name="connsiteY1" fmla="*/ 37624 h 38100"/>
                <a:gd name="connsiteX2" fmla="*/ 47149 w 57150"/>
                <a:gd name="connsiteY2" fmla="*/ 37624 h 38100"/>
                <a:gd name="connsiteX3" fmla="*/ 58579 w 57150"/>
                <a:gd name="connsiteY3" fmla="*/ 7144 h 38100"/>
              </a:gdLst>
              <a:ahLst/>
              <a:cxnLst>
                <a:cxn ang="0">
                  <a:pos x="connsiteX0" y="connsiteY0"/>
                </a:cxn>
                <a:cxn ang="0">
                  <a:pos x="connsiteX1" y="connsiteY1"/>
                </a:cxn>
                <a:cxn ang="0">
                  <a:pos x="connsiteX2" y="connsiteY2"/>
                </a:cxn>
                <a:cxn ang="0">
                  <a:pos x="connsiteX3" y="connsiteY3"/>
                </a:cxn>
              </a:cxnLst>
              <a:rect l="l" t="t" r="r" b="b"/>
              <a:pathLst>
                <a:path w="57150" h="38100">
                  <a:moveTo>
                    <a:pt x="18574" y="7144"/>
                  </a:moveTo>
                  <a:lnTo>
                    <a:pt x="7144" y="37624"/>
                  </a:lnTo>
                  <a:lnTo>
                    <a:pt x="47149" y="37624"/>
                  </a:lnTo>
                  <a:lnTo>
                    <a:pt x="58579" y="7144"/>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6" name="Freeform: Shape 25">
              <a:extLst>
                <a:ext uri="{FF2B5EF4-FFF2-40B4-BE49-F238E27FC236}">
                  <a16:creationId xmlns:a16="http://schemas.microsoft.com/office/drawing/2014/main" id="{A9E8B51D-1CF1-4D83-A081-B1297413BF30}"/>
                </a:ext>
              </a:extLst>
            </p:cNvPr>
            <p:cNvSpPr/>
            <p:nvPr/>
          </p:nvSpPr>
          <p:spPr>
            <a:xfrm>
              <a:off x="2535041" y="4094596"/>
              <a:ext cx="466725" cy="219075"/>
            </a:xfrm>
            <a:custGeom>
              <a:avLst/>
              <a:gdLst>
                <a:gd name="connsiteX0" fmla="*/ 34766 w 466725"/>
                <a:gd name="connsiteY0" fmla="*/ 72866 h 219075"/>
                <a:gd name="connsiteX1" fmla="*/ 7144 w 466725"/>
                <a:gd name="connsiteY1" fmla="*/ 220504 h 219075"/>
                <a:gd name="connsiteX2" fmla="*/ 461486 w 466725"/>
                <a:gd name="connsiteY2" fmla="*/ 220504 h 219075"/>
                <a:gd name="connsiteX3" fmla="*/ 336709 w 466725"/>
                <a:gd name="connsiteY3" fmla="*/ 113824 h 219075"/>
                <a:gd name="connsiteX4" fmla="*/ 206216 w 466725"/>
                <a:gd name="connsiteY4" fmla="*/ 7144 h 219075"/>
                <a:gd name="connsiteX5" fmla="*/ 206216 w 466725"/>
                <a:gd name="connsiteY5" fmla="*/ 7144 h 219075"/>
                <a:gd name="connsiteX6" fmla="*/ 151924 w 466725"/>
                <a:gd name="connsiteY6" fmla="*/ 68104 h 219075"/>
                <a:gd name="connsiteX7" fmla="*/ 150019 w 466725"/>
                <a:gd name="connsiteY7" fmla="*/ 73819 h 219075"/>
                <a:gd name="connsiteX8" fmla="*/ 34766 w 466725"/>
                <a:gd name="connsiteY8" fmla="*/ 7381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25" h="219075">
                  <a:moveTo>
                    <a:pt x="34766" y="72866"/>
                  </a:moveTo>
                  <a:cubicBezTo>
                    <a:pt x="34766" y="72866"/>
                    <a:pt x="11906" y="141446"/>
                    <a:pt x="7144" y="220504"/>
                  </a:cubicBezTo>
                  <a:lnTo>
                    <a:pt x="461486" y="220504"/>
                  </a:lnTo>
                  <a:cubicBezTo>
                    <a:pt x="461486" y="220504"/>
                    <a:pt x="447199" y="113824"/>
                    <a:pt x="336709" y="113824"/>
                  </a:cubicBezTo>
                  <a:cubicBezTo>
                    <a:pt x="226219" y="113824"/>
                    <a:pt x="206216" y="7144"/>
                    <a:pt x="206216" y="7144"/>
                  </a:cubicBezTo>
                  <a:lnTo>
                    <a:pt x="206216" y="7144"/>
                  </a:lnTo>
                  <a:cubicBezTo>
                    <a:pt x="180499" y="18574"/>
                    <a:pt x="160496" y="40481"/>
                    <a:pt x="151924" y="68104"/>
                  </a:cubicBezTo>
                  <a:lnTo>
                    <a:pt x="150019" y="73819"/>
                  </a:lnTo>
                  <a:lnTo>
                    <a:pt x="34766" y="73819"/>
                  </a:lnTo>
                  <a:close/>
                </a:path>
              </a:pathLst>
            </a:custGeom>
            <a:solidFill>
              <a:srgbClr val="021B40"/>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grpSp>
      <p:sp>
        <p:nvSpPr>
          <p:cNvPr id="192" name="Rectangle 3">
            <a:extLst>
              <a:ext uri="{FF2B5EF4-FFF2-40B4-BE49-F238E27FC236}">
                <a16:creationId xmlns:a16="http://schemas.microsoft.com/office/drawing/2014/main" id="{07B7659B-6E09-4703-8411-E158794F0BF0}"/>
              </a:ext>
            </a:extLst>
          </p:cNvPr>
          <p:cNvSpPr/>
          <p:nvPr/>
        </p:nvSpPr>
        <p:spPr bwMode="auto">
          <a:xfrm rot="2700000">
            <a:off x="5531969" y="2552775"/>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193" name="Straight Connector 192">
            <a:extLst>
              <a:ext uri="{FF2B5EF4-FFF2-40B4-BE49-F238E27FC236}">
                <a16:creationId xmlns:a16="http://schemas.microsoft.com/office/drawing/2014/main" id="{24864273-7A25-40C8-8110-9DBDA341DE0C}"/>
              </a:ext>
            </a:extLst>
          </p:cNvPr>
          <p:cNvCxnSpPr>
            <a:cxnSpLocks/>
          </p:cNvCxnSpPr>
          <p:nvPr/>
        </p:nvCxnSpPr>
        <p:spPr>
          <a:xfrm flipH="1">
            <a:off x="2707849" y="2632962"/>
            <a:ext cx="3013969"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4" name="Rectangle 3">
            <a:extLst>
              <a:ext uri="{FF2B5EF4-FFF2-40B4-BE49-F238E27FC236}">
                <a16:creationId xmlns:a16="http://schemas.microsoft.com/office/drawing/2014/main" id="{D6B08AEC-3637-413F-AB8D-FD4287AC91EB}"/>
              </a:ext>
            </a:extLst>
          </p:cNvPr>
          <p:cNvSpPr/>
          <p:nvPr/>
        </p:nvSpPr>
        <p:spPr bwMode="auto">
          <a:xfrm rot="18900000" flipH="1">
            <a:off x="2844550" y="2843828"/>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05" name="Straight Connector 204">
            <a:extLst>
              <a:ext uri="{FF2B5EF4-FFF2-40B4-BE49-F238E27FC236}">
                <a16:creationId xmlns:a16="http://schemas.microsoft.com/office/drawing/2014/main" id="{5883AEFF-FD4C-4BCA-A52E-8913697C6B25}"/>
              </a:ext>
            </a:extLst>
          </p:cNvPr>
          <p:cNvCxnSpPr>
            <a:cxnSpLocks/>
          </p:cNvCxnSpPr>
          <p:nvPr/>
        </p:nvCxnSpPr>
        <p:spPr>
          <a:xfrm>
            <a:off x="2815080" y="2924015"/>
            <a:ext cx="2699602"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90" name="Group 189">
            <a:extLst>
              <a:ext uri="{FF2B5EF4-FFF2-40B4-BE49-F238E27FC236}">
                <a16:creationId xmlns:a16="http://schemas.microsoft.com/office/drawing/2014/main" id="{B510AFF0-50DB-4D88-AA20-7DE79FFC7A9D}"/>
              </a:ext>
            </a:extLst>
          </p:cNvPr>
          <p:cNvGrpSpPr/>
          <p:nvPr/>
        </p:nvGrpSpPr>
        <p:grpSpPr>
          <a:xfrm>
            <a:off x="5346647" y="1991449"/>
            <a:ext cx="2964111" cy="1491765"/>
            <a:chOff x="7128862" y="2043768"/>
            <a:chExt cx="3952148" cy="1989020"/>
          </a:xfrm>
        </p:grpSpPr>
        <p:sp>
          <p:nvSpPr>
            <p:cNvPr id="187" name="Freeform: Shape 186">
              <a:extLst>
                <a:ext uri="{FF2B5EF4-FFF2-40B4-BE49-F238E27FC236}">
                  <a16:creationId xmlns:a16="http://schemas.microsoft.com/office/drawing/2014/main" id="{06A19C24-177F-4068-8467-7AAEC3FB3D0C}"/>
                </a:ext>
              </a:extLst>
            </p:cNvPr>
            <p:cNvSpPr/>
            <p:nvPr/>
          </p:nvSpPr>
          <p:spPr>
            <a:xfrm flipH="1">
              <a:off x="7128862" y="2043768"/>
              <a:ext cx="3952148" cy="1989020"/>
            </a:xfrm>
            <a:custGeom>
              <a:avLst/>
              <a:gdLst>
                <a:gd name="connsiteX0" fmla="*/ 4081906 w 4177966"/>
                <a:gd name="connsiteY0" fmla="*/ 698099 h 1760961"/>
                <a:gd name="connsiteX1" fmla="*/ 2825063 w 4177966"/>
                <a:gd name="connsiteY1" fmla="*/ 698099 h 1760961"/>
                <a:gd name="connsiteX2" fmla="*/ 2055074 w 4177966"/>
                <a:gd name="connsiteY2" fmla="*/ 93847 h 1760961"/>
                <a:gd name="connsiteX3" fmla="*/ 1264368 w 4177966"/>
                <a:gd name="connsiteY3" fmla="*/ 801685 h 1760961"/>
                <a:gd name="connsiteX4" fmla="*/ 981233 w 4177966"/>
                <a:gd name="connsiteY4" fmla="*/ 711910 h 1760961"/>
                <a:gd name="connsiteX5" fmla="*/ 494379 w 4177966"/>
                <a:gd name="connsiteY5" fmla="*/ 1181500 h 1760961"/>
                <a:gd name="connsiteX6" fmla="*/ 363171 w 4177966"/>
                <a:gd name="connsiteY6" fmla="*/ 1146971 h 1760961"/>
                <a:gd name="connsiteX7" fmla="*/ 93847 w 4177966"/>
                <a:gd name="connsiteY7" fmla="*/ 1416295 h 1760961"/>
                <a:gd name="connsiteX8" fmla="*/ 363171 w 4177966"/>
                <a:gd name="connsiteY8" fmla="*/ 1685618 h 1760961"/>
                <a:gd name="connsiteX9" fmla="*/ 2939008 w 4177966"/>
                <a:gd name="connsiteY9" fmla="*/ 1685618 h 1760961"/>
                <a:gd name="connsiteX10" fmla="*/ 3256671 w 4177966"/>
                <a:gd name="connsiteY10" fmla="*/ 1367954 h 1760961"/>
                <a:gd name="connsiteX11" fmla="*/ 2939008 w 4177966"/>
                <a:gd name="connsiteY11" fmla="*/ 1050291 h 1760961"/>
                <a:gd name="connsiteX12" fmla="*/ 2828516 w 4177966"/>
                <a:gd name="connsiteY12" fmla="*/ 1071008 h 1760961"/>
                <a:gd name="connsiteX13" fmla="*/ 2849234 w 4177966"/>
                <a:gd name="connsiteY13" fmla="*/ 888006 h 1760961"/>
                <a:gd name="connsiteX14" fmla="*/ 2838875 w 4177966"/>
                <a:gd name="connsiteY14" fmla="*/ 763703 h 1760961"/>
                <a:gd name="connsiteX15" fmla="*/ 4081906 w 4177966"/>
                <a:gd name="connsiteY15" fmla="*/ 763703 h 1760961"/>
                <a:gd name="connsiteX16" fmla="*/ 4116435 w 4177966"/>
                <a:gd name="connsiteY16" fmla="*/ 729174 h 1760961"/>
                <a:gd name="connsiteX17" fmla="*/ 4081906 w 4177966"/>
                <a:gd name="connsiteY17" fmla="*/ 698099 h 1760961"/>
                <a:gd name="connsiteX0" fmla="*/ 4022588 w 4111576"/>
                <a:gd name="connsiteY0" fmla="*/ 635327 h 1591771"/>
                <a:gd name="connsiteX1" fmla="*/ 2731216 w 4111576"/>
                <a:gd name="connsiteY1" fmla="*/ 604252 h 1591771"/>
                <a:gd name="connsiteX2" fmla="*/ 1961227 w 4111576"/>
                <a:gd name="connsiteY2" fmla="*/ 0 h 1591771"/>
                <a:gd name="connsiteX3" fmla="*/ 1170521 w 4111576"/>
                <a:gd name="connsiteY3" fmla="*/ 707838 h 1591771"/>
                <a:gd name="connsiteX4" fmla="*/ 887386 w 4111576"/>
                <a:gd name="connsiteY4" fmla="*/ 618063 h 1591771"/>
                <a:gd name="connsiteX5" fmla="*/ 400532 w 4111576"/>
                <a:gd name="connsiteY5" fmla="*/ 1087653 h 1591771"/>
                <a:gd name="connsiteX6" fmla="*/ 269324 w 4111576"/>
                <a:gd name="connsiteY6" fmla="*/ 1053124 h 1591771"/>
                <a:gd name="connsiteX7" fmla="*/ 0 w 4111576"/>
                <a:gd name="connsiteY7" fmla="*/ 1322448 h 1591771"/>
                <a:gd name="connsiteX8" fmla="*/ 269324 w 4111576"/>
                <a:gd name="connsiteY8" fmla="*/ 1591771 h 1591771"/>
                <a:gd name="connsiteX9" fmla="*/ 2845161 w 4111576"/>
                <a:gd name="connsiteY9" fmla="*/ 1591771 h 1591771"/>
                <a:gd name="connsiteX10" fmla="*/ 3162824 w 4111576"/>
                <a:gd name="connsiteY10" fmla="*/ 1274107 h 1591771"/>
                <a:gd name="connsiteX11" fmla="*/ 2845161 w 4111576"/>
                <a:gd name="connsiteY11" fmla="*/ 956444 h 1591771"/>
                <a:gd name="connsiteX12" fmla="*/ 2734669 w 4111576"/>
                <a:gd name="connsiteY12" fmla="*/ 977161 h 1591771"/>
                <a:gd name="connsiteX13" fmla="*/ 2755387 w 4111576"/>
                <a:gd name="connsiteY13" fmla="*/ 794159 h 1591771"/>
                <a:gd name="connsiteX14" fmla="*/ 2745028 w 4111576"/>
                <a:gd name="connsiteY14" fmla="*/ 669856 h 1591771"/>
                <a:gd name="connsiteX15" fmla="*/ 3988059 w 4111576"/>
                <a:gd name="connsiteY15" fmla="*/ 669856 h 1591771"/>
                <a:gd name="connsiteX16" fmla="*/ 4022588 w 4111576"/>
                <a:gd name="connsiteY16" fmla="*/ 635327 h 1591771"/>
                <a:gd name="connsiteX0" fmla="*/ 3988059 w 3988059"/>
                <a:gd name="connsiteY0" fmla="*/ 669856 h 1591771"/>
                <a:gd name="connsiteX1" fmla="*/ 2731216 w 3988059"/>
                <a:gd name="connsiteY1" fmla="*/ 604252 h 1591771"/>
                <a:gd name="connsiteX2" fmla="*/ 1961227 w 3988059"/>
                <a:gd name="connsiteY2" fmla="*/ 0 h 1591771"/>
                <a:gd name="connsiteX3" fmla="*/ 1170521 w 3988059"/>
                <a:gd name="connsiteY3" fmla="*/ 707838 h 1591771"/>
                <a:gd name="connsiteX4" fmla="*/ 887386 w 3988059"/>
                <a:gd name="connsiteY4" fmla="*/ 618063 h 1591771"/>
                <a:gd name="connsiteX5" fmla="*/ 400532 w 3988059"/>
                <a:gd name="connsiteY5" fmla="*/ 1087653 h 1591771"/>
                <a:gd name="connsiteX6" fmla="*/ 269324 w 3988059"/>
                <a:gd name="connsiteY6" fmla="*/ 1053124 h 1591771"/>
                <a:gd name="connsiteX7" fmla="*/ 0 w 3988059"/>
                <a:gd name="connsiteY7" fmla="*/ 1322448 h 1591771"/>
                <a:gd name="connsiteX8" fmla="*/ 269324 w 3988059"/>
                <a:gd name="connsiteY8" fmla="*/ 1591771 h 1591771"/>
                <a:gd name="connsiteX9" fmla="*/ 2845161 w 3988059"/>
                <a:gd name="connsiteY9" fmla="*/ 1591771 h 1591771"/>
                <a:gd name="connsiteX10" fmla="*/ 3162824 w 3988059"/>
                <a:gd name="connsiteY10" fmla="*/ 1274107 h 1591771"/>
                <a:gd name="connsiteX11" fmla="*/ 2845161 w 3988059"/>
                <a:gd name="connsiteY11" fmla="*/ 956444 h 1591771"/>
                <a:gd name="connsiteX12" fmla="*/ 2734669 w 3988059"/>
                <a:gd name="connsiteY12" fmla="*/ 977161 h 1591771"/>
                <a:gd name="connsiteX13" fmla="*/ 2755387 w 3988059"/>
                <a:gd name="connsiteY13" fmla="*/ 794159 h 1591771"/>
                <a:gd name="connsiteX14" fmla="*/ 2745028 w 3988059"/>
                <a:gd name="connsiteY14" fmla="*/ 669856 h 1591771"/>
                <a:gd name="connsiteX15" fmla="*/ 3988059 w 3988059"/>
                <a:gd name="connsiteY15" fmla="*/ 669856 h 1591771"/>
                <a:gd name="connsiteX0" fmla="*/ 2745028 w 3162824"/>
                <a:gd name="connsiteY0" fmla="*/ 669856 h 1591771"/>
                <a:gd name="connsiteX1" fmla="*/ 2731216 w 3162824"/>
                <a:gd name="connsiteY1" fmla="*/ 604252 h 1591771"/>
                <a:gd name="connsiteX2" fmla="*/ 1961227 w 3162824"/>
                <a:gd name="connsiteY2" fmla="*/ 0 h 1591771"/>
                <a:gd name="connsiteX3" fmla="*/ 1170521 w 3162824"/>
                <a:gd name="connsiteY3" fmla="*/ 707838 h 1591771"/>
                <a:gd name="connsiteX4" fmla="*/ 887386 w 3162824"/>
                <a:gd name="connsiteY4" fmla="*/ 618063 h 1591771"/>
                <a:gd name="connsiteX5" fmla="*/ 400532 w 3162824"/>
                <a:gd name="connsiteY5" fmla="*/ 1087653 h 1591771"/>
                <a:gd name="connsiteX6" fmla="*/ 269324 w 3162824"/>
                <a:gd name="connsiteY6" fmla="*/ 1053124 h 1591771"/>
                <a:gd name="connsiteX7" fmla="*/ 0 w 3162824"/>
                <a:gd name="connsiteY7" fmla="*/ 1322448 h 1591771"/>
                <a:gd name="connsiteX8" fmla="*/ 269324 w 3162824"/>
                <a:gd name="connsiteY8" fmla="*/ 1591771 h 1591771"/>
                <a:gd name="connsiteX9" fmla="*/ 2845161 w 3162824"/>
                <a:gd name="connsiteY9" fmla="*/ 1591771 h 1591771"/>
                <a:gd name="connsiteX10" fmla="*/ 3162824 w 3162824"/>
                <a:gd name="connsiteY10" fmla="*/ 1274107 h 1591771"/>
                <a:gd name="connsiteX11" fmla="*/ 2845161 w 3162824"/>
                <a:gd name="connsiteY11" fmla="*/ 956444 h 1591771"/>
                <a:gd name="connsiteX12" fmla="*/ 2734669 w 3162824"/>
                <a:gd name="connsiteY12" fmla="*/ 977161 h 1591771"/>
                <a:gd name="connsiteX13" fmla="*/ 2755387 w 3162824"/>
                <a:gd name="connsiteY13" fmla="*/ 794159 h 1591771"/>
                <a:gd name="connsiteX14" fmla="*/ 2745028 w 3162824"/>
                <a:gd name="connsiteY14" fmla="*/ 669856 h 15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2824" h="1591771">
                  <a:moveTo>
                    <a:pt x="2745028" y="669856"/>
                  </a:moveTo>
                  <a:lnTo>
                    <a:pt x="2731216" y="604252"/>
                  </a:lnTo>
                  <a:cubicBezTo>
                    <a:pt x="2648348" y="255512"/>
                    <a:pt x="2334137" y="0"/>
                    <a:pt x="1961227" y="0"/>
                  </a:cubicBezTo>
                  <a:cubicBezTo>
                    <a:pt x="1550337" y="0"/>
                    <a:pt x="1211956" y="310758"/>
                    <a:pt x="1170521" y="707838"/>
                  </a:cubicBezTo>
                  <a:cubicBezTo>
                    <a:pt x="1091105" y="649139"/>
                    <a:pt x="994425" y="618063"/>
                    <a:pt x="887386" y="618063"/>
                  </a:cubicBezTo>
                  <a:cubicBezTo>
                    <a:pt x="624969" y="618063"/>
                    <a:pt x="410891" y="828688"/>
                    <a:pt x="400532" y="1087653"/>
                  </a:cubicBezTo>
                  <a:cubicBezTo>
                    <a:pt x="362551" y="1066936"/>
                    <a:pt x="317664" y="1053124"/>
                    <a:pt x="269324" y="1053124"/>
                  </a:cubicBezTo>
                  <a:cubicBezTo>
                    <a:pt x="120850" y="1053124"/>
                    <a:pt x="0" y="1173974"/>
                    <a:pt x="0" y="1322448"/>
                  </a:cubicBezTo>
                  <a:cubicBezTo>
                    <a:pt x="0" y="1470921"/>
                    <a:pt x="120850" y="1591771"/>
                    <a:pt x="269324" y="1591771"/>
                  </a:cubicBezTo>
                  <a:lnTo>
                    <a:pt x="2845161" y="1591771"/>
                  </a:lnTo>
                  <a:cubicBezTo>
                    <a:pt x="3021257" y="1591771"/>
                    <a:pt x="3162824" y="1450204"/>
                    <a:pt x="3162824" y="1274107"/>
                  </a:cubicBezTo>
                  <a:cubicBezTo>
                    <a:pt x="3162824" y="1098011"/>
                    <a:pt x="3021257" y="956444"/>
                    <a:pt x="2845161" y="956444"/>
                  </a:cubicBezTo>
                  <a:cubicBezTo>
                    <a:pt x="2807180" y="956444"/>
                    <a:pt x="2769198" y="963350"/>
                    <a:pt x="2734669" y="977161"/>
                  </a:cubicBezTo>
                  <a:cubicBezTo>
                    <a:pt x="2748481" y="918462"/>
                    <a:pt x="2755387" y="856311"/>
                    <a:pt x="2755387" y="794159"/>
                  </a:cubicBezTo>
                  <a:cubicBezTo>
                    <a:pt x="2755387" y="752725"/>
                    <a:pt x="2751933" y="711290"/>
                    <a:pt x="2745028" y="669856"/>
                  </a:cubicBezTo>
                  <a:close/>
                </a:path>
              </a:pathLst>
            </a:custGeom>
            <a:solidFill>
              <a:schemeClr val="accent1"/>
            </a:solidFill>
            <a:ln w="34518" cap="flat">
              <a:noFill/>
              <a:prstDash val="solid"/>
              <a:miter/>
            </a:ln>
          </p:spPr>
          <p:txBody>
            <a:bodyPr rtlCol="0" anchor="ctr"/>
            <a:lstStyle/>
            <a:p>
              <a:pPr defTabSz="685800"/>
              <a:endParaRPr lang="en-US" sz="1350" dirty="0">
                <a:solidFill>
                  <a:prstClr val="black"/>
                </a:solidFill>
                <a:latin typeface="Calibri" panose="020F0502020204030204"/>
              </a:endParaRPr>
            </a:p>
          </p:txBody>
        </p:sp>
        <p:sp>
          <p:nvSpPr>
            <p:cNvPr id="183" name="Rectangle 182">
              <a:extLst>
                <a:ext uri="{FF2B5EF4-FFF2-40B4-BE49-F238E27FC236}">
                  <a16:creationId xmlns:a16="http://schemas.microsoft.com/office/drawing/2014/main" id="{AC0334AE-EB56-4563-9155-521662C2CADC}"/>
                </a:ext>
              </a:extLst>
            </p:cNvPr>
            <p:cNvSpPr/>
            <p:nvPr/>
          </p:nvSpPr>
          <p:spPr>
            <a:xfrm>
              <a:off x="7418070" y="2869317"/>
              <a:ext cx="2705100" cy="738664"/>
            </a:xfrm>
            <a:prstGeom prst="rect">
              <a:avLst/>
            </a:prstGeom>
          </p:spPr>
          <p:txBody>
            <a:bodyPr wrap="square">
              <a:spAutoFit/>
            </a:bodyPr>
            <a:lstStyle/>
            <a:p>
              <a:pPr algn="ctr" defTabSz="685800"/>
              <a:r>
                <a:rPr lang="en-US" sz="1800" dirty="0">
                  <a:gradFill>
                    <a:gsLst>
                      <a:gs pos="100000">
                        <a:prstClr val="white"/>
                      </a:gs>
                      <a:gs pos="0">
                        <a:prstClr val="white"/>
                      </a:gs>
                    </a:gsLst>
                    <a:lin ang="5400000" scaled="0"/>
                  </a:gradFill>
                  <a:latin typeface="Calibri Light" panose="020F0302020204030204"/>
                </a:rPr>
                <a:t>AKS </a:t>
              </a:r>
            </a:p>
            <a:p>
              <a:pPr algn="ctr" defTabSz="685800"/>
              <a:r>
                <a:rPr lang="en-US" sz="1200" dirty="0">
                  <a:gradFill>
                    <a:gsLst>
                      <a:gs pos="100000">
                        <a:prstClr val="white"/>
                      </a:gs>
                      <a:gs pos="0">
                        <a:prstClr val="white"/>
                      </a:gs>
                    </a:gsLst>
                    <a:lin ang="5400000" scaled="0"/>
                  </a:gradFill>
                  <a:latin typeface="Calibri" panose="020F0502020204030204"/>
                </a:rPr>
                <a:t>with Dev Spaces</a:t>
              </a:r>
            </a:p>
          </p:txBody>
        </p:sp>
      </p:grpSp>
      <p:sp>
        <p:nvSpPr>
          <p:cNvPr id="207" name="Rectangle 206">
            <a:extLst>
              <a:ext uri="{FF2B5EF4-FFF2-40B4-BE49-F238E27FC236}">
                <a16:creationId xmlns:a16="http://schemas.microsoft.com/office/drawing/2014/main" id="{A13CC03E-16F2-4108-AF68-299DBB6E6B66}"/>
              </a:ext>
            </a:extLst>
          </p:cNvPr>
          <p:cNvSpPr/>
          <p:nvPr/>
        </p:nvSpPr>
        <p:spPr>
          <a:xfrm>
            <a:off x="3374724" y="2664536"/>
            <a:ext cx="1729962" cy="253916"/>
          </a:xfrm>
          <a:prstGeom prst="rect">
            <a:avLst/>
          </a:prstGeom>
        </p:spPr>
        <p:txBody>
          <a:bodyPr wrap="none">
            <a:spAutoFit/>
          </a:bodyPr>
          <a:lstStyle/>
          <a:p>
            <a:pPr algn="ctr" defTabSz="685800"/>
            <a:r>
              <a:rPr lang="en-US" sz="1050" dirty="0">
                <a:solidFill>
                  <a:prstClr val="black"/>
                </a:solidFill>
                <a:latin typeface="Calibri Light" panose="020F0302020204030204"/>
              </a:rPr>
              <a:t>Iterate fast, directly in Azure</a:t>
            </a:r>
          </a:p>
        </p:txBody>
      </p:sp>
      <p:grpSp>
        <p:nvGrpSpPr>
          <p:cNvPr id="231" name="Group 230">
            <a:extLst>
              <a:ext uri="{FF2B5EF4-FFF2-40B4-BE49-F238E27FC236}">
                <a16:creationId xmlns:a16="http://schemas.microsoft.com/office/drawing/2014/main" id="{C438F1EE-31AC-4E4F-AD45-021FBAD46EE9}"/>
              </a:ext>
            </a:extLst>
          </p:cNvPr>
          <p:cNvGrpSpPr/>
          <p:nvPr/>
        </p:nvGrpSpPr>
        <p:grpSpPr>
          <a:xfrm>
            <a:off x="2197646" y="4201712"/>
            <a:ext cx="5286062" cy="246221"/>
            <a:chOff x="2672861" y="4792820"/>
            <a:chExt cx="7048082" cy="328294"/>
          </a:xfrm>
        </p:grpSpPr>
        <p:sp>
          <p:nvSpPr>
            <p:cNvPr id="210" name="TextBox 209">
              <a:extLst>
                <a:ext uri="{FF2B5EF4-FFF2-40B4-BE49-F238E27FC236}">
                  <a16:creationId xmlns:a16="http://schemas.microsoft.com/office/drawing/2014/main" id="{52A033AA-0327-4868-A8B5-0A3945B087A1}"/>
                </a:ext>
              </a:extLst>
            </p:cNvPr>
            <p:cNvSpPr txBox="1"/>
            <p:nvPr/>
          </p:nvSpPr>
          <p:spPr>
            <a:xfrm>
              <a:off x="2672861" y="4792820"/>
              <a:ext cx="2389971" cy="328294"/>
            </a:xfrm>
            <a:prstGeom prst="rect">
              <a:avLst/>
            </a:prstGeom>
            <a:noFill/>
          </p:spPr>
          <p:txBody>
            <a:bodyPr wrap="none" rtlCol="0">
              <a:spAutoFit/>
            </a:bodyPr>
            <a:lstStyle/>
            <a:p>
              <a:pPr algn="r" defTabSz="685800"/>
              <a:r>
                <a:rPr lang="en-US" sz="1000" dirty="0">
                  <a:gradFill>
                    <a:gsLst>
                      <a:gs pos="100000">
                        <a:prstClr val="black"/>
                      </a:gs>
                      <a:gs pos="0">
                        <a:prstClr val="black"/>
                      </a:gs>
                    </a:gsLst>
                    <a:lin ang="5400000" scaled="0"/>
                  </a:gradFill>
                  <a:latin typeface="Calibri" panose="020F0502020204030204"/>
                </a:rPr>
                <a:t>Edit content (html, </a:t>
              </a:r>
              <a:r>
                <a:rPr lang="en-US" sz="1000" dirty="0" err="1">
                  <a:gradFill>
                    <a:gsLst>
                      <a:gs pos="100000">
                        <a:prstClr val="black"/>
                      </a:gs>
                      <a:gs pos="0">
                        <a:prstClr val="black"/>
                      </a:gs>
                    </a:gsLst>
                    <a:lin ang="5400000" scaled="0"/>
                  </a:gradFill>
                  <a:latin typeface="Calibri" panose="020F0502020204030204"/>
                </a:rPr>
                <a:t>css</a:t>
              </a:r>
              <a:r>
                <a:rPr lang="en-US" sz="1000" dirty="0">
                  <a:gradFill>
                    <a:gsLst>
                      <a:gs pos="100000">
                        <a:prstClr val="black"/>
                      </a:gs>
                      <a:gs pos="0">
                        <a:prstClr val="black"/>
                      </a:gs>
                    </a:gsLst>
                    <a:lin ang="5400000" scaled="0"/>
                  </a:gradFill>
                  <a:latin typeface="Calibri" panose="020F0502020204030204"/>
                </a:rPr>
                <a:t>, </a:t>
              </a:r>
              <a:r>
                <a:rPr lang="en-US" sz="1000" dirty="0" err="1">
                  <a:gradFill>
                    <a:gsLst>
                      <a:gs pos="100000">
                        <a:prstClr val="black"/>
                      </a:gs>
                      <a:gs pos="0">
                        <a:prstClr val="black"/>
                      </a:gs>
                    </a:gsLst>
                    <a:lin ang="5400000" scaled="0"/>
                  </a:gradFill>
                  <a:latin typeface="Calibri" panose="020F0502020204030204"/>
                </a:rPr>
                <a:t>cshtml</a:t>
              </a:r>
              <a:r>
                <a:rPr lang="en-US" sz="1000" dirty="0">
                  <a:gradFill>
                    <a:gsLst>
                      <a:gs pos="100000">
                        <a:prstClr val="black"/>
                      </a:gs>
                      <a:gs pos="0">
                        <a:prstClr val="black"/>
                      </a:gs>
                    </a:gsLst>
                    <a:lin ang="5400000" scaled="0"/>
                  </a:gradFill>
                  <a:latin typeface="Calibri" panose="020F0502020204030204"/>
                </a:rPr>
                <a:t>)</a:t>
              </a:r>
            </a:p>
          </p:txBody>
        </p:sp>
        <p:sp>
          <p:nvSpPr>
            <p:cNvPr id="211" name="TextBox 210">
              <a:extLst>
                <a:ext uri="{FF2B5EF4-FFF2-40B4-BE49-F238E27FC236}">
                  <a16:creationId xmlns:a16="http://schemas.microsoft.com/office/drawing/2014/main" id="{2F0732C6-9769-402C-862D-95D5187BBD4A}"/>
                </a:ext>
              </a:extLst>
            </p:cNvPr>
            <p:cNvSpPr txBox="1"/>
            <p:nvPr/>
          </p:nvSpPr>
          <p:spPr>
            <a:xfrm>
              <a:off x="6704732" y="4792820"/>
              <a:ext cx="3016211" cy="328294"/>
            </a:xfrm>
            <a:prstGeom prst="rect">
              <a:avLst/>
            </a:prstGeom>
            <a:noFill/>
          </p:spPr>
          <p:txBody>
            <a:bodyPr wrap="none" rtlCol="0">
              <a:spAutoFit/>
            </a:bodyPr>
            <a:lstStyle/>
            <a:p>
              <a:pPr defTabSz="685800"/>
              <a:r>
                <a:rPr lang="en-US" sz="1000" dirty="0">
                  <a:gradFill>
                    <a:gsLst>
                      <a:gs pos="100000">
                        <a:prstClr val="black"/>
                      </a:gs>
                      <a:gs pos="0">
                        <a:prstClr val="black"/>
                      </a:gs>
                    </a:gsLst>
                    <a:lin ang="5400000" scaled="0"/>
                  </a:gradFill>
                  <a:latin typeface="Calibri" panose="020F0502020204030204"/>
                </a:rPr>
                <a:t>Update file directly in running container</a:t>
              </a:r>
            </a:p>
          </p:txBody>
        </p:sp>
        <p:grpSp>
          <p:nvGrpSpPr>
            <p:cNvPr id="223" name="Group 222">
              <a:extLst>
                <a:ext uri="{FF2B5EF4-FFF2-40B4-BE49-F238E27FC236}">
                  <a16:creationId xmlns:a16="http://schemas.microsoft.com/office/drawing/2014/main" id="{279ABAC3-BC10-44F7-9C8F-DF905BB7E802}"/>
                </a:ext>
              </a:extLst>
            </p:cNvPr>
            <p:cNvGrpSpPr/>
            <p:nvPr/>
          </p:nvGrpSpPr>
          <p:grpSpPr>
            <a:xfrm>
              <a:off x="5138057" y="4881735"/>
              <a:ext cx="1500434" cy="119624"/>
              <a:chOff x="6281057" y="2780792"/>
              <a:chExt cx="1500434" cy="119624"/>
            </a:xfrm>
          </p:grpSpPr>
          <p:sp>
            <p:nvSpPr>
              <p:cNvPr id="221" name="Rectangle 3">
                <a:extLst>
                  <a:ext uri="{FF2B5EF4-FFF2-40B4-BE49-F238E27FC236}">
                    <a16:creationId xmlns:a16="http://schemas.microsoft.com/office/drawing/2014/main" id="{535644C6-E34C-463E-A7FB-B6C2F4D14923}"/>
                  </a:ext>
                </a:extLst>
              </p:cNvPr>
              <p:cNvSpPr/>
              <p:nvPr/>
            </p:nvSpPr>
            <p:spPr bwMode="auto">
              <a:xfrm rot="2700000">
                <a:off x="7637040" y="2780792"/>
                <a:ext cx="119624" cy="119624"/>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22" name="Straight Connector 221">
                <a:extLst>
                  <a:ext uri="{FF2B5EF4-FFF2-40B4-BE49-F238E27FC236}">
                    <a16:creationId xmlns:a16="http://schemas.microsoft.com/office/drawing/2014/main" id="{6C0BBCB2-5855-4E75-8F8C-D0A5714CB30A}"/>
                  </a:ext>
                </a:extLst>
              </p:cNvPr>
              <p:cNvCxnSpPr>
                <a:cxnSpLocks/>
              </p:cNvCxnSpPr>
              <p:nvPr/>
            </p:nvCxnSpPr>
            <p:spPr>
              <a:xfrm flipH="1">
                <a:off x="6281057" y="2840604"/>
                <a:ext cx="1500434" cy="0"/>
              </a:xfrm>
              <a:prstGeom prst="line">
                <a:avLst/>
              </a:pr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33" name="Group 232">
            <a:extLst>
              <a:ext uri="{FF2B5EF4-FFF2-40B4-BE49-F238E27FC236}">
                <a16:creationId xmlns:a16="http://schemas.microsoft.com/office/drawing/2014/main" id="{27D4E97D-19ED-4F30-AEAA-F63EC63301EA}"/>
              </a:ext>
            </a:extLst>
          </p:cNvPr>
          <p:cNvGrpSpPr/>
          <p:nvPr/>
        </p:nvGrpSpPr>
        <p:grpSpPr>
          <a:xfrm>
            <a:off x="1426539" y="4856618"/>
            <a:ext cx="5768627" cy="246221"/>
            <a:chOff x="1644719" y="5666026"/>
            <a:chExt cx="7691502" cy="328294"/>
          </a:xfrm>
        </p:grpSpPr>
        <p:sp>
          <p:nvSpPr>
            <p:cNvPr id="218" name="TextBox 217">
              <a:extLst>
                <a:ext uri="{FF2B5EF4-FFF2-40B4-BE49-F238E27FC236}">
                  <a16:creationId xmlns:a16="http://schemas.microsoft.com/office/drawing/2014/main" id="{BE7689F7-B8EB-4880-8167-DDBF858333C8}"/>
                </a:ext>
              </a:extLst>
            </p:cNvPr>
            <p:cNvSpPr txBox="1"/>
            <p:nvPr/>
          </p:nvSpPr>
          <p:spPr>
            <a:xfrm>
              <a:off x="1644719" y="5666026"/>
              <a:ext cx="3418112" cy="328294"/>
            </a:xfrm>
            <a:prstGeom prst="rect">
              <a:avLst/>
            </a:prstGeom>
            <a:noFill/>
          </p:spPr>
          <p:txBody>
            <a:bodyPr wrap="square" rtlCol="0">
              <a:spAutoFit/>
            </a:bodyPr>
            <a:lstStyle/>
            <a:p>
              <a:pPr algn="r" defTabSz="685800"/>
              <a:r>
                <a:rPr lang="en-US" sz="1000" dirty="0">
                  <a:gradFill>
                    <a:gsLst>
                      <a:gs pos="100000">
                        <a:prstClr val="black"/>
                      </a:gs>
                      <a:gs pos="0">
                        <a:prstClr val="black"/>
                      </a:gs>
                    </a:gsLst>
                    <a:lin ang="5400000" scaled="0"/>
                  </a:gradFill>
                  <a:latin typeface="Calibri" panose="020F0502020204030204"/>
                </a:rPr>
                <a:t>Edit Dockerfile, Helm </a:t>
              </a:r>
              <a:r>
                <a:rPr lang="en-US" sz="1000" dirty="0" err="1">
                  <a:gradFill>
                    <a:gsLst>
                      <a:gs pos="100000">
                        <a:prstClr val="black"/>
                      </a:gs>
                      <a:gs pos="0">
                        <a:prstClr val="black"/>
                      </a:gs>
                    </a:gsLst>
                    <a:lin ang="5400000" scaled="0"/>
                  </a:gradFill>
                  <a:latin typeface="Calibri" panose="020F0502020204030204"/>
                </a:rPr>
                <a:t>chartpackage.json</a:t>
              </a:r>
              <a:r>
                <a:rPr lang="en-US" sz="1000" dirty="0">
                  <a:gradFill>
                    <a:gsLst>
                      <a:gs pos="100000">
                        <a:prstClr val="black"/>
                      </a:gs>
                      <a:gs pos="0">
                        <a:prstClr val="black"/>
                      </a:gs>
                    </a:gsLst>
                    <a:lin ang="5400000" scaled="0"/>
                  </a:gradFill>
                  <a:latin typeface="Calibri" panose="020F0502020204030204"/>
                </a:rPr>
                <a:t>...</a:t>
              </a:r>
            </a:p>
          </p:txBody>
        </p:sp>
        <p:sp>
          <p:nvSpPr>
            <p:cNvPr id="219" name="TextBox 218">
              <a:extLst>
                <a:ext uri="{FF2B5EF4-FFF2-40B4-BE49-F238E27FC236}">
                  <a16:creationId xmlns:a16="http://schemas.microsoft.com/office/drawing/2014/main" id="{DA92BD4B-0AFA-4DF2-BBB2-5A37FE7AA841}"/>
                </a:ext>
              </a:extLst>
            </p:cNvPr>
            <p:cNvSpPr txBox="1"/>
            <p:nvPr/>
          </p:nvSpPr>
          <p:spPr>
            <a:xfrm>
              <a:off x="6704732" y="5666026"/>
              <a:ext cx="2631489" cy="328294"/>
            </a:xfrm>
            <a:prstGeom prst="rect">
              <a:avLst/>
            </a:prstGeom>
            <a:noFill/>
          </p:spPr>
          <p:txBody>
            <a:bodyPr wrap="none" rtlCol="0">
              <a:spAutoFit/>
            </a:bodyPr>
            <a:lstStyle/>
            <a:p>
              <a:pPr defTabSz="685800"/>
              <a:r>
                <a:rPr lang="en-US" sz="1000" dirty="0">
                  <a:gradFill>
                    <a:gsLst>
                      <a:gs pos="100000">
                        <a:prstClr val="black"/>
                      </a:gs>
                      <a:gs pos="0">
                        <a:prstClr val="black"/>
                      </a:gs>
                    </a:gsLst>
                    <a:lin ang="5400000" scaled="0"/>
                  </a:gradFill>
                  <a:latin typeface="Calibri" panose="020F0502020204030204"/>
                </a:rPr>
                <a:t>Rebuild container image, redeploy</a:t>
              </a:r>
            </a:p>
          </p:txBody>
        </p:sp>
        <p:grpSp>
          <p:nvGrpSpPr>
            <p:cNvPr id="225" name="Group 224">
              <a:extLst>
                <a:ext uri="{FF2B5EF4-FFF2-40B4-BE49-F238E27FC236}">
                  <a16:creationId xmlns:a16="http://schemas.microsoft.com/office/drawing/2014/main" id="{D06A9DDB-7ABF-4B30-B9C9-3F4E1BDB2563}"/>
                </a:ext>
              </a:extLst>
            </p:cNvPr>
            <p:cNvGrpSpPr/>
            <p:nvPr/>
          </p:nvGrpSpPr>
          <p:grpSpPr>
            <a:xfrm>
              <a:off x="5138057" y="5754941"/>
              <a:ext cx="1500434" cy="119624"/>
              <a:chOff x="6281057" y="2815798"/>
              <a:chExt cx="1500434" cy="119624"/>
            </a:xfrm>
          </p:grpSpPr>
          <p:sp>
            <p:nvSpPr>
              <p:cNvPr id="226" name="Rectangle 3">
                <a:extLst>
                  <a:ext uri="{FF2B5EF4-FFF2-40B4-BE49-F238E27FC236}">
                    <a16:creationId xmlns:a16="http://schemas.microsoft.com/office/drawing/2014/main" id="{B6C9C248-9278-4729-BD43-17574F76DE70}"/>
                  </a:ext>
                </a:extLst>
              </p:cNvPr>
              <p:cNvSpPr/>
              <p:nvPr/>
            </p:nvSpPr>
            <p:spPr bwMode="auto">
              <a:xfrm rot="2700000">
                <a:off x="7637040" y="2815798"/>
                <a:ext cx="119624" cy="119624"/>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27" name="Straight Connector 226">
                <a:extLst>
                  <a:ext uri="{FF2B5EF4-FFF2-40B4-BE49-F238E27FC236}">
                    <a16:creationId xmlns:a16="http://schemas.microsoft.com/office/drawing/2014/main" id="{C5B74F90-55B2-4714-A96C-CC3C17206116}"/>
                  </a:ext>
                </a:extLst>
              </p:cNvPr>
              <p:cNvCxnSpPr>
                <a:cxnSpLocks/>
              </p:cNvCxnSpPr>
              <p:nvPr/>
            </p:nvCxnSpPr>
            <p:spPr>
              <a:xfrm flipH="1">
                <a:off x="6281057" y="2875610"/>
                <a:ext cx="1500434" cy="0"/>
              </a:xfrm>
              <a:prstGeom prst="line">
                <a:avLst/>
              </a:pr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32" name="Group 231">
            <a:extLst>
              <a:ext uri="{FF2B5EF4-FFF2-40B4-BE49-F238E27FC236}">
                <a16:creationId xmlns:a16="http://schemas.microsoft.com/office/drawing/2014/main" id="{B703E278-C1E6-4CBD-B6E3-2C8E92475AB0}"/>
              </a:ext>
            </a:extLst>
          </p:cNvPr>
          <p:cNvGrpSpPr/>
          <p:nvPr/>
        </p:nvGrpSpPr>
        <p:grpSpPr>
          <a:xfrm>
            <a:off x="2967086" y="4529166"/>
            <a:ext cx="4321053" cy="246221"/>
            <a:chOff x="3698782" y="5229423"/>
            <a:chExt cx="5761404" cy="328294"/>
          </a:xfrm>
        </p:grpSpPr>
        <p:sp>
          <p:nvSpPr>
            <p:cNvPr id="214" name="TextBox 213">
              <a:extLst>
                <a:ext uri="{FF2B5EF4-FFF2-40B4-BE49-F238E27FC236}">
                  <a16:creationId xmlns:a16="http://schemas.microsoft.com/office/drawing/2014/main" id="{573C22AC-E457-443B-BADA-736DF2B776C9}"/>
                </a:ext>
              </a:extLst>
            </p:cNvPr>
            <p:cNvSpPr txBox="1"/>
            <p:nvPr/>
          </p:nvSpPr>
          <p:spPr>
            <a:xfrm>
              <a:off x="3698782" y="5229423"/>
              <a:ext cx="1364049" cy="328294"/>
            </a:xfrm>
            <a:prstGeom prst="rect">
              <a:avLst/>
            </a:prstGeom>
            <a:noFill/>
          </p:spPr>
          <p:txBody>
            <a:bodyPr wrap="none" rtlCol="0">
              <a:spAutoFit/>
            </a:bodyPr>
            <a:lstStyle/>
            <a:p>
              <a:pPr algn="r" defTabSz="685800"/>
              <a:r>
                <a:rPr lang="en-US" sz="1000" dirty="0">
                  <a:gradFill>
                    <a:gsLst>
                      <a:gs pos="100000">
                        <a:prstClr val="black"/>
                      </a:gs>
                      <a:gs pos="0">
                        <a:prstClr val="black"/>
                      </a:gs>
                    </a:gsLst>
                    <a:lin ang="5400000" scaled="0"/>
                  </a:gradFill>
                  <a:latin typeface="Calibri" panose="020F0502020204030204"/>
                </a:rPr>
                <a:t>Edit server code</a:t>
              </a:r>
            </a:p>
          </p:txBody>
        </p:sp>
        <p:sp>
          <p:nvSpPr>
            <p:cNvPr id="215" name="TextBox 214">
              <a:extLst>
                <a:ext uri="{FF2B5EF4-FFF2-40B4-BE49-F238E27FC236}">
                  <a16:creationId xmlns:a16="http://schemas.microsoft.com/office/drawing/2014/main" id="{E96A08C0-6C9A-494F-97C2-6F48E879E8CF}"/>
                </a:ext>
              </a:extLst>
            </p:cNvPr>
            <p:cNvSpPr txBox="1"/>
            <p:nvPr/>
          </p:nvSpPr>
          <p:spPr>
            <a:xfrm>
              <a:off x="6704731" y="5229423"/>
              <a:ext cx="2755455" cy="328294"/>
            </a:xfrm>
            <a:prstGeom prst="rect">
              <a:avLst/>
            </a:prstGeom>
            <a:noFill/>
          </p:spPr>
          <p:txBody>
            <a:bodyPr wrap="none" rtlCol="0">
              <a:spAutoFit/>
            </a:bodyPr>
            <a:lstStyle/>
            <a:p>
              <a:pPr defTabSz="685800"/>
              <a:r>
                <a:rPr lang="en-US" sz="1000" dirty="0">
                  <a:gradFill>
                    <a:gsLst>
                      <a:gs pos="100000">
                        <a:prstClr val="black"/>
                      </a:gs>
                      <a:gs pos="0">
                        <a:prstClr val="black"/>
                      </a:gs>
                    </a:gsLst>
                    <a:lin ang="5400000" scaled="0"/>
                  </a:gradFill>
                  <a:latin typeface="Calibri" panose="020F0502020204030204"/>
                </a:rPr>
                <a:t>Restart node service, .NET build/run</a:t>
              </a:r>
            </a:p>
          </p:txBody>
        </p:sp>
        <p:grpSp>
          <p:nvGrpSpPr>
            <p:cNvPr id="228" name="Group 227">
              <a:extLst>
                <a:ext uri="{FF2B5EF4-FFF2-40B4-BE49-F238E27FC236}">
                  <a16:creationId xmlns:a16="http://schemas.microsoft.com/office/drawing/2014/main" id="{524046D1-8576-4376-8008-D6AE15F132E9}"/>
                </a:ext>
              </a:extLst>
            </p:cNvPr>
            <p:cNvGrpSpPr/>
            <p:nvPr/>
          </p:nvGrpSpPr>
          <p:grpSpPr>
            <a:xfrm>
              <a:off x="5138057" y="5318338"/>
              <a:ext cx="1500434" cy="119624"/>
              <a:chOff x="6281057" y="2781967"/>
              <a:chExt cx="1500434" cy="119624"/>
            </a:xfrm>
          </p:grpSpPr>
          <p:sp>
            <p:nvSpPr>
              <p:cNvPr id="229" name="Rectangle 3">
                <a:extLst>
                  <a:ext uri="{FF2B5EF4-FFF2-40B4-BE49-F238E27FC236}">
                    <a16:creationId xmlns:a16="http://schemas.microsoft.com/office/drawing/2014/main" id="{F7CB5C0B-59CA-4FA2-8923-3C44D47FDBDB}"/>
                  </a:ext>
                </a:extLst>
              </p:cNvPr>
              <p:cNvSpPr/>
              <p:nvPr/>
            </p:nvSpPr>
            <p:spPr bwMode="auto">
              <a:xfrm rot="2700000">
                <a:off x="7637040" y="2781967"/>
                <a:ext cx="119624" cy="119624"/>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30" name="Straight Connector 229">
                <a:extLst>
                  <a:ext uri="{FF2B5EF4-FFF2-40B4-BE49-F238E27FC236}">
                    <a16:creationId xmlns:a16="http://schemas.microsoft.com/office/drawing/2014/main" id="{EEAC0AD7-9D62-4E13-B9B3-8F5CAFDDC70D}"/>
                  </a:ext>
                </a:extLst>
              </p:cNvPr>
              <p:cNvCxnSpPr>
                <a:cxnSpLocks/>
              </p:cNvCxnSpPr>
              <p:nvPr/>
            </p:nvCxnSpPr>
            <p:spPr>
              <a:xfrm flipH="1">
                <a:off x="6281057" y="2841779"/>
                <a:ext cx="1500434" cy="0"/>
              </a:xfrm>
              <a:prstGeom prst="line">
                <a:avLst/>
              </a:pr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useBgFill="1">
        <p:nvSpPr>
          <p:cNvPr id="235" name="Rectangle 234">
            <a:extLst>
              <a:ext uri="{FF2B5EF4-FFF2-40B4-BE49-F238E27FC236}">
                <a16:creationId xmlns:a16="http://schemas.microsoft.com/office/drawing/2014/main" id="{7FDCACA8-E161-4946-8C79-8192EC2F35E9}"/>
              </a:ext>
            </a:extLst>
          </p:cNvPr>
          <p:cNvSpPr/>
          <p:nvPr/>
        </p:nvSpPr>
        <p:spPr bwMode="auto">
          <a:xfrm>
            <a:off x="965727" y="3884410"/>
            <a:ext cx="7141328" cy="13921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39" name="Rectangle 238">
            <a:extLst>
              <a:ext uri="{FF2B5EF4-FFF2-40B4-BE49-F238E27FC236}">
                <a16:creationId xmlns:a16="http://schemas.microsoft.com/office/drawing/2014/main" id="{B860CC9F-5970-461F-88D3-64408284BD75}"/>
              </a:ext>
            </a:extLst>
          </p:cNvPr>
          <p:cNvSpPr/>
          <p:nvPr/>
        </p:nvSpPr>
        <p:spPr bwMode="auto">
          <a:xfrm>
            <a:off x="1966187" y="3792169"/>
            <a:ext cx="1872879" cy="546004"/>
          </a:xfrm>
          <a:custGeom>
            <a:avLst/>
            <a:gdLst>
              <a:gd name="connsiteX0" fmla="*/ 0 w 2773806"/>
              <a:gd name="connsiteY0" fmla="*/ 0 h 1091891"/>
              <a:gd name="connsiteX1" fmla="*/ 2773806 w 2773806"/>
              <a:gd name="connsiteY1" fmla="*/ 0 h 1091891"/>
              <a:gd name="connsiteX2" fmla="*/ 2773806 w 2773806"/>
              <a:gd name="connsiteY2" fmla="*/ 1091891 h 1091891"/>
              <a:gd name="connsiteX3" fmla="*/ 0 w 2773806"/>
              <a:gd name="connsiteY3" fmla="*/ 1091891 h 1091891"/>
              <a:gd name="connsiteX4" fmla="*/ 0 w 2773806"/>
              <a:gd name="connsiteY4" fmla="*/ 0 h 1091891"/>
              <a:gd name="connsiteX0" fmla="*/ 2773806 w 2865246"/>
              <a:gd name="connsiteY0" fmla="*/ 0 h 1091891"/>
              <a:gd name="connsiteX1" fmla="*/ 2773806 w 2865246"/>
              <a:gd name="connsiteY1" fmla="*/ 1091891 h 1091891"/>
              <a:gd name="connsiteX2" fmla="*/ 0 w 2865246"/>
              <a:gd name="connsiteY2" fmla="*/ 1091891 h 1091891"/>
              <a:gd name="connsiteX3" fmla="*/ 0 w 2865246"/>
              <a:gd name="connsiteY3" fmla="*/ 0 h 1091891"/>
              <a:gd name="connsiteX4" fmla="*/ 2865246 w 2865246"/>
              <a:gd name="connsiteY4" fmla="*/ 91440 h 1091891"/>
              <a:gd name="connsiteX0" fmla="*/ 2773806 w 2773806"/>
              <a:gd name="connsiteY0" fmla="*/ 0 h 1091891"/>
              <a:gd name="connsiteX1" fmla="*/ 2773806 w 2773806"/>
              <a:gd name="connsiteY1" fmla="*/ 1091891 h 1091891"/>
              <a:gd name="connsiteX2" fmla="*/ 0 w 2773806"/>
              <a:gd name="connsiteY2" fmla="*/ 1091891 h 1091891"/>
              <a:gd name="connsiteX3" fmla="*/ 0 w 2773806"/>
              <a:gd name="connsiteY3" fmla="*/ 0 h 1091891"/>
              <a:gd name="connsiteX0" fmla="*/ 2773806 w 2773806"/>
              <a:gd name="connsiteY0" fmla="*/ 1091891 h 1091891"/>
              <a:gd name="connsiteX1" fmla="*/ 0 w 2773806"/>
              <a:gd name="connsiteY1" fmla="*/ 1091891 h 1091891"/>
              <a:gd name="connsiteX2" fmla="*/ 0 w 2773806"/>
              <a:gd name="connsiteY2" fmla="*/ 0 h 1091891"/>
            </a:gdLst>
            <a:ahLst/>
            <a:cxnLst>
              <a:cxn ang="0">
                <a:pos x="connsiteX0" y="connsiteY0"/>
              </a:cxn>
              <a:cxn ang="0">
                <a:pos x="connsiteX1" y="connsiteY1"/>
              </a:cxn>
              <a:cxn ang="0">
                <a:pos x="connsiteX2" y="connsiteY2"/>
              </a:cxn>
            </a:cxnLst>
            <a:rect l="l" t="t" r="r" b="b"/>
            <a:pathLst>
              <a:path w="2773806" h="1091891">
                <a:moveTo>
                  <a:pt x="2773806" y="1091891"/>
                </a:moveTo>
                <a:lnTo>
                  <a:pt x="0" y="1091891"/>
                </a:lnTo>
                <a:lnTo>
                  <a:pt x="0" y="0"/>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40" name="Rectangle 238">
            <a:extLst>
              <a:ext uri="{FF2B5EF4-FFF2-40B4-BE49-F238E27FC236}">
                <a16:creationId xmlns:a16="http://schemas.microsoft.com/office/drawing/2014/main" id="{CEB19A7D-3127-4B86-976F-696A9C461AC4}"/>
              </a:ext>
            </a:extLst>
          </p:cNvPr>
          <p:cNvSpPr/>
          <p:nvPr/>
        </p:nvSpPr>
        <p:spPr bwMode="auto">
          <a:xfrm flipH="1">
            <a:off x="4609707" y="3481926"/>
            <a:ext cx="2075639" cy="856247"/>
          </a:xfrm>
          <a:custGeom>
            <a:avLst/>
            <a:gdLst>
              <a:gd name="connsiteX0" fmla="*/ 0 w 2773806"/>
              <a:gd name="connsiteY0" fmla="*/ 0 h 1091891"/>
              <a:gd name="connsiteX1" fmla="*/ 2773806 w 2773806"/>
              <a:gd name="connsiteY1" fmla="*/ 0 h 1091891"/>
              <a:gd name="connsiteX2" fmla="*/ 2773806 w 2773806"/>
              <a:gd name="connsiteY2" fmla="*/ 1091891 h 1091891"/>
              <a:gd name="connsiteX3" fmla="*/ 0 w 2773806"/>
              <a:gd name="connsiteY3" fmla="*/ 1091891 h 1091891"/>
              <a:gd name="connsiteX4" fmla="*/ 0 w 2773806"/>
              <a:gd name="connsiteY4" fmla="*/ 0 h 1091891"/>
              <a:gd name="connsiteX0" fmla="*/ 2773806 w 2865246"/>
              <a:gd name="connsiteY0" fmla="*/ 0 h 1091891"/>
              <a:gd name="connsiteX1" fmla="*/ 2773806 w 2865246"/>
              <a:gd name="connsiteY1" fmla="*/ 1091891 h 1091891"/>
              <a:gd name="connsiteX2" fmla="*/ 0 w 2865246"/>
              <a:gd name="connsiteY2" fmla="*/ 1091891 h 1091891"/>
              <a:gd name="connsiteX3" fmla="*/ 0 w 2865246"/>
              <a:gd name="connsiteY3" fmla="*/ 0 h 1091891"/>
              <a:gd name="connsiteX4" fmla="*/ 2865246 w 2865246"/>
              <a:gd name="connsiteY4" fmla="*/ 91440 h 1091891"/>
              <a:gd name="connsiteX0" fmla="*/ 2773806 w 2773806"/>
              <a:gd name="connsiteY0" fmla="*/ 0 h 1091891"/>
              <a:gd name="connsiteX1" fmla="*/ 2773806 w 2773806"/>
              <a:gd name="connsiteY1" fmla="*/ 1091891 h 1091891"/>
              <a:gd name="connsiteX2" fmla="*/ 0 w 2773806"/>
              <a:gd name="connsiteY2" fmla="*/ 1091891 h 1091891"/>
              <a:gd name="connsiteX3" fmla="*/ 0 w 2773806"/>
              <a:gd name="connsiteY3" fmla="*/ 0 h 1091891"/>
              <a:gd name="connsiteX0" fmla="*/ 2773806 w 2773806"/>
              <a:gd name="connsiteY0" fmla="*/ 1091891 h 1091891"/>
              <a:gd name="connsiteX1" fmla="*/ 0 w 2773806"/>
              <a:gd name="connsiteY1" fmla="*/ 1091891 h 1091891"/>
              <a:gd name="connsiteX2" fmla="*/ 0 w 2773806"/>
              <a:gd name="connsiteY2" fmla="*/ 0 h 1091891"/>
              <a:gd name="connsiteX0" fmla="*/ 2773806 w 2773806"/>
              <a:gd name="connsiteY0" fmla="*/ 1712312 h 1712312"/>
              <a:gd name="connsiteX1" fmla="*/ 0 w 2773806"/>
              <a:gd name="connsiteY1" fmla="*/ 1712312 h 1712312"/>
              <a:gd name="connsiteX2" fmla="*/ 12841 w 2773806"/>
              <a:gd name="connsiteY2" fmla="*/ 0 h 1712312"/>
            </a:gdLst>
            <a:ahLst/>
            <a:cxnLst>
              <a:cxn ang="0">
                <a:pos x="connsiteX0" y="connsiteY0"/>
              </a:cxn>
              <a:cxn ang="0">
                <a:pos x="connsiteX1" y="connsiteY1"/>
              </a:cxn>
              <a:cxn ang="0">
                <a:pos x="connsiteX2" y="connsiteY2"/>
              </a:cxn>
            </a:cxnLst>
            <a:rect l="l" t="t" r="r" b="b"/>
            <a:pathLst>
              <a:path w="2773806" h="1712312">
                <a:moveTo>
                  <a:pt x="2773806" y="1712312"/>
                </a:moveTo>
                <a:lnTo>
                  <a:pt x="0" y="1712312"/>
                </a:lnTo>
                <a:cubicBezTo>
                  <a:pt x="4280" y="1141541"/>
                  <a:pt x="8561" y="570771"/>
                  <a:pt x="12841" y="0"/>
                </a:cubicBez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42" name="Rectangle 241">
            <a:extLst>
              <a:ext uri="{FF2B5EF4-FFF2-40B4-BE49-F238E27FC236}">
                <a16:creationId xmlns:a16="http://schemas.microsoft.com/office/drawing/2014/main" id="{ADDF3FF1-FDD7-4E27-84C6-5F4EA5A8175E}"/>
              </a:ext>
            </a:extLst>
          </p:cNvPr>
          <p:cNvSpPr/>
          <p:nvPr/>
        </p:nvSpPr>
        <p:spPr>
          <a:xfrm>
            <a:off x="2399577" y="4115480"/>
            <a:ext cx="910827" cy="253916"/>
          </a:xfrm>
          <a:prstGeom prst="rect">
            <a:avLst/>
          </a:prstGeom>
        </p:spPr>
        <p:txBody>
          <a:bodyPr wrap="none">
            <a:spAutoFit/>
          </a:bodyPr>
          <a:lstStyle/>
          <a:p>
            <a:pPr algn="ctr" defTabSz="685800"/>
            <a:r>
              <a:rPr lang="en-US" sz="1050" dirty="0">
                <a:gradFill>
                  <a:gsLst>
                    <a:gs pos="100000">
                      <a:prstClr val="black"/>
                    </a:gs>
                    <a:gs pos="0">
                      <a:prstClr val="black"/>
                    </a:gs>
                  </a:gsLst>
                  <a:lin ang="5400000" scaled="0"/>
                </a:gradFill>
                <a:latin typeface="Calibri Light" panose="020F0302020204030204"/>
              </a:rPr>
              <a:t>Commit code</a:t>
            </a:r>
          </a:p>
        </p:txBody>
      </p:sp>
      <p:sp>
        <p:nvSpPr>
          <p:cNvPr id="245" name="Rectangle 244">
            <a:extLst>
              <a:ext uri="{FF2B5EF4-FFF2-40B4-BE49-F238E27FC236}">
                <a16:creationId xmlns:a16="http://schemas.microsoft.com/office/drawing/2014/main" id="{54AB858F-A845-46BC-A31A-FEB704E4E5A9}"/>
              </a:ext>
            </a:extLst>
          </p:cNvPr>
          <p:cNvSpPr/>
          <p:nvPr/>
        </p:nvSpPr>
        <p:spPr>
          <a:xfrm>
            <a:off x="5367693" y="4115480"/>
            <a:ext cx="564578" cy="253916"/>
          </a:xfrm>
          <a:prstGeom prst="rect">
            <a:avLst/>
          </a:prstGeom>
        </p:spPr>
        <p:txBody>
          <a:bodyPr wrap="none">
            <a:spAutoFit/>
          </a:bodyPr>
          <a:lstStyle/>
          <a:p>
            <a:pPr algn="ctr" defTabSz="685800"/>
            <a:r>
              <a:rPr lang="en-US" sz="1050" dirty="0">
                <a:gradFill>
                  <a:gsLst>
                    <a:gs pos="100000">
                      <a:prstClr val="black"/>
                    </a:gs>
                    <a:gs pos="0">
                      <a:prstClr val="black"/>
                    </a:gs>
                  </a:gsLst>
                  <a:lin ang="5400000" scaled="0"/>
                </a:gradFill>
                <a:latin typeface="Calibri Light" panose="020F0302020204030204"/>
              </a:rPr>
              <a:t>Deploy</a:t>
            </a:r>
          </a:p>
        </p:txBody>
      </p:sp>
      <p:sp>
        <p:nvSpPr>
          <p:cNvPr id="260" name="Rectangle 259">
            <a:extLst>
              <a:ext uri="{FF2B5EF4-FFF2-40B4-BE49-F238E27FC236}">
                <a16:creationId xmlns:a16="http://schemas.microsoft.com/office/drawing/2014/main" id="{06F8D20C-F816-4AE4-A366-2D0AE9CC725E}"/>
              </a:ext>
            </a:extLst>
          </p:cNvPr>
          <p:cNvSpPr/>
          <p:nvPr/>
        </p:nvSpPr>
        <p:spPr>
          <a:xfrm>
            <a:off x="3801737" y="4794680"/>
            <a:ext cx="893193" cy="253916"/>
          </a:xfrm>
          <a:prstGeom prst="rect">
            <a:avLst/>
          </a:prstGeom>
        </p:spPr>
        <p:txBody>
          <a:bodyPr wrap="none">
            <a:spAutoFit/>
          </a:bodyPr>
          <a:lstStyle/>
          <a:p>
            <a:pPr algn="ctr" defTabSz="685800"/>
            <a:r>
              <a:rPr lang="en-US" sz="1050" dirty="0">
                <a:gradFill>
                  <a:gsLst>
                    <a:gs pos="100000">
                      <a:prstClr val="black"/>
                    </a:gs>
                    <a:gs pos="0">
                      <a:prstClr val="black"/>
                    </a:gs>
                  </a:gsLst>
                  <a:lin ang="5400000" scaled="0"/>
                </a:gradFill>
                <a:latin typeface="Calibri Light" panose="020F0302020204030204"/>
              </a:rPr>
              <a:t>SCC =&gt; CI/CD</a:t>
            </a:r>
          </a:p>
        </p:txBody>
      </p:sp>
      <p:sp useBgFill="1">
        <p:nvSpPr>
          <p:cNvPr id="264" name="Rectangle 263">
            <a:extLst>
              <a:ext uri="{FF2B5EF4-FFF2-40B4-BE49-F238E27FC236}">
                <a16:creationId xmlns:a16="http://schemas.microsoft.com/office/drawing/2014/main" id="{7F099C57-68CF-47F6-B6AC-3E3B853A3DD7}"/>
              </a:ext>
            </a:extLst>
          </p:cNvPr>
          <p:cNvSpPr/>
          <p:nvPr/>
        </p:nvSpPr>
        <p:spPr bwMode="auto">
          <a:xfrm>
            <a:off x="3798754" y="4272095"/>
            <a:ext cx="34289" cy="1422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61" name="Rectangle 3">
            <a:extLst>
              <a:ext uri="{FF2B5EF4-FFF2-40B4-BE49-F238E27FC236}">
                <a16:creationId xmlns:a16="http://schemas.microsoft.com/office/drawing/2014/main" id="{F05C3DD3-67F7-429C-BC7E-0F4131E929DB}"/>
              </a:ext>
            </a:extLst>
          </p:cNvPr>
          <p:cNvSpPr/>
          <p:nvPr/>
        </p:nvSpPr>
        <p:spPr bwMode="auto">
          <a:xfrm rot="2700000">
            <a:off x="3614765" y="4257849"/>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nvGrpSpPr>
          <p:cNvPr id="263" name="Group 262">
            <a:extLst>
              <a:ext uri="{FF2B5EF4-FFF2-40B4-BE49-F238E27FC236}">
                <a16:creationId xmlns:a16="http://schemas.microsoft.com/office/drawing/2014/main" id="{D439D525-14C2-471B-8F8D-BB6206C93477}"/>
              </a:ext>
            </a:extLst>
          </p:cNvPr>
          <p:cNvGrpSpPr/>
          <p:nvPr/>
        </p:nvGrpSpPr>
        <p:grpSpPr>
          <a:xfrm>
            <a:off x="3831996" y="3911611"/>
            <a:ext cx="885783" cy="885785"/>
            <a:chOff x="5109328" y="4406021"/>
            <a:chExt cx="1181044" cy="1181046"/>
          </a:xfrm>
        </p:grpSpPr>
        <p:sp>
          <p:nvSpPr>
            <p:cNvPr id="241" name="Oval 240">
              <a:extLst>
                <a:ext uri="{FF2B5EF4-FFF2-40B4-BE49-F238E27FC236}">
                  <a16:creationId xmlns:a16="http://schemas.microsoft.com/office/drawing/2014/main" id="{DC969BF2-DEB4-4F4A-9323-81459B60C631}"/>
                </a:ext>
              </a:extLst>
            </p:cNvPr>
            <p:cNvSpPr/>
            <p:nvPr/>
          </p:nvSpPr>
          <p:spPr bwMode="auto">
            <a:xfrm>
              <a:off x="5109328" y="4406021"/>
              <a:ext cx="1181044" cy="118104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grpSp>
          <p:nvGrpSpPr>
            <p:cNvPr id="259" name="Group 258">
              <a:extLst>
                <a:ext uri="{FF2B5EF4-FFF2-40B4-BE49-F238E27FC236}">
                  <a16:creationId xmlns:a16="http://schemas.microsoft.com/office/drawing/2014/main" id="{A671ACD6-67B8-4E02-B95A-C121ED62CCB5}"/>
                </a:ext>
              </a:extLst>
            </p:cNvPr>
            <p:cNvGrpSpPr/>
            <p:nvPr/>
          </p:nvGrpSpPr>
          <p:grpSpPr>
            <a:xfrm>
              <a:off x="5312308" y="4855973"/>
              <a:ext cx="787562" cy="309916"/>
              <a:chOff x="5292451" y="4888523"/>
              <a:chExt cx="784493" cy="308708"/>
            </a:xfrm>
          </p:grpSpPr>
          <p:grpSp>
            <p:nvGrpSpPr>
              <p:cNvPr id="249" name="Group 248">
                <a:extLst>
                  <a:ext uri="{FF2B5EF4-FFF2-40B4-BE49-F238E27FC236}">
                    <a16:creationId xmlns:a16="http://schemas.microsoft.com/office/drawing/2014/main" id="{15427ED8-8E6C-4C3B-8805-663C631FD015}"/>
                  </a:ext>
                </a:extLst>
              </p:cNvPr>
              <p:cNvGrpSpPr/>
              <p:nvPr/>
            </p:nvGrpSpPr>
            <p:grpSpPr>
              <a:xfrm>
                <a:off x="5292451" y="4895374"/>
                <a:ext cx="784493" cy="279488"/>
                <a:chOff x="5320732" y="4895374"/>
                <a:chExt cx="784493" cy="279488"/>
              </a:xfrm>
            </p:grpSpPr>
            <p:sp>
              <p:nvSpPr>
                <p:cNvPr id="247" name="Rectangle 3">
                  <a:extLst>
                    <a:ext uri="{FF2B5EF4-FFF2-40B4-BE49-F238E27FC236}">
                      <a16:creationId xmlns:a16="http://schemas.microsoft.com/office/drawing/2014/main" id="{45818C75-A524-4B63-914A-C63EC450CA87}"/>
                    </a:ext>
                  </a:extLst>
                </p:cNvPr>
                <p:cNvSpPr/>
                <p:nvPr/>
              </p:nvSpPr>
              <p:spPr bwMode="auto">
                <a:xfrm rot="18900000" flipH="1">
                  <a:off x="5320732" y="4900987"/>
                  <a:ext cx="279488" cy="26826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444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sp>
              <p:nvSpPr>
                <p:cNvPr id="248" name="Rectangle 3">
                  <a:extLst>
                    <a:ext uri="{FF2B5EF4-FFF2-40B4-BE49-F238E27FC236}">
                      <a16:creationId xmlns:a16="http://schemas.microsoft.com/office/drawing/2014/main" id="{FB043236-2181-4E10-94D7-77DE4ED76B39}"/>
                    </a:ext>
                  </a:extLst>
                </p:cNvPr>
                <p:cNvSpPr/>
                <p:nvPr/>
              </p:nvSpPr>
              <p:spPr bwMode="auto">
                <a:xfrm rot="2700000">
                  <a:off x="5831351" y="4900987"/>
                  <a:ext cx="279488" cy="26826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444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255" name="Group 254">
                <a:extLst>
                  <a:ext uri="{FF2B5EF4-FFF2-40B4-BE49-F238E27FC236}">
                    <a16:creationId xmlns:a16="http://schemas.microsoft.com/office/drawing/2014/main" id="{1B86598B-6B67-470B-9666-F2E71521E8F7}"/>
                  </a:ext>
                </a:extLst>
              </p:cNvPr>
              <p:cNvGrpSpPr/>
              <p:nvPr/>
            </p:nvGrpSpPr>
            <p:grpSpPr>
              <a:xfrm>
                <a:off x="5534037" y="4921841"/>
                <a:ext cx="311090" cy="237256"/>
                <a:chOff x="5505901" y="4921841"/>
                <a:chExt cx="420364" cy="237256"/>
              </a:xfrm>
            </p:grpSpPr>
            <p:cxnSp>
              <p:nvCxnSpPr>
                <p:cNvPr id="251" name="Straight Connector 250">
                  <a:extLst>
                    <a:ext uri="{FF2B5EF4-FFF2-40B4-BE49-F238E27FC236}">
                      <a16:creationId xmlns:a16="http://schemas.microsoft.com/office/drawing/2014/main" id="{C51F0CA9-5E10-466E-85D7-53E2239CBD2A}"/>
                    </a:ext>
                  </a:extLst>
                </p:cNvPr>
                <p:cNvCxnSpPr/>
                <p:nvPr/>
              </p:nvCxnSpPr>
              <p:spPr>
                <a:xfrm>
                  <a:off x="5505901" y="4921841"/>
                  <a:ext cx="420364" cy="0"/>
                </a:xfrm>
                <a:prstGeom prst="line">
                  <a:avLst/>
                </a:prstGeom>
                <a:ln w="19050" cap="rnd">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6F53E33-ED6A-4EF3-9ECF-5528B9A30439}"/>
                    </a:ext>
                  </a:extLst>
                </p:cNvPr>
                <p:cNvCxnSpPr/>
                <p:nvPr/>
              </p:nvCxnSpPr>
              <p:spPr>
                <a:xfrm>
                  <a:off x="5505901" y="5040469"/>
                  <a:ext cx="420364" cy="0"/>
                </a:xfrm>
                <a:prstGeom prst="line">
                  <a:avLst/>
                </a:prstGeom>
                <a:ln w="19050" cap="rnd">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522177D-68FB-48E7-82A6-8A95EA945D88}"/>
                    </a:ext>
                  </a:extLst>
                </p:cNvPr>
                <p:cNvCxnSpPr/>
                <p:nvPr/>
              </p:nvCxnSpPr>
              <p:spPr>
                <a:xfrm>
                  <a:off x="5505901" y="5159097"/>
                  <a:ext cx="420364" cy="0"/>
                </a:xfrm>
                <a:prstGeom prst="line">
                  <a:avLst/>
                </a:prstGeom>
                <a:ln w="19050" cap="rnd">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6" name="Oval 255">
                <a:extLst>
                  <a:ext uri="{FF2B5EF4-FFF2-40B4-BE49-F238E27FC236}">
                    <a16:creationId xmlns:a16="http://schemas.microsoft.com/office/drawing/2014/main" id="{98CB367B-C0CE-4D85-BAF9-E94D52DCBAA3}"/>
                  </a:ext>
                </a:extLst>
              </p:cNvPr>
              <p:cNvSpPr/>
              <p:nvPr/>
            </p:nvSpPr>
            <p:spPr bwMode="auto">
              <a:xfrm>
                <a:off x="5560646" y="4888523"/>
                <a:ext cx="78154" cy="7815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57" name="Oval 256">
                <a:extLst>
                  <a:ext uri="{FF2B5EF4-FFF2-40B4-BE49-F238E27FC236}">
                    <a16:creationId xmlns:a16="http://schemas.microsoft.com/office/drawing/2014/main" id="{F90E6F63-9A3E-4905-8AED-0B29AB9E1CA2}"/>
                  </a:ext>
                </a:extLst>
              </p:cNvPr>
              <p:cNvSpPr/>
              <p:nvPr/>
            </p:nvSpPr>
            <p:spPr bwMode="auto">
              <a:xfrm>
                <a:off x="5716954" y="5001846"/>
                <a:ext cx="78154" cy="7815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58" name="Oval 257">
                <a:extLst>
                  <a:ext uri="{FF2B5EF4-FFF2-40B4-BE49-F238E27FC236}">
                    <a16:creationId xmlns:a16="http://schemas.microsoft.com/office/drawing/2014/main" id="{C64E237C-B1FC-4F60-92B5-DD65243CA197}"/>
                  </a:ext>
                </a:extLst>
              </p:cNvPr>
              <p:cNvSpPr/>
              <p:nvPr/>
            </p:nvSpPr>
            <p:spPr bwMode="auto">
              <a:xfrm>
                <a:off x="5627077" y="5119077"/>
                <a:ext cx="78154" cy="7815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grpSp>
      </p:grpSp>
      <p:sp useBgFill="1">
        <p:nvSpPr>
          <p:cNvPr id="265" name="Rectangle 264">
            <a:extLst>
              <a:ext uri="{FF2B5EF4-FFF2-40B4-BE49-F238E27FC236}">
                <a16:creationId xmlns:a16="http://schemas.microsoft.com/office/drawing/2014/main" id="{8CECC043-9187-4355-97B5-BA979A960A29}"/>
              </a:ext>
            </a:extLst>
          </p:cNvPr>
          <p:cNvSpPr/>
          <p:nvPr/>
        </p:nvSpPr>
        <p:spPr bwMode="auto">
          <a:xfrm rot="16200000">
            <a:off x="6658444" y="3428716"/>
            <a:ext cx="34289" cy="1422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62" name="Rectangle 3">
            <a:extLst>
              <a:ext uri="{FF2B5EF4-FFF2-40B4-BE49-F238E27FC236}">
                <a16:creationId xmlns:a16="http://schemas.microsoft.com/office/drawing/2014/main" id="{B27A7620-66E5-4568-813E-DEA35B47677F}"/>
              </a:ext>
            </a:extLst>
          </p:cNvPr>
          <p:cNvSpPr/>
          <p:nvPr/>
        </p:nvSpPr>
        <p:spPr bwMode="auto">
          <a:xfrm rot="18900000">
            <a:off x="6597780" y="3541134"/>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pic>
        <p:nvPicPr>
          <p:cNvPr id="4" name="Picture 3" descr="A close up of a sign&#10;&#10;Description generated with high confidence">
            <a:extLst>
              <a:ext uri="{FF2B5EF4-FFF2-40B4-BE49-F238E27FC236}">
                <a16:creationId xmlns:a16="http://schemas.microsoft.com/office/drawing/2014/main" id="{882952D5-CBD7-490D-941B-40FAB894521D}"/>
              </a:ext>
            </a:extLst>
          </p:cNvPr>
          <p:cNvPicPr>
            <a:picLocks noChangeAspect="1"/>
          </p:cNvPicPr>
          <p:nvPr/>
        </p:nvPicPr>
        <p:blipFill>
          <a:blip r:embed="rId3"/>
          <a:stretch>
            <a:fillRect/>
          </a:stretch>
        </p:blipFill>
        <p:spPr>
          <a:xfrm>
            <a:off x="7189771" y="1615699"/>
            <a:ext cx="601814" cy="601814"/>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46CEE146-7926-41DB-9420-4ABBBB30E1A1}"/>
              </a:ext>
            </a:extLst>
          </p:cNvPr>
          <p:cNvPicPr>
            <a:picLocks noChangeAspect="1"/>
          </p:cNvPicPr>
          <p:nvPr/>
        </p:nvPicPr>
        <p:blipFill>
          <a:blip r:embed="rId4"/>
          <a:stretch>
            <a:fillRect/>
          </a:stretch>
        </p:blipFill>
        <p:spPr>
          <a:xfrm>
            <a:off x="7805303" y="1619450"/>
            <a:ext cx="603504" cy="603504"/>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359ECD66-9CF7-448A-92E2-4DF3CE905B3F}"/>
              </a:ext>
            </a:extLst>
          </p:cNvPr>
          <p:cNvPicPr>
            <a:picLocks noChangeAspect="1"/>
          </p:cNvPicPr>
          <p:nvPr/>
        </p:nvPicPr>
        <p:blipFill>
          <a:blip r:embed="rId5"/>
          <a:stretch>
            <a:fillRect/>
          </a:stretch>
        </p:blipFill>
        <p:spPr>
          <a:xfrm>
            <a:off x="8101583" y="2233893"/>
            <a:ext cx="603504" cy="603504"/>
          </a:xfrm>
          <a:prstGeom prst="rect">
            <a:avLst/>
          </a:prstGeom>
        </p:spPr>
      </p:pic>
      <p:sp>
        <p:nvSpPr>
          <p:cNvPr id="180" name="Rectangle 3">
            <a:extLst>
              <a:ext uri="{FF2B5EF4-FFF2-40B4-BE49-F238E27FC236}">
                <a16:creationId xmlns:a16="http://schemas.microsoft.com/office/drawing/2014/main" id="{68DE7CA8-5695-48EF-9421-1B66EE274D4A}"/>
              </a:ext>
            </a:extLst>
          </p:cNvPr>
          <p:cNvSpPr/>
          <p:nvPr/>
        </p:nvSpPr>
        <p:spPr bwMode="auto">
          <a:xfrm rot="2700000">
            <a:off x="5531971" y="2552774"/>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182" name="Straight Connector 181">
            <a:extLst>
              <a:ext uri="{FF2B5EF4-FFF2-40B4-BE49-F238E27FC236}">
                <a16:creationId xmlns:a16="http://schemas.microsoft.com/office/drawing/2014/main" id="{8B8AA52A-A7F0-47A6-AC98-12152EFE9014}"/>
              </a:ext>
            </a:extLst>
          </p:cNvPr>
          <p:cNvCxnSpPr>
            <a:cxnSpLocks/>
          </p:cNvCxnSpPr>
          <p:nvPr/>
        </p:nvCxnSpPr>
        <p:spPr>
          <a:xfrm flipH="1">
            <a:off x="2707850" y="2632961"/>
            <a:ext cx="3013969"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84" name="Rectangle 3">
            <a:extLst>
              <a:ext uri="{FF2B5EF4-FFF2-40B4-BE49-F238E27FC236}">
                <a16:creationId xmlns:a16="http://schemas.microsoft.com/office/drawing/2014/main" id="{E85B2C17-5962-4939-A363-D19A27960E9F}"/>
              </a:ext>
            </a:extLst>
          </p:cNvPr>
          <p:cNvSpPr/>
          <p:nvPr/>
        </p:nvSpPr>
        <p:spPr bwMode="auto">
          <a:xfrm rot="5760318" flipH="1">
            <a:off x="7834633" y="2219813"/>
            <a:ext cx="160376" cy="17345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185" name="Straight Connector 184">
            <a:extLst>
              <a:ext uri="{FF2B5EF4-FFF2-40B4-BE49-F238E27FC236}">
                <a16:creationId xmlns:a16="http://schemas.microsoft.com/office/drawing/2014/main" id="{78D3DA1B-4C7F-43FC-8FA8-94DE9996747F}"/>
              </a:ext>
            </a:extLst>
          </p:cNvPr>
          <p:cNvCxnSpPr>
            <a:cxnSpLocks/>
          </p:cNvCxnSpPr>
          <p:nvPr/>
        </p:nvCxnSpPr>
        <p:spPr>
          <a:xfrm rot="21077859" flipH="1">
            <a:off x="7597110" y="2263098"/>
            <a:ext cx="431411" cy="251647"/>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88" name="Rectangle 3">
            <a:extLst>
              <a:ext uri="{FF2B5EF4-FFF2-40B4-BE49-F238E27FC236}">
                <a16:creationId xmlns:a16="http://schemas.microsoft.com/office/drawing/2014/main" id="{127EF7C6-8376-4192-AD7E-561099A19650}"/>
              </a:ext>
            </a:extLst>
          </p:cNvPr>
          <p:cNvSpPr/>
          <p:nvPr/>
        </p:nvSpPr>
        <p:spPr bwMode="auto">
          <a:xfrm rot="11160318">
            <a:off x="7628121" y="2386953"/>
            <a:ext cx="160376" cy="17345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spTree>
    <p:extLst>
      <p:ext uri="{BB962C8B-B14F-4D97-AF65-F5344CB8AC3E}">
        <p14:creationId xmlns:p14="http://schemas.microsoft.com/office/powerpoint/2010/main" val="161925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wipe(left)">
                                      <p:cBhvr>
                                        <p:cTn id="7" dur="500"/>
                                        <p:tgtEl>
                                          <p:spTgt spid="193"/>
                                        </p:tgtEl>
                                      </p:cBhvr>
                                    </p:animEffect>
                                  </p:childTnLst>
                                </p:cTn>
                              </p:par>
                              <p:par>
                                <p:cTn id="8" presetID="22" presetClass="entr" presetSubtype="2"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wipe(right)">
                                      <p:cBhvr>
                                        <p:cTn id="10" dur="500"/>
                                        <p:tgtEl>
                                          <p:spTgt spid="205"/>
                                        </p:tgtEl>
                                      </p:cBhvr>
                                    </p:animEffect>
                                  </p:childTnLst>
                                </p:cTn>
                              </p:par>
                              <p:par>
                                <p:cTn id="11" presetID="16" presetClass="entr" presetSubtype="42" fill="hold" grpId="0" nodeType="withEffect">
                                  <p:stCondLst>
                                    <p:cond delay="400"/>
                                  </p:stCondLst>
                                  <p:childTnLst>
                                    <p:set>
                                      <p:cBhvr>
                                        <p:cTn id="12" dur="1" fill="hold">
                                          <p:stCondLst>
                                            <p:cond delay="0"/>
                                          </p:stCondLst>
                                        </p:cTn>
                                        <p:tgtEl>
                                          <p:spTgt spid="192"/>
                                        </p:tgtEl>
                                        <p:attrNameLst>
                                          <p:attrName>style.visibility</p:attrName>
                                        </p:attrNameLst>
                                      </p:cBhvr>
                                      <p:to>
                                        <p:strVal val="visible"/>
                                      </p:to>
                                    </p:set>
                                    <p:animEffect transition="in" filter="barn(outHorizontal)">
                                      <p:cBhvr>
                                        <p:cTn id="13" dur="500"/>
                                        <p:tgtEl>
                                          <p:spTgt spid="192"/>
                                        </p:tgtEl>
                                      </p:cBhvr>
                                    </p:animEffect>
                                  </p:childTnLst>
                                </p:cTn>
                              </p:par>
                              <p:par>
                                <p:cTn id="14" presetID="16" presetClass="entr" presetSubtype="42" fill="hold" grpId="0" nodeType="withEffect">
                                  <p:stCondLst>
                                    <p:cond delay="400"/>
                                  </p:stCondLst>
                                  <p:childTnLst>
                                    <p:set>
                                      <p:cBhvr>
                                        <p:cTn id="15" dur="1" fill="hold">
                                          <p:stCondLst>
                                            <p:cond delay="0"/>
                                          </p:stCondLst>
                                        </p:cTn>
                                        <p:tgtEl>
                                          <p:spTgt spid="204"/>
                                        </p:tgtEl>
                                        <p:attrNameLst>
                                          <p:attrName>style.visibility</p:attrName>
                                        </p:attrNameLst>
                                      </p:cBhvr>
                                      <p:to>
                                        <p:strVal val="visible"/>
                                      </p:to>
                                    </p:set>
                                    <p:animEffect transition="in" filter="barn(outHorizontal)">
                                      <p:cBhvr>
                                        <p:cTn id="16" dur="500"/>
                                        <p:tgtEl>
                                          <p:spTgt spid="20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childTnLst>
                          </p:cTn>
                        </p:par>
                        <p:par>
                          <p:cTn id="20" fill="hold">
                            <p:stCondLst>
                              <p:cond delay="900"/>
                            </p:stCondLst>
                            <p:childTnLst>
                              <p:par>
                                <p:cTn id="21" presetID="22" presetClass="entr" presetSubtype="4"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wipe(down)">
                                      <p:cBhvr>
                                        <p:cTn id="23" dur="500"/>
                                        <p:tgtEl>
                                          <p:spTgt spid="185"/>
                                        </p:tgtEl>
                                      </p:cBhvr>
                                    </p:animEffect>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184"/>
                                        </p:tgtEl>
                                        <p:attrNameLst>
                                          <p:attrName>style.visibility</p:attrName>
                                        </p:attrNameLst>
                                      </p:cBhvr>
                                      <p:to>
                                        <p:strVal val="visible"/>
                                      </p:to>
                                    </p:set>
                                    <p:animEffect transition="in" filter="wipe(down)">
                                      <p:cBhvr>
                                        <p:cTn id="27" dur="500"/>
                                        <p:tgtEl>
                                          <p:spTgt spid="18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88"/>
                                        </p:tgtEl>
                                        <p:attrNameLst>
                                          <p:attrName>style.visibility</p:attrName>
                                        </p:attrNameLst>
                                      </p:cBhvr>
                                      <p:to>
                                        <p:strVal val="visible"/>
                                      </p:to>
                                    </p:set>
                                    <p:animEffect transition="in" filter="wipe(down)">
                                      <p:cBhvr>
                                        <p:cTn id="30" dur="500"/>
                                        <p:tgtEl>
                                          <p:spTgt spid="18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500"/>
                                        <p:tgtEl>
                                          <p:spTgt spid="231"/>
                                        </p:tgtEl>
                                      </p:cBhvr>
                                    </p:animEffect>
                                  </p:childTnLst>
                                </p:cTn>
                              </p:par>
                              <p:par>
                                <p:cTn id="36" presetID="42" presetClass="path" presetSubtype="0" decel="100000" fill="hold" nodeType="withEffect">
                                  <p:stCondLst>
                                    <p:cond delay="0"/>
                                  </p:stCondLst>
                                  <p:childTnLst>
                                    <p:animMotion origin="layout" path="M -1.21011E-6 2.17885E-7 L -1.21011E-6 0.04358 " pathEditMode="relative" rAng="0" ptsTypes="AA">
                                      <p:cBhvr>
                                        <p:cTn id="37" dur="500" spd="-100000" fill="hold"/>
                                        <p:tgtEl>
                                          <p:spTgt spid="231"/>
                                        </p:tgtEl>
                                        <p:attrNameLst>
                                          <p:attrName>ppt_x</p:attrName>
                                          <p:attrName>ppt_y</p:attrName>
                                        </p:attrNameLst>
                                      </p:cBhvr>
                                      <p:rCtr x="0" y="2179"/>
                                    </p:animMotion>
                                  </p:childTnLst>
                                </p:cTn>
                              </p:par>
                              <p:par>
                                <p:cTn id="38" presetID="10" presetClass="entr" presetSubtype="0" fill="hold" nodeType="withEffect">
                                  <p:stCondLst>
                                    <p:cond delay="10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par>
                                <p:cTn id="41" presetID="42" presetClass="path" presetSubtype="0" decel="100000" fill="hold" nodeType="withEffect">
                                  <p:stCondLst>
                                    <p:cond delay="100"/>
                                  </p:stCondLst>
                                  <p:childTnLst>
                                    <p:animMotion origin="layout" path="M -3.75E-6 7.40741E-7 L -3.75E-6 0.04352 " pathEditMode="relative" rAng="0" ptsTypes="AA">
                                      <p:cBhvr>
                                        <p:cTn id="42" dur="500" spd="-100000" fill="hold"/>
                                        <p:tgtEl>
                                          <p:spTgt spid="232"/>
                                        </p:tgtEl>
                                        <p:attrNameLst>
                                          <p:attrName>ppt_x</p:attrName>
                                          <p:attrName>ppt_y</p:attrName>
                                        </p:attrNameLst>
                                      </p:cBhvr>
                                      <p:rCtr x="0" y="2176"/>
                                    </p:animMotion>
                                  </p:childTnLst>
                                </p:cTn>
                              </p:par>
                              <p:par>
                                <p:cTn id="43" presetID="10" presetClass="entr" presetSubtype="0" fill="hold" nodeType="withEffect">
                                  <p:stCondLst>
                                    <p:cond delay="200"/>
                                  </p:stCondLst>
                                  <p:childTnLst>
                                    <p:set>
                                      <p:cBhvr>
                                        <p:cTn id="44" dur="1" fill="hold">
                                          <p:stCondLst>
                                            <p:cond delay="0"/>
                                          </p:stCondLst>
                                        </p:cTn>
                                        <p:tgtEl>
                                          <p:spTgt spid="233"/>
                                        </p:tgtEl>
                                        <p:attrNameLst>
                                          <p:attrName>style.visibility</p:attrName>
                                        </p:attrNameLst>
                                      </p:cBhvr>
                                      <p:to>
                                        <p:strVal val="visible"/>
                                      </p:to>
                                    </p:set>
                                    <p:animEffect transition="in" filter="fade">
                                      <p:cBhvr>
                                        <p:cTn id="45" dur="500"/>
                                        <p:tgtEl>
                                          <p:spTgt spid="233"/>
                                        </p:tgtEl>
                                      </p:cBhvr>
                                    </p:animEffect>
                                  </p:childTnLst>
                                </p:cTn>
                              </p:par>
                              <p:par>
                                <p:cTn id="46" presetID="42" presetClass="path" presetSubtype="0" decel="100000" fill="hold" nodeType="withEffect">
                                  <p:stCondLst>
                                    <p:cond delay="200"/>
                                  </p:stCondLst>
                                  <p:childTnLst>
                                    <p:animMotion origin="layout" path="M -1.21011E-6 2.17885E-7 L -1.21011E-6 0.04358 " pathEditMode="relative" rAng="0" ptsTypes="AA">
                                      <p:cBhvr>
                                        <p:cTn id="47" dur="500" spd="-100000" fill="hold"/>
                                        <p:tgtEl>
                                          <p:spTgt spid="233"/>
                                        </p:tgtEl>
                                        <p:attrNameLst>
                                          <p:attrName>ppt_x</p:attrName>
                                          <p:attrName>ppt_y</p:attrName>
                                        </p:attrNameLst>
                                      </p:cBhvr>
                                      <p:rCtr x="0" y="2179"/>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5"/>
                                        </p:tgtEl>
                                        <p:attrNameLst>
                                          <p:attrName>style.visibility</p:attrName>
                                        </p:attrNameLst>
                                      </p:cBhvr>
                                      <p:to>
                                        <p:strVal val="visible"/>
                                      </p:to>
                                    </p:set>
                                    <p:animEffect transition="in" filter="fade">
                                      <p:cBhvr>
                                        <p:cTn id="52" dur="500"/>
                                        <p:tgtEl>
                                          <p:spTgt spid="235"/>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64"/>
                                        </p:tgtEl>
                                        <p:attrNameLst>
                                          <p:attrName>style.visibility</p:attrName>
                                        </p:attrNameLst>
                                      </p:cBhvr>
                                      <p:to>
                                        <p:strVal val="visible"/>
                                      </p:to>
                                    </p:se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wipe(left)">
                                      <p:cBhvr>
                                        <p:cTn id="58" dur="500"/>
                                        <p:tgtEl>
                                          <p:spTgt spid="239"/>
                                        </p:tgtEl>
                                      </p:cBhvr>
                                    </p:animEffect>
                                  </p:childTnLst>
                                </p:cTn>
                              </p:par>
                              <p:par>
                                <p:cTn id="59" presetID="16" presetClass="entr" presetSubtype="42" fill="hold" grpId="0" nodeType="withEffect">
                                  <p:stCondLst>
                                    <p:cond delay="400"/>
                                  </p:stCondLst>
                                  <p:childTnLst>
                                    <p:set>
                                      <p:cBhvr>
                                        <p:cTn id="60" dur="1" fill="hold">
                                          <p:stCondLst>
                                            <p:cond delay="0"/>
                                          </p:stCondLst>
                                        </p:cTn>
                                        <p:tgtEl>
                                          <p:spTgt spid="261"/>
                                        </p:tgtEl>
                                        <p:attrNameLst>
                                          <p:attrName>style.visibility</p:attrName>
                                        </p:attrNameLst>
                                      </p:cBhvr>
                                      <p:to>
                                        <p:strVal val="visible"/>
                                      </p:to>
                                    </p:set>
                                    <p:animEffect transition="in" filter="barn(outHorizontal)">
                                      <p:cBhvr>
                                        <p:cTn id="61" dur="500"/>
                                        <p:tgtEl>
                                          <p:spTgt spid="261"/>
                                        </p:tgtEl>
                                      </p:cBhvr>
                                    </p:animEffect>
                                  </p:childTnLst>
                                </p:cTn>
                              </p:par>
                              <p:par>
                                <p:cTn id="62" presetID="10" presetClass="entr" presetSubtype="0" fill="hold" grpId="0" nodeType="withEffect">
                                  <p:stCondLst>
                                    <p:cond delay="200"/>
                                  </p:stCondLst>
                                  <p:childTnLst>
                                    <p:set>
                                      <p:cBhvr>
                                        <p:cTn id="63" dur="1" fill="hold">
                                          <p:stCondLst>
                                            <p:cond delay="0"/>
                                          </p:stCondLst>
                                        </p:cTn>
                                        <p:tgtEl>
                                          <p:spTgt spid="242"/>
                                        </p:tgtEl>
                                        <p:attrNameLst>
                                          <p:attrName>style.visibility</p:attrName>
                                        </p:attrNameLst>
                                      </p:cBhvr>
                                      <p:to>
                                        <p:strVal val="visible"/>
                                      </p:to>
                                    </p:set>
                                    <p:animEffect transition="in" filter="fade">
                                      <p:cBhvr>
                                        <p:cTn id="64" dur="500"/>
                                        <p:tgtEl>
                                          <p:spTgt spid="242"/>
                                        </p:tgtEl>
                                      </p:cBhvr>
                                    </p:animEffect>
                                  </p:childTnLst>
                                </p:cTn>
                              </p:par>
                            </p:childTnLst>
                          </p:cTn>
                        </p:par>
                        <p:par>
                          <p:cTn id="65" fill="hold">
                            <p:stCondLst>
                              <p:cond delay="1400"/>
                            </p:stCondLst>
                            <p:childTnLst>
                              <p:par>
                                <p:cTn id="66" presetID="10" presetClass="entr" presetSubtype="0" fill="hold" nodeType="afterEffect">
                                  <p:stCondLst>
                                    <p:cond delay="0"/>
                                  </p:stCondLst>
                                  <p:childTnLst>
                                    <p:set>
                                      <p:cBhvr>
                                        <p:cTn id="67" dur="1" fill="hold">
                                          <p:stCondLst>
                                            <p:cond delay="0"/>
                                          </p:stCondLst>
                                        </p:cTn>
                                        <p:tgtEl>
                                          <p:spTgt spid="263"/>
                                        </p:tgtEl>
                                        <p:attrNameLst>
                                          <p:attrName>style.visibility</p:attrName>
                                        </p:attrNameLst>
                                      </p:cBhvr>
                                      <p:to>
                                        <p:strVal val="visible"/>
                                      </p:to>
                                    </p:set>
                                    <p:animEffect transition="in" filter="fade">
                                      <p:cBhvr>
                                        <p:cTn id="68" dur="500"/>
                                        <p:tgtEl>
                                          <p:spTgt spid="26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0"/>
                                        </p:tgtEl>
                                        <p:attrNameLst>
                                          <p:attrName>style.visibility</p:attrName>
                                        </p:attrNameLst>
                                      </p:cBhvr>
                                      <p:to>
                                        <p:strVal val="visible"/>
                                      </p:to>
                                    </p:set>
                                    <p:animEffect transition="in" filter="fade">
                                      <p:cBhvr>
                                        <p:cTn id="71" dur="500"/>
                                        <p:tgtEl>
                                          <p:spTgt spid="260"/>
                                        </p:tgtEl>
                                      </p:cBhvr>
                                    </p:animEffect>
                                  </p:childTnLst>
                                </p:cTn>
                              </p:par>
                            </p:childTnLst>
                          </p:cTn>
                        </p:par>
                        <p:par>
                          <p:cTn id="72" fill="hold">
                            <p:stCondLst>
                              <p:cond delay="1900"/>
                            </p:stCondLst>
                            <p:childTnLst>
                              <p:par>
                                <p:cTn id="73" presetID="22" presetClass="entr" presetSubtype="8" fill="hold" grpId="0" nodeType="afterEffect">
                                  <p:stCondLst>
                                    <p:cond delay="0"/>
                                  </p:stCondLst>
                                  <p:childTnLst>
                                    <p:set>
                                      <p:cBhvr>
                                        <p:cTn id="74" dur="1" fill="hold">
                                          <p:stCondLst>
                                            <p:cond delay="0"/>
                                          </p:stCondLst>
                                        </p:cTn>
                                        <p:tgtEl>
                                          <p:spTgt spid="240"/>
                                        </p:tgtEl>
                                        <p:attrNameLst>
                                          <p:attrName>style.visibility</p:attrName>
                                        </p:attrNameLst>
                                      </p:cBhvr>
                                      <p:to>
                                        <p:strVal val="visible"/>
                                      </p:to>
                                    </p:set>
                                    <p:animEffect transition="in" filter="wipe(left)">
                                      <p:cBhvr>
                                        <p:cTn id="75" dur="500"/>
                                        <p:tgtEl>
                                          <p:spTgt spid="240"/>
                                        </p:tgtEl>
                                      </p:cBhvr>
                                    </p:animEffect>
                                  </p:childTnLst>
                                </p:cTn>
                              </p:par>
                              <p:par>
                                <p:cTn id="76" presetID="16" presetClass="entr" presetSubtype="37" fill="hold" grpId="0" nodeType="withEffect">
                                  <p:stCondLst>
                                    <p:cond delay="400"/>
                                  </p:stCondLst>
                                  <p:childTnLst>
                                    <p:set>
                                      <p:cBhvr>
                                        <p:cTn id="77" dur="1" fill="hold">
                                          <p:stCondLst>
                                            <p:cond delay="0"/>
                                          </p:stCondLst>
                                        </p:cTn>
                                        <p:tgtEl>
                                          <p:spTgt spid="262"/>
                                        </p:tgtEl>
                                        <p:attrNameLst>
                                          <p:attrName>style.visibility</p:attrName>
                                        </p:attrNameLst>
                                      </p:cBhvr>
                                      <p:to>
                                        <p:strVal val="visible"/>
                                      </p:to>
                                    </p:set>
                                    <p:animEffect transition="in" filter="barn(outVertical)">
                                      <p:cBhvr>
                                        <p:cTn id="78" dur="500"/>
                                        <p:tgtEl>
                                          <p:spTgt spid="262"/>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245"/>
                                        </p:tgtEl>
                                        <p:attrNameLst>
                                          <p:attrName>style.visibility</p:attrName>
                                        </p:attrNameLst>
                                      </p:cBhvr>
                                      <p:to>
                                        <p:strVal val="visible"/>
                                      </p:to>
                                    </p:set>
                                    <p:animEffect transition="in" filter="fade">
                                      <p:cBhvr>
                                        <p:cTn id="81" dur="500"/>
                                        <p:tgtEl>
                                          <p:spTgt spid="245"/>
                                        </p:tgtEl>
                                      </p:cBhvr>
                                    </p:animEffect>
                                  </p:childTnLst>
                                </p:cTn>
                              </p:par>
                              <p:par>
                                <p:cTn id="82" presetID="1" presetClass="entr" presetSubtype="0" fill="hold" grpId="0" nodeType="withEffect">
                                  <p:stCondLst>
                                    <p:cond delay="0"/>
                                  </p:stCondLst>
                                  <p:childTnLst>
                                    <p:set>
                                      <p:cBhvr>
                                        <p:cTn id="83" dur="1" fill="hold">
                                          <p:stCondLst>
                                            <p:cond delay="0"/>
                                          </p:stCondLst>
                                        </p:cTn>
                                        <p:tgtEl>
                                          <p:spTgt spid="265"/>
                                        </p:tgtEl>
                                        <p:attrNameLst>
                                          <p:attrName>style.visibility</p:attrName>
                                        </p:attrNameLst>
                                      </p:cBhvr>
                                      <p:to>
                                        <p:strVal val="visible"/>
                                      </p:to>
                                    </p:set>
                                  </p:childTnLst>
                                </p:cTn>
                              </p:par>
                              <p:par>
                                <p:cTn id="84" presetID="22" presetClass="entr" presetSubtype="8" fill="hold" nodeType="withEffect">
                                  <p:stCondLst>
                                    <p:cond delay="0"/>
                                  </p:stCondLst>
                                  <p:childTnLst>
                                    <p:set>
                                      <p:cBhvr>
                                        <p:cTn id="85" dur="1" fill="hold">
                                          <p:stCondLst>
                                            <p:cond delay="0"/>
                                          </p:stCondLst>
                                        </p:cTn>
                                        <p:tgtEl>
                                          <p:spTgt spid="182"/>
                                        </p:tgtEl>
                                        <p:attrNameLst>
                                          <p:attrName>style.visibility</p:attrName>
                                        </p:attrNameLst>
                                      </p:cBhvr>
                                      <p:to>
                                        <p:strVal val="visible"/>
                                      </p:to>
                                    </p:set>
                                    <p:animEffect transition="in" filter="wipe(left)">
                                      <p:cBhvr>
                                        <p:cTn id="86" dur="500"/>
                                        <p:tgtEl>
                                          <p:spTgt spid="182"/>
                                        </p:tgtEl>
                                      </p:cBhvr>
                                    </p:animEffect>
                                  </p:childTnLst>
                                </p:cTn>
                              </p:par>
                              <p:par>
                                <p:cTn id="87" presetID="16" presetClass="entr" presetSubtype="42" fill="hold" grpId="0" nodeType="withEffect">
                                  <p:stCondLst>
                                    <p:cond delay="400"/>
                                  </p:stCondLst>
                                  <p:childTnLst>
                                    <p:set>
                                      <p:cBhvr>
                                        <p:cTn id="88" dur="1" fill="hold">
                                          <p:stCondLst>
                                            <p:cond delay="0"/>
                                          </p:stCondLst>
                                        </p:cTn>
                                        <p:tgtEl>
                                          <p:spTgt spid="180"/>
                                        </p:tgtEl>
                                        <p:attrNameLst>
                                          <p:attrName>style.visibility</p:attrName>
                                        </p:attrNameLst>
                                      </p:cBhvr>
                                      <p:to>
                                        <p:strVal val="visible"/>
                                      </p:to>
                                    </p:set>
                                    <p:animEffect transition="in" filter="barn(outHorizontal)">
                                      <p:cBhvr>
                                        <p:cTn id="89"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04" grpId="0" animBg="1"/>
      <p:bldP spid="207" grpId="0"/>
      <p:bldP spid="235" grpId="0" animBg="1"/>
      <p:bldP spid="239" grpId="0" animBg="1"/>
      <p:bldP spid="240" grpId="0" animBg="1"/>
      <p:bldP spid="242" grpId="0"/>
      <p:bldP spid="245" grpId="0"/>
      <p:bldP spid="260" grpId="0"/>
      <p:bldP spid="264" grpId="0" animBg="1"/>
      <p:bldP spid="261" grpId="0" animBg="1"/>
      <p:bldP spid="265" grpId="0" animBg="1"/>
      <p:bldP spid="262" grpId="0" animBg="1"/>
      <p:bldP spid="180" grpId="0" animBg="1"/>
      <p:bldP spid="184" grpId="0" animBg="1"/>
      <p:bldP spid="18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9498797-EAE7-6449-B589-EF0F44BACA29}"/>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5">
            <a:extLst>
              <a:ext uri="{FF2B5EF4-FFF2-40B4-BE49-F238E27FC236}">
                <a16:creationId xmlns:a16="http://schemas.microsoft.com/office/drawing/2014/main" id="{EEF77EDC-E0F2-4461-8A34-213CAA2A328C}"/>
              </a:ext>
            </a:extLst>
          </p:cNvPr>
          <p:cNvSpPr/>
          <p:nvPr/>
        </p:nvSpPr>
        <p:spPr>
          <a:xfrm>
            <a:off x="3422719" y="2561332"/>
            <a:ext cx="2282945" cy="41549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75" dirty="0" err="1">
                <a:gradFill>
                  <a:gsLst>
                    <a:gs pos="40075">
                      <a:prstClr val="white"/>
                    </a:gs>
                    <a:gs pos="31000">
                      <a:prstClr val="white"/>
                    </a:gs>
                  </a:gsLst>
                  <a:lin ang="5400000" scaled="0"/>
                </a:gradFill>
                <a:latin typeface="Calibri Light" panose="020F0302020204030204"/>
              </a:rPr>
              <a:t>MyWebApi</a:t>
            </a:r>
            <a:br>
              <a:rPr lang="en-US" sz="1275" dirty="0">
                <a:gradFill>
                  <a:gsLst>
                    <a:gs pos="40075">
                      <a:prstClr val="white"/>
                    </a:gs>
                    <a:gs pos="31000">
                      <a:prstClr val="white"/>
                    </a:gs>
                  </a:gsLst>
                  <a:lin ang="5400000" scaled="0"/>
                </a:gradFill>
                <a:latin typeface="Calibri Light" panose="020F0302020204030204"/>
              </a:rPr>
            </a:br>
            <a:r>
              <a:rPr lang="en-US" sz="900" b="1" dirty="0">
                <a:gradFill>
                  <a:gsLst>
                    <a:gs pos="40075">
                      <a:prstClr val="white"/>
                    </a:gs>
                    <a:gs pos="31000">
                      <a:prstClr val="white"/>
                    </a:gs>
                  </a:gsLst>
                  <a:lin ang="5400000" scaled="0"/>
                </a:gradFill>
                <a:latin typeface="Calibri" panose="020F0502020204030204"/>
              </a:rPr>
              <a:t>(Susie’s version)</a:t>
            </a:r>
          </a:p>
        </p:txBody>
      </p:sp>
      <p:sp>
        <p:nvSpPr>
          <p:cNvPr id="72" name="TextBox 71">
            <a:extLst>
              <a:ext uri="{FF2B5EF4-FFF2-40B4-BE49-F238E27FC236}">
                <a16:creationId xmlns:a16="http://schemas.microsoft.com/office/drawing/2014/main" id="{72483803-048E-44D0-8045-B28D1A6C3392}"/>
              </a:ext>
            </a:extLst>
          </p:cNvPr>
          <p:cNvSpPr txBox="1"/>
          <p:nvPr/>
        </p:nvSpPr>
        <p:spPr>
          <a:xfrm>
            <a:off x="512079" y="1604301"/>
            <a:ext cx="2117921" cy="300082"/>
          </a:xfrm>
          <a:prstGeom prst="rect">
            <a:avLst/>
          </a:prstGeom>
          <a:noFill/>
        </p:spPr>
        <p:txBody>
          <a:bodyPr wrap="square" rtlCol="0">
            <a:spAutoFit/>
          </a:bodyPr>
          <a:lstStyle/>
          <a:p>
            <a:pPr algn="ctr" defTabSz="685800"/>
            <a:r>
              <a:rPr lang="en-US" sz="1350" dirty="0">
                <a:gradFill>
                  <a:gsLst>
                    <a:gs pos="40075">
                      <a:srgbClr val="ED7D31"/>
                    </a:gs>
                    <a:gs pos="30000">
                      <a:srgbClr val="ED7D31"/>
                    </a:gs>
                  </a:gsLst>
                  <a:lin ang="5400000" scaled="0"/>
                </a:gradFill>
                <a:latin typeface="Calibri" panose="020F0502020204030204"/>
              </a:rPr>
              <a:t>http://myapp.aksapps.io</a:t>
            </a:r>
          </a:p>
        </p:txBody>
      </p:sp>
      <p:sp>
        <p:nvSpPr>
          <p:cNvPr id="2" name="Title 1">
            <a:extLst>
              <a:ext uri="{FF2B5EF4-FFF2-40B4-BE49-F238E27FC236}">
                <a16:creationId xmlns:a16="http://schemas.microsoft.com/office/drawing/2014/main" id="{F367D45E-24DC-4F3B-B86A-418D2A932CC6}"/>
              </a:ext>
            </a:extLst>
          </p:cNvPr>
          <p:cNvSpPr>
            <a:spLocks noGrp="1"/>
          </p:cNvSpPr>
          <p:nvPr>
            <p:ph type="title"/>
          </p:nvPr>
        </p:nvSpPr>
        <p:spPr>
          <a:xfrm>
            <a:off x="246401" y="83765"/>
            <a:ext cx="7886700" cy="994172"/>
          </a:xfrm>
        </p:spPr>
        <p:txBody>
          <a:bodyPr/>
          <a:lstStyle/>
          <a:p>
            <a:r>
              <a:rPr lang="en-US" dirty="0">
                <a:solidFill>
                  <a:schemeClr val="bg1"/>
                </a:solidFill>
              </a:rPr>
              <a:t>Collaborate within a development team</a:t>
            </a:r>
          </a:p>
        </p:txBody>
      </p:sp>
      <p:sp>
        <p:nvSpPr>
          <p:cNvPr id="24" name="Rounded Rectangle 5">
            <a:extLst>
              <a:ext uri="{FF2B5EF4-FFF2-40B4-BE49-F238E27FC236}">
                <a16:creationId xmlns:a16="http://schemas.microsoft.com/office/drawing/2014/main" id="{140B1A64-1E7F-4855-98EC-2A2BC893B876}"/>
              </a:ext>
            </a:extLst>
          </p:cNvPr>
          <p:cNvSpPr/>
          <p:nvPr/>
        </p:nvSpPr>
        <p:spPr>
          <a:xfrm>
            <a:off x="429567"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solidFill>
                  <a:prstClr val="white"/>
                </a:solidFill>
                <a:latin typeface="Calibri Light" panose="020F0302020204030204"/>
              </a:rPr>
              <a:t>WebFrontEnd</a:t>
            </a:r>
            <a:endParaRPr lang="en-US" sz="1350" dirty="0">
              <a:solidFill>
                <a:prstClr val="white"/>
              </a:solidFill>
              <a:latin typeface="Calibri Light" panose="020F0302020204030204"/>
            </a:endParaRPr>
          </a:p>
        </p:txBody>
      </p:sp>
      <p:sp>
        <p:nvSpPr>
          <p:cNvPr id="25" name="Rounded Rectangle 5">
            <a:extLst>
              <a:ext uri="{FF2B5EF4-FFF2-40B4-BE49-F238E27FC236}">
                <a16:creationId xmlns:a16="http://schemas.microsoft.com/office/drawing/2014/main" id="{D207D113-9898-492D-9391-A39E9D277CED}"/>
              </a:ext>
            </a:extLst>
          </p:cNvPr>
          <p:cNvSpPr/>
          <p:nvPr/>
        </p:nvSpPr>
        <p:spPr>
          <a:xfrm>
            <a:off x="3422719"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solidFill>
                  <a:prstClr val="white"/>
                </a:solidFill>
                <a:latin typeface="Calibri Light" panose="020F0302020204030204"/>
              </a:rPr>
              <a:t>MyWebApi</a:t>
            </a:r>
            <a:endParaRPr lang="en-US" sz="1350" dirty="0">
              <a:solidFill>
                <a:prstClr val="white"/>
              </a:solidFill>
              <a:latin typeface="Calibri Light" panose="020F0302020204030204"/>
            </a:endParaRPr>
          </a:p>
        </p:txBody>
      </p:sp>
      <p:sp>
        <p:nvSpPr>
          <p:cNvPr id="26" name="Rounded Rectangle 5">
            <a:extLst>
              <a:ext uri="{FF2B5EF4-FFF2-40B4-BE49-F238E27FC236}">
                <a16:creationId xmlns:a16="http://schemas.microsoft.com/office/drawing/2014/main" id="{F6025440-CDC9-475A-BB90-E4302A3C9350}"/>
              </a:ext>
            </a:extLst>
          </p:cNvPr>
          <p:cNvSpPr/>
          <p:nvPr/>
        </p:nvSpPr>
        <p:spPr>
          <a:xfrm>
            <a:off x="6415872"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solidFill>
                  <a:prstClr val="white"/>
                </a:solidFill>
                <a:latin typeface="Calibri Light" panose="020F0302020204030204"/>
              </a:rPr>
              <a:t>OtherService</a:t>
            </a:r>
            <a:endParaRPr lang="en-US" sz="1350" dirty="0">
              <a:solidFill>
                <a:prstClr val="white"/>
              </a:solidFill>
              <a:latin typeface="Calibri Light" panose="020F0302020204030204"/>
            </a:endParaRPr>
          </a:p>
        </p:txBody>
      </p:sp>
      <p:grpSp>
        <p:nvGrpSpPr>
          <p:cNvPr id="4" name="Group 3">
            <a:extLst>
              <a:ext uri="{FF2B5EF4-FFF2-40B4-BE49-F238E27FC236}">
                <a16:creationId xmlns:a16="http://schemas.microsoft.com/office/drawing/2014/main" id="{BDCBDED9-8D6A-4C55-8087-242BDFF1556B}"/>
              </a:ext>
            </a:extLst>
          </p:cNvPr>
          <p:cNvGrpSpPr/>
          <p:nvPr/>
        </p:nvGrpSpPr>
        <p:grpSpPr>
          <a:xfrm>
            <a:off x="2790749" y="2681210"/>
            <a:ext cx="532744" cy="160376"/>
            <a:chOff x="3720998" y="3574947"/>
            <a:chExt cx="710325" cy="213834"/>
          </a:xfrm>
        </p:grpSpPr>
        <p:sp>
          <p:nvSpPr>
            <p:cNvPr id="27" name="Rectangle 3">
              <a:extLst>
                <a:ext uri="{FF2B5EF4-FFF2-40B4-BE49-F238E27FC236}">
                  <a16:creationId xmlns:a16="http://schemas.microsoft.com/office/drawing/2014/main" id="{D751C02E-7ECB-4EDB-BF82-A08BD8A6B3FC}"/>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8" name="Straight Connector 27">
              <a:extLst>
                <a:ext uri="{FF2B5EF4-FFF2-40B4-BE49-F238E27FC236}">
                  <a16:creationId xmlns:a16="http://schemas.microsoft.com/office/drawing/2014/main" id="{E31877EC-CBA8-4FA3-971F-07DE5539972A}"/>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9" name="Rectangle 3">
              <a:extLst>
                <a:ext uri="{FF2B5EF4-FFF2-40B4-BE49-F238E27FC236}">
                  <a16:creationId xmlns:a16="http://schemas.microsoft.com/office/drawing/2014/main" id="{3693A408-A58F-43B9-850A-B580FE2A854E}"/>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31" name="Group 30">
            <a:extLst>
              <a:ext uri="{FF2B5EF4-FFF2-40B4-BE49-F238E27FC236}">
                <a16:creationId xmlns:a16="http://schemas.microsoft.com/office/drawing/2014/main" id="{3C30C562-50CC-443B-ABDD-8540AE7DEF42}"/>
              </a:ext>
            </a:extLst>
          </p:cNvPr>
          <p:cNvGrpSpPr/>
          <p:nvPr/>
        </p:nvGrpSpPr>
        <p:grpSpPr>
          <a:xfrm>
            <a:off x="5776365" y="2690002"/>
            <a:ext cx="532744" cy="160376"/>
            <a:chOff x="3720998" y="3574947"/>
            <a:chExt cx="710325" cy="213834"/>
          </a:xfrm>
        </p:grpSpPr>
        <p:sp>
          <p:nvSpPr>
            <p:cNvPr id="32" name="Rectangle 3">
              <a:extLst>
                <a:ext uri="{FF2B5EF4-FFF2-40B4-BE49-F238E27FC236}">
                  <a16:creationId xmlns:a16="http://schemas.microsoft.com/office/drawing/2014/main" id="{C2BCEA13-2D68-4356-AF62-16198E0A78DA}"/>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3" name="Straight Connector 32">
              <a:extLst>
                <a:ext uri="{FF2B5EF4-FFF2-40B4-BE49-F238E27FC236}">
                  <a16:creationId xmlns:a16="http://schemas.microsoft.com/office/drawing/2014/main" id="{D9356F89-1F38-46F9-BC7E-DB56D2464F59}"/>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4" name="Rectangle 3">
              <a:extLst>
                <a:ext uri="{FF2B5EF4-FFF2-40B4-BE49-F238E27FC236}">
                  <a16:creationId xmlns:a16="http://schemas.microsoft.com/office/drawing/2014/main" id="{F1EAD7B0-BB52-4DD1-9F3A-FBF10CED4366}"/>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35" name="Group 34">
            <a:extLst>
              <a:ext uri="{FF2B5EF4-FFF2-40B4-BE49-F238E27FC236}">
                <a16:creationId xmlns:a16="http://schemas.microsoft.com/office/drawing/2014/main" id="{A8B21E39-CBD0-4B6C-A8DB-CED76D0811CB}"/>
              </a:ext>
            </a:extLst>
          </p:cNvPr>
          <p:cNvGrpSpPr/>
          <p:nvPr/>
        </p:nvGrpSpPr>
        <p:grpSpPr>
          <a:xfrm rot="5400000">
            <a:off x="1263399" y="2126041"/>
            <a:ext cx="532744" cy="160376"/>
            <a:chOff x="3720998" y="3574947"/>
            <a:chExt cx="710325" cy="213834"/>
          </a:xfrm>
        </p:grpSpPr>
        <p:sp>
          <p:nvSpPr>
            <p:cNvPr id="36" name="Rectangle 3">
              <a:extLst>
                <a:ext uri="{FF2B5EF4-FFF2-40B4-BE49-F238E27FC236}">
                  <a16:creationId xmlns:a16="http://schemas.microsoft.com/office/drawing/2014/main" id="{E98F44D1-F9F8-4945-8E82-91D90E2309E1}"/>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7" name="Straight Connector 36">
              <a:extLst>
                <a:ext uri="{FF2B5EF4-FFF2-40B4-BE49-F238E27FC236}">
                  <a16:creationId xmlns:a16="http://schemas.microsoft.com/office/drawing/2014/main" id="{CDA6B7D3-C567-4ACF-AA13-CEF64D466264}"/>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993420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DCF44CD-6FD2-6744-9BEA-ED92CDEFEBC6}"/>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72483803-048E-44D0-8045-B28D1A6C3392}"/>
              </a:ext>
            </a:extLst>
          </p:cNvPr>
          <p:cNvSpPr txBox="1"/>
          <p:nvPr/>
        </p:nvSpPr>
        <p:spPr>
          <a:xfrm>
            <a:off x="512079" y="1604301"/>
            <a:ext cx="2117921" cy="300082"/>
          </a:xfrm>
          <a:prstGeom prst="rect">
            <a:avLst/>
          </a:prstGeom>
          <a:noFill/>
        </p:spPr>
        <p:txBody>
          <a:bodyPr wrap="square" rtlCol="0">
            <a:spAutoFit/>
          </a:bodyPr>
          <a:lstStyle/>
          <a:p>
            <a:pPr algn="ctr" defTabSz="685800"/>
            <a:r>
              <a:rPr lang="en-US" sz="1350" dirty="0">
                <a:gradFill>
                  <a:gsLst>
                    <a:gs pos="40075">
                      <a:srgbClr val="ED7D31"/>
                    </a:gs>
                    <a:gs pos="30000">
                      <a:srgbClr val="ED7D31"/>
                    </a:gs>
                  </a:gsLst>
                  <a:lin ang="5400000" scaled="0"/>
                </a:gradFill>
                <a:latin typeface="Calibri" panose="020F0502020204030204"/>
              </a:rPr>
              <a:t>http://myapp.aksapps.io</a:t>
            </a:r>
          </a:p>
        </p:txBody>
      </p:sp>
      <p:sp>
        <p:nvSpPr>
          <p:cNvPr id="2" name="Title 1">
            <a:extLst>
              <a:ext uri="{FF2B5EF4-FFF2-40B4-BE49-F238E27FC236}">
                <a16:creationId xmlns:a16="http://schemas.microsoft.com/office/drawing/2014/main" id="{F367D45E-24DC-4F3B-B86A-418D2A932CC6}"/>
              </a:ext>
            </a:extLst>
          </p:cNvPr>
          <p:cNvSpPr>
            <a:spLocks noGrp="1"/>
          </p:cNvSpPr>
          <p:nvPr>
            <p:ph type="title"/>
          </p:nvPr>
        </p:nvSpPr>
        <p:spPr>
          <a:xfrm>
            <a:off x="235158" y="70859"/>
            <a:ext cx="7886700" cy="994172"/>
          </a:xfrm>
        </p:spPr>
        <p:txBody>
          <a:bodyPr/>
          <a:lstStyle/>
          <a:p>
            <a:r>
              <a:rPr lang="en-US" dirty="0">
                <a:solidFill>
                  <a:schemeClr val="bg1"/>
                </a:solidFill>
              </a:rPr>
              <a:t>Collaborate within a development team</a:t>
            </a:r>
          </a:p>
        </p:txBody>
      </p:sp>
      <p:sp>
        <p:nvSpPr>
          <p:cNvPr id="24" name="Rounded Rectangle 5">
            <a:extLst>
              <a:ext uri="{FF2B5EF4-FFF2-40B4-BE49-F238E27FC236}">
                <a16:creationId xmlns:a16="http://schemas.microsoft.com/office/drawing/2014/main" id="{140B1A64-1E7F-4855-98EC-2A2BC893B876}"/>
              </a:ext>
            </a:extLst>
          </p:cNvPr>
          <p:cNvSpPr/>
          <p:nvPr/>
        </p:nvSpPr>
        <p:spPr>
          <a:xfrm>
            <a:off x="429567"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gradFill>
                  <a:gsLst>
                    <a:gs pos="40075">
                      <a:prstClr val="white"/>
                    </a:gs>
                    <a:gs pos="31000">
                      <a:prstClr val="white"/>
                    </a:gs>
                  </a:gsLst>
                  <a:lin ang="5400000" scaled="0"/>
                </a:gradFill>
                <a:latin typeface="Calibri Light" panose="020F0302020204030204"/>
              </a:rPr>
              <a:t>WebFrontEnd</a:t>
            </a:r>
            <a:endParaRPr lang="en-US" sz="1350" dirty="0">
              <a:gradFill>
                <a:gsLst>
                  <a:gs pos="40075">
                    <a:prstClr val="white"/>
                  </a:gs>
                  <a:gs pos="31000">
                    <a:prstClr val="white"/>
                  </a:gs>
                </a:gsLst>
                <a:lin ang="5400000" scaled="0"/>
              </a:gradFill>
              <a:latin typeface="Calibri Light" panose="020F0302020204030204"/>
            </a:endParaRPr>
          </a:p>
        </p:txBody>
      </p:sp>
      <p:sp>
        <p:nvSpPr>
          <p:cNvPr id="25" name="Rounded Rectangle 5">
            <a:extLst>
              <a:ext uri="{FF2B5EF4-FFF2-40B4-BE49-F238E27FC236}">
                <a16:creationId xmlns:a16="http://schemas.microsoft.com/office/drawing/2014/main" id="{D207D113-9898-492D-9391-A39E9D277CED}"/>
              </a:ext>
            </a:extLst>
          </p:cNvPr>
          <p:cNvSpPr/>
          <p:nvPr/>
        </p:nvSpPr>
        <p:spPr>
          <a:xfrm>
            <a:off x="3422719"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gradFill>
                  <a:gsLst>
                    <a:gs pos="40075">
                      <a:prstClr val="white"/>
                    </a:gs>
                    <a:gs pos="31000">
                      <a:prstClr val="white"/>
                    </a:gs>
                  </a:gsLst>
                  <a:lin ang="5400000" scaled="0"/>
                </a:gradFill>
                <a:latin typeface="Calibri Light" panose="020F0302020204030204"/>
              </a:rPr>
              <a:t>MyWebApi</a:t>
            </a:r>
            <a:endParaRPr lang="en-US" sz="1350" dirty="0">
              <a:gradFill>
                <a:gsLst>
                  <a:gs pos="40075">
                    <a:prstClr val="white"/>
                  </a:gs>
                  <a:gs pos="31000">
                    <a:prstClr val="white"/>
                  </a:gs>
                </a:gsLst>
                <a:lin ang="5400000" scaled="0"/>
              </a:gradFill>
              <a:latin typeface="Calibri Light" panose="020F0302020204030204"/>
            </a:endParaRPr>
          </a:p>
        </p:txBody>
      </p:sp>
      <p:sp>
        <p:nvSpPr>
          <p:cNvPr id="26" name="Rounded Rectangle 5">
            <a:extLst>
              <a:ext uri="{FF2B5EF4-FFF2-40B4-BE49-F238E27FC236}">
                <a16:creationId xmlns:a16="http://schemas.microsoft.com/office/drawing/2014/main" id="{F6025440-CDC9-475A-BB90-E4302A3C9350}"/>
              </a:ext>
            </a:extLst>
          </p:cNvPr>
          <p:cNvSpPr/>
          <p:nvPr/>
        </p:nvSpPr>
        <p:spPr>
          <a:xfrm>
            <a:off x="6415872"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gradFill>
                  <a:gsLst>
                    <a:gs pos="40075">
                      <a:prstClr val="white"/>
                    </a:gs>
                    <a:gs pos="31000">
                      <a:prstClr val="white"/>
                    </a:gs>
                  </a:gsLst>
                  <a:lin ang="5400000" scaled="0"/>
                </a:gradFill>
                <a:latin typeface="Calibri Light" panose="020F0302020204030204"/>
              </a:rPr>
              <a:t>OtherService</a:t>
            </a:r>
            <a:endParaRPr lang="en-US" sz="1350" dirty="0">
              <a:gradFill>
                <a:gsLst>
                  <a:gs pos="40075">
                    <a:prstClr val="white"/>
                  </a:gs>
                  <a:gs pos="31000">
                    <a:prstClr val="white"/>
                  </a:gs>
                </a:gsLst>
                <a:lin ang="5400000" scaled="0"/>
              </a:gradFill>
              <a:latin typeface="Calibri Light" panose="020F0302020204030204"/>
            </a:endParaRPr>
          </a:p>
        </p:txBody>
      </p:sp>
      <p:grpSp>
        <p:nvGrpSpPr>
          <p:cNvPr id="4" name="Group 3">
            <a:extLst>
              <a:ext uri="{FF2B5EF4-FFF2-40B4-BE49-F238E27FC236}">
                <a16:creationId xmlns:a16="http://schemas.microsoft.com/office/drawing/2014/main" id="{BDCBDED9-8D6A-4C55-8087-242BDFF1556B}"/>
              </a:ext>
            </a:extLst>
          </p:cNvPr>
          <p:cNvGrpSpPr/>
          <p:nvPr/>
        </p:nvGrpSpPr>
        <p:grpSpPr>
          <a:xfrm>
            <a:off x="2790749" y="2681210"/>
            <a:ext cx="532744" cy="160376"/>
            <a:chOff x="3720998" y="3574947"/>
            <a:chExt cx="710325" cy="213834"/>
          </a:xfrm>
        </p:grpSpPr>
        <p:sp>
          <p:nvSpPr>
            <p:cNvPr id="27" name="Rectangle 3">
              <a:extLst>
                <a:ext uri="{FF2B5EF4-FFF2-40B4-BE49-F238E27FC236}">
                  <a16:creationId xmlns:a16="http://schemas.microsoft.com/office/drawing/2014/main" id="{D751C02E-7ECB-4EDB-BF82-A08BD8A6B3FC}"/>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8" name="Straight Connector 27">
              <a:extLst>
                <a:ext uri="{FF2B5EF4-FFF2-40B4-BE49-F238E27FC236}">
                  <a16:creationId xmlns:a16="http://schemas.microsoft.com/office/drawing/2014/main" id="{E31877EC-CBA8-4FA3-971F-07DE5539972A}"/>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9" name="Rectangle 3">
              <a:extLst>
                <a:ext uri="{FF2B5EF4-FFF2-40B4-BE49-F238E27FC236}">
                  <a16:creationId xmlns:a16="http://schemas.microsoft.com/office/drawing/2014/main" id="{3693A408-A58F-43B9-850A-B580FE2A854E}"/>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31" name="Group 30">
            <a:extLst>
              <a:ext uri="{FF2B5EF4-FFF2-40B4-BE49-F238E27FC236}">
                <a16:creationId xmlns:a16="http://schemas.microsoft.com/office/drawing/2014/main" id="{3C30C562-50CC-443B-ABDD-8540AE7DEF42}"/>
              </a:ext>
            </a:extLst>
          </p:cNvPr>
          <p:cNvGrpSpPr/>
          <p:nvPr/>
        </p:nvGrpSpPr>
        <p:grpSpPr>
          <a:xfrm>
            <a:off x="5776365" y="2690002"/>
            <a:ext cx="532744" cy="160376"/>
            <a:chOff x="3720998" y="3574947"/>
            <a:chExt cx="710325" cy="213834"/>
          </a:xfrm>
        </p:grpSpPr>
        <p:sp>
          <p:nvSpPr>
            <p:cNvPr id="32" name="Rectangle 3">
              <a:extLst>
                <a:ext uri="{FF2B5EF4-FFF2-40B4-BE49-F238E27FC236}">
                  <a16:creationId xmlns:a16="http://schemas.microsoft.com/office/drawing/2014/main" id="{C2BCEA13-2D68-4356-AF62-16198E0A78DA}"/>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3" name="Straight Connector 32">
              <a:extLst>
                <a:ext uri="{FF2B5EF4-FFF2-40B4-BE49-F238E27FC236}">
                  <a16:creationId xmlns:a16="http://schemas.microsoft.com/office/drawing/2014/main" id="{D9356F89-1F38-46F9-BC7E-DB56D2464F59}"/>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4" name="Rectangle 3">
              <a:extLst>
                <a:ext uri="{FF2B5EF4-FFF2-40B4-BE49-F238E27FC236}">
                  <a16:creationId xmlns:a16="http://schemas.microsoft.com/office/drawing/2014/main" id="{F1EAD7B0-BB52-4DD1-9F3A-FBF10CED4366}"/>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35" name="Group 34">
            <a:extLst>
              <a:ext uri="{FF2B5EF4-FFF2-40B4-BE49-F238E27FC236}">
                <a16:creationId xmlns:a16="http://schemas.microsoft.com/office/drawing/2014/main" id="{A8B21E39-CBD0-4B6C-A8DB-CED76D0811CB}"/>
              </a:ext>
            </a:extLst>
          </p:cNvPr>
          <p:cNvGrpSpPr/>
          <p:nvPr/>
        </p:nvGrpSpPr>
        <p:grpSpPr>
          <a:xfrm rot="5400000">
            <a:off x="1263399" y="2126041"/>
            <a:ext cx="532744" cy="160376"/>
            <a:chOff x="3720998" y="3574947"/>
            <a:chExt cx="710325" cy="213834"/>
          </a:xfrm>
        </p:grpSpPr>
        <p:sp>
          <p:nvSpPr>
            <p:cNvPr id="36" name="Rectangle 3">
              <a:extLst>
                <a:ext uri="{FF2B5EF4-FFF2-40B4-BE49-F238E27FC236}">
                  <a16:creationId xmlns:a16="http://schemas.microsoft.com/office/drawing/2014/main" id="{E98F44D1-F9F8-4945-8E82-91D90E2309E1}"/>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7" name="Straight Connector 36">
              <a:extLst>
                <a:ext uri="{FF2B5EF4-FFF2-40B4-BE49-F238E27FC236}">
                  <a16:creationId xmlns:a16="http://schemas.microsoft.com/office/drawing/2014/main" id="{CDA6B7D3-C567-4ACF-AA13-CEF64D466264}"/>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8" name="TextBox 17">
            <a:extLst>
              <a:ext uri="{FF2B5EF4-FFF2-40B4-BE49-F238E27FC236}">
                <a16:creationId xmlns:a16="http://schemas.microsoft.com/office/drawing/2014/main" id="{A302DD05-EEF5-4F22-B494-67A529CC2237}"/>
              </a:ext>
            </a:extLst>
          </p:cNvPr>
          <p:cNvSpPr txBox="1"/>
          <p:nvPr/>
        </p:nvSpPr>
        <p:spPr>
          <a:xfrm>
            <a:off x="512079" y="3602684"/>
            <a:ext cx="2657339"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http://</a:t>
            </a:r>
            <a:r>
              <a:rPr lang="en-US" sz="1350" b="1" dirty="0">
                <a:solidFill>
                  <a:prstClr val="black"/>
                </a:solidFill>
                <a:latin typeface="Calibri" panose="020F0502020204030204"/>
              </a:rPr>
              <a:t>susie.s.</a:t>
            </a:r>
            <a:r>
              <a:rPr lang="en-US" sz="1350" dirty="0">
                <a:solidFill>
                  <a:prstClr val="black"/>
                </a:solidFill>
                <a:latin typeface="Calibri" panose="020F0502020204030204"/>
              </a:rPr>
              <a:t>myapp.aksapps.io</a:t>
            </a:r>
          </a:p>
        </p:txBody>
      </p:sp>
      <p:sp>
        <p:nvSpPr>
          <p:cNvPr id="19" name="Rounded Rectangle 5">
            <a:extLst>
              <a:ext uri="{FF2B5EF4-FFF2-40B4-BE49-F238E27FC236}">
                <a16:creationId xmlns:a16="http://schemas.microsoft.com/office/drawing/2014/main" id="{243D189E-170D-40DD-B439-F6CC20982186}"/>
              </a:ext>
            </a:extLst>
          </p:cNvPr>
          <p:cNvSpPr/>
          <p:nvPr/>
        </p:nvSpPr>
        <p:spPr>
          <a:xfrm>
            <a:off x="3422719" y="3533434"/>
            <a:ext cx="2282945" cy="41549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75" dirty="0" err="1">
                <a:gradFill>
                  <a:gsLst>
                    <a:gs pos="40075">
                      <a:prstClr val="white"/>
                    </a:gs>
                    <a:gs pos="31000">
                      <a:prstClr val="white"/>
                    </a:gs>
                  </a:gsLst>
                  <a:lin ang="5400000" scaled="0"/>
                </a:gradFill>
                <a:latin typeface="Calibri Light" panose="020F0302020204030204"/>
              </a:rPr>
              <a:t>MyWebApi</a:t>
            </a:r>
            <a:br>
              <a:rPr lang="en-US" sz="1275" dirty="0">
                <a:gradFill>
                  <a:gsLst>
                    <a:gs pos="40075">
                      <a:prstClr val="white"/>
                    </a:gs>
                    <a:gs pos="31000">
                      <a:prstClr val="white"/>
                    </a:gs>
                  </a:gsLst>
                  <a:lin ang="5400000" scaled="0"/>
                </a:gradFill>
                <a:latin typeface="Calibri Light" panose="020F0302020204030204"/>
              </a:rPr>
            </a:br>
            <a:r>
              <a:rPr lang="en-US" sz="900" b="1" dirty="0">
                <a:gradFill>
                  <a:gsLst>
                    <a:gs pos="40075">
                      <a:prstClr val="white"/>
                    </a:gs>
                    <a:gs pos="31000">
                      <a:prstClr val="white"/>
                    </a:gs>
                  </a:gsLst>
                  <a:lin ang="5400000" scaled="0"/>
                </a:gradFill>
                <a:latin typeface="Calibri" panose="020F0502020204030204"/>
              </a:rPr>
              <a:t>(Susie’s version)</a:t>
            </a:r>
          </a:p>
        </p:txBody>
      </p:sp>
      <p:pic>
        <p:nvPicPr>
          <p:cNvPr id="20" name="Picture 19">
            <a:extLst>
              <a:ext uri="{FF2B5EF4-FFF2-40B4-BE49-F238E27FC236}">
                <a16:creationId xmlns:a16="http://schemas.microsoft.com/office/drawing/2014/main" id="{3D791FAE-061B-4300-8335-47C0EF45C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653" y="3449066"/>
            <a:ext cx="603504" cy="603078"/>
          </a:xfrm>
          <a:prstGeom prst="rect">
            <a:avLst/>
          </a:prstGeom>
        </p:spPr>
      </p:pic>
      <p:sp>
        <p:nvSpPr>
          <p:cNvPr id="21" name="TextBox 20">
            <a:extLst>
              <a:ext uri="{FF2B5EF4-FFF2-40B4-BE49-F238E27FC236}">
                <a16:creationId xmlns:a16="http://schemas.microsoft.com/office/drawing/2014/main" id="{D73FB1C8-2ED2-459B-8826-43064E02F7B4}"/>
              </a:ext>
            </a:extLst>
          </p:cNvPr>
          <p:cNvSpPr txBox="1"/>
          <p:nvPr/>
        </p:nvSpPr>
        <p:spPr>
          <a:xfrm>
            <a:off x="5856482" y="3598012"/>
            <a:ext cx="1695116"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Susie Walter</a:t>
            </a:r>
          </a:p>
        </p:txBody>
      </p:sp>
      <p:sp>
        <p:nvSpPr>
          <p:cNvPr id="23" name="Rectangle 3">
            <a:extLst>
              <a:ext uri="{FF2B5EF4-FFF2-40B4-BE49-F238E27FC236}">
                <a16:creationId xmlns:a16="http://schemas.microsoft.com/office/drawing/2014/main" id="{61729D63-E9BC-41C4-8E59-32C283EEDF92}"/>
              </a:ext>
            </a:extLst>
          </p:cNvPr>
          <p:cNvSpPr/>
          <p:nvPr/>
        </p:nvSpPr>
        <p:spPr bwMode="auto">
          <a:xfrm rot="13500000" flipV="1">
            <a:off x="1449583" y="3116883"/>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0" name="Straight Connector 29">
            <a:extLst>
              <a:ext uri="{FF2B5EF4-FFF2-40B4-BE49-F238E27FC236}">
                <a16:creationId xmlns:a16="http://schemas.microsoft.com/office/drawing/2014/main" id="{DA0A742B-56D2-47EC-9AEC-5B9D3667B53F}"/>
              </a:ext>
            </a:extLst>
          </p:cNvPr>
          <p:cNvCxnSpPr>
            <a:cxnSpLocks/>
          </p:cNvCxnSpPr>
          <p:nvPr/>
        </p:nvCxnSpPr>
        <p:spPr>
          <a:xfrm rot="16200000" flipH="1" flipV="1">
            <a:off x="1263400" y="3366120"/>
            <a:ext cx="532744"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9" name="Rectangle 3">
            <a:extLst>
              <a:ext uri="{FF2B5EF4-FFF2-40B4-BE49-F238E27FC236}">
                <a16:creationId xmlns:a16="http://schemas.microsoft.com/office/drawing/2014/main" id="{16955CA7-BF2D-4CA0-9CEA-F16309F0FA13}"/>
              </a:ext>
            </a:extLst>
          </p:cNvPr>
          <p:cNvSpPr/>
          <p:nvPr/>
        </p:nvSpPr>
        <p:spPr bwMode="auto">
          <a:xfrm rot="4958194">
            <a:off x="3238730" y="3470146"/>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40" name="Straight Connector 39">
            <a:extLst>
              <a:ext uri="{FF2B5EF4-FFF2-40B4-BE49-F238E27FC236}">
                <a16:creationId xmlns:a16="http://schemas.microsoft.com/office/drawing/2014/main" id="{0D480CEC-17DF-46A2-BD5E-8C127D646CA9}"/>
              </a:ext>
            </a:extLst>
          </p:cNvPr>
          <p:cNvCxnSpPr>
            <a:cxnSpLocks/>
          </p:cNvCxnSpPr>
          <p:nvPr/>
        </p:nvCxnSpPr>
        <p:spPr>
          <a:xfrm flipH="1" flipV="1">
            <a:off x="2661232" y="3027356"/>
            <a:ext cx="748643" cy="58743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1" name="Rectangle 3">
            <a:extLst>
              <a:ext uri="{FF2B5EF4-FFF2-40B4-BE49-F238E27FC236}">
                <a16:creationId xmlns:a16="http://schemas.microsoft.com/office/drawing/2014/main" id="{1FEBDA2B-D5E0-4A28-BC3D-FB7C2F4C1B94}"/>
              </a:ext>
            </a:extLst>
          </p:cNvPr>
          <p:cNvSpPr/>
          <p:nvPr/>
        </p:nvSpPr>
        <p:spPr bwMode="auto">
          <a:xfrm rot="21158194" flipH="1">
            <a:off x="2671172" y="3015981"/>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sp>
        <p:nvSpPr>
          <p:cNvPr id="43" name="Rectangle 3">
            <a:extLst>
              <a:ext uri="{FF2B5EF4-FFF2-40B4-BE49-F238E27FC236}">
                <a16:creationId xmlns:a16="http://schemas.microsoft.com/office/drawing/2014/main" id="{3175FDC9-57E4-420C-8C89-FFD870A2E078}"/>
              </a:ext>
            </a:extLst>
          </p:cNvPr>
          <p:cNvSpPr/>
          <p:nvPr/>
        </p:nvSpPr>
        <p:spPr bwMode="auto">
          <a:xfrm rot="16641806" flipH="1">
            <a:off x="5834639" y="3397279"/>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dirty="0">
              <a:solidFill>
                <a:srgbClr val="505050"/>
              </a:solidFill>
              <a:latin typeface="Segoe UI Semilight"/>
            </a:endParaRPr>
          </a:p>
        </p:txBody>
      </p:sp>
      <p:cxnSp>
        <p:nvCxnSpPr>
          <p:cNvPr id="44" name="Straight Connector 43">
            <a:extLst>
              <a:ext uri="{FF2B5EF4-FFF2-40B4-BE49-F238E27FC236}">
                <a16:creationId xmlns:a16="http://schemas.microsoft.com/office/drawing/2014/main" id="{CE3F36DA-49B1-4336-A5F4-E431F280ED10}"/>
              </a:ext>
            </a:extLst>
          </p:cNvPr>
          <p:cNvCxnSpPr>
            <a:cxnSpLocks/>
          </p:cNvCxnSpPr>
          <p:nvPr/>
        </p:nvCxnSpPr>
        <p:spPr>
          <a:xfrm flipV="1">
            <a:off x="5835730" y="3027358"/>
            <a:ext cx="644630" cy="50879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5" name="Rectangle 3">
            <a:extLst>
              <a:ext uri="{FF2B5EF4-FFF2-40B4-BE49-F238E27FC236}">
                <a16:creationId xmlns:a16="http://schemas.microsoft.com/office/drawing/2014/main" id="{02F550BB-F2F3-412A-8DA9-B971B8899C81}"/>
              </a:ext>
            </a:extLst>
          </p:cNvPr>
          <p:cNvSpPr/>
          <p:nvPr/>
        </p:nvSpPr>
        <p:spPr bwMode="auto">
          <a:xfrm rot="441806">
            <a:off x="6310043" y="3015981"/>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spTree>
    <p:extLst>
      <p:ext uri="{BB962C8B-B14F-4D97-AF65-F5344CB8AC3E}">
        <p14:creationId xmlns:p14="http://schemas.microsoft.com/office/powerpoint/2010/main" val="2405047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300" fill="hold"/>
                                        <p:tgtEl>
                                          <p:spTgt spid="20"/>
                                        </p:tgtEl>
                                        <p:attrNameLst>
                                          <p:attrName>ppt_w</p:attrName>
                                        </p:attrNameLst>
                                      </p:cBhvr>
                                      <p:tavLst>
                                        <p:tav tm="0">
                                          <p:val>
                                            <p:fltVal val="0"/>
                                          </p:val>
                                        </p:tav>
                                        <p:tav tm="100000">
                                          <p:val>
                                            <p:strVal val="#ppt_w"/>
                                          </p:val>
                                        </p:tav>
                                      </p:tavLst>
                                    </p:anim>
                                    <p:anim calcmode="lin" valueType="num">
                                      <p:cBhvr>
                                        <p:cTn id="8" dur="300" fill="hold"/>
                                        <p:tgtEl>
                                          <p:spTgt spid="20"/>
                                        </p:tgtEl>
                                        <p:attrNameLst>
                                          <p:attrName>ppt_h</p:attrName>
                                        </p:attrNameLst>
                                      </p:cBhvr>
                                      <p:tavLst>
                                        <p:tav tm="0">
                                          <p:val>
                                            <p:fltVal val="0"/>
                                          </p:val>
                                        </p:tav>
                                        <p:tav tm="100000">
                                          <p:val>
                                            <p:strVal val="#ppt_h"/>
                                          </p:val>
                                        </p:tav>
                                      </p:tavLst>
                                    </p:anim>
                                    <p:animEffect transition="in" filter="fade">
                                      <p:cBhvr>
                                        <p:cTn id="9" dur="300"/>
                                        <p:tgtEl>
                                          <p:spTgt spid="2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300"/>
                                        <p:tgtEl>
                                          <p:spTgt spid="21"/>
                                        </p:tgtEl>
                                      </p:cBhvr>
                                    </p:animEffect>
                                  </p:childTnLst>
                                </p:cTn>
                              </p:par>
                              <p:par>
                                <p:cTn id="13" presetID="42" presetClass="path" presetSubtype="0" decel="100000" fill="hold" grpId="1" nodeType="withEffect">
                                  <p:stCondLst>
                                    <p:cond delay="0"/>
                                  </p:stCondLst>
                                  <p:childTnLst>
                                    <p:animMotion origin="layout" path="M -3.125E-6 1.11111E-6 L 0.03672 1.11111E-6 " pathEditMode="relative" rAng="0" ptsTypes="AA">
                                      <p:cBhvr>
                                        <p:cTn id="14" dur="300" spd="-100000" fill="hold"/>
                                        <p:tgtEl>
                                          <p:spTgt spid="21"/>
                                        </p:tgtEl>
                                        <p:attrNameLst>
                                          <p:attrName>ppt_x</p:attrName>
                                          <p:attrName>ppt_y</p:attrName>
                                        </p:attrNameLst>
                                      </p:cBhvr>
                                      <p:rCtr x="1836" y="0"/>
                                    </p:animMotion>
                                  </p:childTnLst>
                                </p:cTn>
                              </p:par>
                            </p:childTnLst>
                          </p:cTn>
                        </p:par>
                        <p:par>
                          <p:cTn id="15" fill="hold">
                            <p:stCondLst>
                              <p:cond delay="3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42" presetClass="path" presetSubtype="0" decel="100000" fill="hold" grpId="1" nodeType="withEffect">
                                  <p:stCondLst>
                                    <p:cond delay="0"/>
                                  </p:stCondLst>
                                  <p:childTnLst>
                                    <p:animMotion origin="layout" path="M -2.08333E-6 -4.81481E-6 L 0.03672 -4.81481E-6 " pathEditMode="relative" rAng="0" ptsTypes="AA">
                                      <p:cBhvr>
                                        <p:cTn id="20" dur="500" spd="-100000" fill="hold"/>
                                        <p:tgtEl>
                                          <p:spTgt spid="18"/>
                                        </p:tgtEl>
                                        <p:attrNameLst>
                                          <p:attrName>ppt_x</p:attrName>
                                          <p:attrName>ppt_y</p:attrName>
                                        </p:attrNameLst>
                                      </p:cBhvr>
                                      <p:rCtr x="1836" y="0"/>
                                    </p:animMotion>
                                  </p:childTnLst>
                                </p:cTn>
                              </p:par>
                            </p:childTnLst>
                          </p:cTn>
                        </p:par>
                        <p:par>
                          <p:cTn id="21" fill="hold">
                            <p:stCondLst>
                              <p:cond delay="800"/>
                            </p:stCondLst>
                            <p:childTnLst>
                              <p:par>
                                <p:cTn id="22" presetID="22" presetClass="entr" presetSubtype="4"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300"/>
                                        <p:tgtEl>
                                          <p:spTgt spid="30"/>
                                        </p:tgtEl>
                                      </p:cBhvr>
                                    </p:animEffect>
                                  </p:childTnLst>
                                </p:cTn>
                              </p:par>
                              <p:par>
                                <p:cTn id="25" presetID="16" presetClass="entr" presetSubtype="37" fill="hold" grpId="0" nodeType="withEffect">
                                  <p:stCondLst>
                                    <p:cond delay="250"/>
                                  </p:stCondLst>
                                  <p:childTnLst>
                                    <p:set>
                                      <p:cBhvr>
                                        <p:cTn id="26" dur="1" fill="hold">
                                          <p:stCondLst>
                                            <p:cond delay="0"/>
                                          </p:stCondLst>
                                        </p:cTn>
                                        <p:tgtEl>
                                          <p:spTgt spid="23"/>
                                        </p:tgtEl>
                                        <p:attrNameLst>
                                          <p:attrName>style.visibility</p:attrName>
                                        </p:attrNameLst>
                                      </p:cBhvr>
                                      <p:to>
                                        <p:strVal val="visible"/>
                                      </p:to>
                                    </p:set>
                                    <p:animEffect transition="in" filter="barn(outVertical)">
                                      <p:cBhvr>
                                        <p:cTn id="27" dur="500"/>
                                        <p:tgtEl>
                                          <p:spTgt spid="23"/>
                                        </p:tgtEl>
                                      </p:cBhvr>
                                    </p:animEffect>
                                  </p:childTnLst>
                                </p:cTn>
                              </p:par>
                            </p:childTnLst>
                          </p:cTn>
                        </p:par>
                        <p:par>
                          <p:cTn id="28" fill="hold">
                            <p:stCondLst>
                              <p:cond delay="1550"/>
                            </p:stCondLst>
                            <p:childTnLst>
                              <p:par>
                                <p:cTn id="29" presetID="16" presetClass="entr" presetSubtype="37"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outVertical)">
                                      <p:cBhvr>
                                        <p:cTn id="31" dur="400"/>
                                        <p:tgtEl>
                                          <p:spTgt spid="40"/>
                                        </p:tgtEl>
                                      </p:cBhvr>
                                    </p:animEffect>
                                  </p:childTnLst>
                                </p:cTn>
                              </p:par>
                              <p:par>
                                <p:cTn id="32" presetID="16" presetClass="entr" presetSubtype="37" fill="hold" grpId="0" nodeType="withEffect">
                                  <p:stCondLst>
                                    <p:cond delay="350"/>
                                  </p:stCondLst>
                                  <p:childTnLst>
                                    <p:set>
                                      <p:cBhvr>
                                        <p:cTn id="33" dur="1" fill="hold">
                                          <p:stCondLst>
                                            <p:cond delay="0"/>
                                          </p:stCondLst>
                                        </p:cTn>
                                        <p:tgtEl>
                                          <p:spTgt spid="41"/>
                                        </p:tgtEl>
                                        <p:attrNameLst>
                                          <p:attrName>style.visibility</p:attrName>
                                        </p:attrNameLst>
                                      </p:cBhvr>
                                      <p:to>
                                        <p:strVal val="visible"/>
                                      </p:to>
                                    </p:set>
                                    <p:animEffect transition="in" filter="barn(outVertical)">
                                      <p:cBhvr>
                                        <p:cTn id="34" dur="250"/>
                                        <p:tgtEl>
                                          <p:spTgt spid="41"/>
                                        </p:tgtEl>
                                      </p:cBhvr>
                                    </p:animEffect>
                                  </p:childTnLst>
                                </p:cTn>
                              </p:par>
                              <p:par>
                                <p:cTn id="35" presetID="16" presetClass="entr" presetSubtype="37" fill="hold" grpId="0" nodeType="withEffect">
                                  <p:stCondLst>
                                    <p:cond delay="350"/>
                                  </p:stCondLst>
                                  <p:childTnLst>
                                    <p:set>
                                      <p:cBhvr>
                                        <p:cTn id="36" dur="1" fill="hold">
                                          <p:stCondLst>
                                            <p:cond delay="0"/>
                                          </p:stCondLst>
                                        </p:cTn>
                                        <p:tgtEl>
                                          <p:spTgt spid="39"/>
                                        </p:tgtEl>
                                        <p:attrNameLst>
                                          <p:attrName>style.visibility</p:attrName>
                                        </p:attrNameLst>
                                      </p:cBhvr>
                                      <p:to>
                                        <p:strVal val="visible"/>
                                      </p:to>
                                    </p:set>
                                    <p:animEffect transition="in" filter="barn(outVertical)">
                                      <p:cBhvr>
                                        <p:cTn id="37" dur="250"/>
                                        <p:tgtEl>
                                          <p:spTgt spid="39"/>
                                        </p:tgtEl>
                                      </p:cBhvr>
                                    </p:animEffect>
                                  </p:childTnLst>
                                </p:cTn>
                              </p:par>
                            </p:childTnLst>
                          </p:cTn>
                        </p:par>
                        <p:par>
                          <p:cTn id="38" fill="hold">
                            <p:stCondLst>
                              <p:cond delay="2150"/>
                            </p:stCondLst>
                            <p:childTnLst>
                              <p:par>
                                <p:cTn id="39" presetID="16" presetClass="entr" presetSubtype="21"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arn(inVertical)">
                                      <p:cBhvr>
                                        <p:cTn id="41" dur="400"/>
                                        <p:tgtEl>
                                          <p:spTgt spid="44"/>
                                        </p:tgtEl>
                                      </p:cBhvr>
                                    </p:animEffect>
                                  </p:childTnLst>
                                </p:cTn>
                              </p:par>
                              <p:par>
                                <p:cTn id="42" presetID="16" presetClass="entr" presetSubtype="37" fill="hold" grpId="0" nodeType="withEffect">
                                  <p:stCondLst>
                                    <p:cond delay="300"/>
                                  </p:stCondLst>
                                  <p:childTnLst>
                                    <p:set>
                                      <p:cBhvr>
                                        <p:cTn id="43" dur="1" fill="hold">
                                          <p:stCondLst>
                                            <p:cond delay="0"/>
                                          </p:stCondLst>
                                        </p:cTn>
                                        <p:tgtEl>
                                          <p:spTgt spid="43"/>
                                        </p:tgtEl>
                                        <p:attrNameLst>
                                          <p:attrName>style.visibility</p:attrName>
                                        </p:attrNameLst>
                                      </p:cBhvr>
                                      <p:to>
                                        <p:strVal val="visible"/>
                                      </p:to>
                                    </p:set>
                                    <p:animEffect transition="in" filter="barn(outVertical)">
                                      <p:cBhvr>
                                        <p:cTn id="44" dur="200"/>
                                        <p:tgtEl>
                                          <p:spTgt spid="43"/>
                                        </p:tgtEl>
                                      </p:cBhvr>
                                    </p:animEffect>
                                  </p:childTnLst>
                                </p:cTn>
                              </p:par>
                              <p:par>
                                <p:cTn id="45" presetID="16" presetClass="entr" presetSubtype="37" fill="hold" grpId="0" nodeType="withEffect">
                                  <p:stCondLst>
                                    <p:cond delay="300"/>
                                  </p:stCondLst>
                                  <p:childTnLst>
                                    <p:set>
                                      <p:cBhvr>
                                        <p:cTn id="46" dur="1" fill="hold">
                                          <p:stCondLst>
                                            <p:cond delay="0"/>
                                          </p:stCondLst>
                                        </p:cTn>
                                        <p:tgtEl>
                                          <p:spTgt spid="45"/>
                                        </p:tgtEl>
                                        <p:attrNameLst>
                                          <p:attrName>style.visibility</p:attrName>
                                        </p:attrNameLst>
                                      </p:cBhvr>
                                      <p:to>
                                        <p:strVal val="visible"/>
                                      </p:to>
                                    </p:set>
                                    <p:animEffect transition="in" filter="barn(outVertical)">
                                      <p:cBhvr>
                                        <p:cTn id="47" dur="2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1" grpId="0"/>
      <p:bldP spid="21" grpId="1"/>
      <p:bldP spid="23" grpId="0" animBg="1"/>
      <p:bldP spid="39" grpId="0" animBg="1"/>
      <p:bldP spid="41" grpId="0" animBg="1"/>
      <p:bldP spid="43" grpId="0" animBg="1"/>
      <p:bldP spid="45"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2" name="Title 16">
            <a:extLst>
              <a:ext uri="{FF2B5EF4-FFF2-40B4-BE49-F238E27FC236}">
                <a16:creationId xmlns:a16="http://schemas.microsoft.com/office/drawing/2014/main" id="{249B4BFF-3036-4B7F-BD62-26C3582C0753}"/>
              </a:ext>
            </a:extLst>
          </p:cNvPr>
          <p:cNvSpPr txBox="1">
            <a:spLocks/>
          </p:cNvSpPr>
          <p:nvPr/>
        </p:nvSpPr>
        <p:spPr>
          <a:xfrm>
            <a:off x="441197" y="342900"/>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spc="-38" dirty="0">
                <a:gradFill>
                  <a:gsLst>
                    <a:gs pos="1250">
                      <a:srgbClr val="1A1A1A"/>
                    </a:gs>
                    <a:gs pos="100000">
                      <a:srgbClr val="1A1A1A"/>
                    </a:gs>
                  </a:gsLst>
                  <a:lin ang="5400000" scaled="0"/>
                </a:gradFill>
                <a:latin typeface="Segoe UI Semibold"/>
              </a:rPr>
              <a:t>End to end experience</a:t>
            </a:r>
          </a:p>
        </p:txBody>
      </p:sp>
      <p:grpSp>
        <p:nvGrpSpPr>
          <p:cNvPr id="114" name="Group 113">
            <a:extLst>
              <a:ext uri="{FF2B5EF4-FFF2-40B4-BE49-F238E27FC236}">
                <a16:creationId xmlns:a16="http://schemas.microsoft.com/office/drawing/2014/main" id="{F9A49386-F777-4312-B2A9-92F8148D56AE}"/>
              </a:ext>
            </a:extLst>
          </p:cNvPr>
          <p:cNvGrpSpPr/>
          <p:nvPr/>
        </p:nvGrpSpPr>
        <p:grpSpPr>
          <a:xfrm>
            <a:off x="5093853" y="3885989"/>
            <a:ext cx="1920240" cy="815459"/>
            <a:chOff x="6791804" y="5181319"/>
            <a:chExt cx="2560320" cy="1087278"/>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3C3C41"/>
                  </a:solidFill>
                  <a:latin typeface="Segoe UI Semibold" panose="020B0702040204020203" pitchFamily="34" charset="0"/>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5093852" y="1607609"/>
            <a:ext cx="1920240" cy="2070929"/>
            <a:chOff x="6791803" y="2143479"/>
            <a:chExt cx="2560320" cy="2761238"/>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3350808" y="2718418"/>
            <a:ext cx="563989"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5CD5849-CC5E-4771-A033-51F7AD13FBBD}"/>
              </a:ext>
            </a:extLst>
          </p:cNvPr>
          <p:cNvCxnSpPr>
            <a:cxnSpLocks/>
            <a:stCxn id="126" idx="2"/>
            <a:endCxn id="173" idx="0"/>
          </p:cNvCxnSpPr>
          <p:nvPr/>
        </p:nvCxnSpPr>
        <p:spPr>
          <a:xfrm>
            <a:off x="3042198" y="2089186"/>
            <a:ext cx="0" cy="320623"/>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2412294" y="2718419"/>
            <a:ext cx="321295"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itle 1">
            <a:extLst>
              <a:ext uri="{FF2B5EF4-FFF2-40B4-BE49-F238E27FC236}">
                <a16:creationId xmlns:a16="http://schemas.microsoft.com/office/drawing/2014/main" id="{BB3D36B4-4F50-4877-9482-ACB146D0E79C}"/>
              </a:ext>
            </a:extLst>
          </p:cNvPr>
          <p:cNvSpPr txBox="1">
            <a:spLocks/>
          </p:cNvSpPr>
          <p:nvPr/>
        </p:nvSpPr>
        <p:spPr>
          <a:xfrm>
            <a:off x="3126508" y="2134082"/>
            <a:ext cx="617221" cy="2308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Source </a:t>
            </a:r>
            <a:br>
              <a:rPr lang="en-US" sz="750" spc="0">
                <a:solidFill>
                  <a:srgbClr val="000000"/>
                </a:solidFill>
                <a:latin typeface="Segoe UI Semibold" panose="020B0702040204020203" pitchFamily="34" charset="0"/>
                <a:cs typeface="Segoe UI Semibold" panose="020B0702040204020203" pitchFamily="34" charset="0"/>
              </a:rPr>
            </a:br>
            <a:r>
              <a:rPr lang="en-US" sz="750" spc="0">
                <a:solidFill>
                  <a:srgbClr val="000000"/>
                </a:solidFill>
                <a:latin typeface="Segoe UI Semibold" panose="020B0702040204020203" pitchFamily="34" charset="0"/>
                <a:cs typeface="Segoe UI Semibold" panose="020B0702040204020203" pitchFamily="34" charset="0"/>
              </a:rPr>
              <a:t>code control</a:t>
            </a:r>
          </a:p>
        </p:txBody>
      </p:sp>
      <p:grpSp>
        <p:nvGrpSpPr>
          <p:cNvPr id="124" name="Group 123">
            <a:extLst>
              <a:ext uri="{FF2B5EF4-FFF2-40B4-BE49-F238E27FC236}">
                <a16:creationId xmlns:a16="http://schemas.microsoft.com/office/drawing/2014/main" id="{FC70A45E-62C4-4516-A5EF-B822D24259BE}"/>
              </a:ext>
            </a:extLst>
          </p:cNvPr>
          <p:cNvGrpSpPr/>
          <p:nvPr/>
        </p:nvGrpSpPr>
        <p:grpSpPr>
          <a:xfrm>
            <a:off x="2733588" y="1200451"/>
            <a:ext cx="617220" cy="888735"/>
            <a:chOff x="3644784" y="1600601"/>
            <a:chExt cx="822960" cy="1184980"/>
          </a:xfrm>
        </p:grpSpPr>
        <p:sp>
          <p:nvSpPr>
            <p:cNvPr id="125" name="CRMArticles_EFF5" title="Icon of two documents stacked together with writing on them">
              <a:extLst>
                <a:ext uri="{FF2B5EF4-FFF2-40B4-BE49-F238E27FC236}">
                  <a16:creationId xmlns:a16="http://schemas.microsoft.com/office/drawing/2014/main" id="{4735AF41-D57E-4BC8-9092-3D694F8595DE}"/>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defRPr/>
              </a:pPr>
              <a:endParaRPr lang="en-US" sz="1324">
                <a:solidFill>
                  <a:srgbClr val="505050"/>
                </a:solidFill>
                <a:latin typeface="Segoe UI"/>
              </a:endParaRPr>
            </a:p>
          </p:txBody>
        </p:sp>
        <p:sp>
          <p:nvSpPr>
            <p:cNvPr id="126" name="Rectangle: Rounded Corners 125">
              <a:extLst>
                <a:ext uri="{FF2B5EF4-FFF2-40B4-BE49-F238E27FC236}">
                  <a16:creationId xmlns:a16="http://schemas.microsoft.com/office/drawing/2014/main" id="{EA37A03E-DA80-45D2-9083-D679A5A696B5}"/>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defRPr/>
              </a:pPr>
              <a:endParaRPr lang="en-US" sz="881">
                <a:solidFill>
                  <a:srgbClr val="505050"/>
                </a:solidFill>
                <a:latin typeface="Segoe UI"/>
                <a:cs typeface="Segoe UI" pitchFamily="34" charset="0"/>
              </a:endParaRPr>
            </a:p>
          </p:txBody>
        </p:sp>
        <p:sp>
          <p:nvSpPr>
            <p:cNvPr id="127" name="Title 1">
              <a:extLst>
                <a:ext uri="{FF2B5EF4-FFF2-40B4-BE49-F238E27FC236}">
                  <a16:creationId xmlns:a16="http://schemas.microsoft.com/office/drawing/2014/main" id="{AE5619E0-E1BB-4608-8BA6-793EE94D9A89}"/>
                </a:ext>
              </a:extLst>
            </p:cNvPr>
            <p:cNvSpPr txBox="1">
              <a:spLocks/>
            </p:cNvSpPr>
            <p:nvPr/>
          </p:nvSpPr>
          <p:spPr>
            <a:xfrm>
              <a:off x="3756765" y="1600601"/>
              <a:ext cx="598999" cy="30777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Helm chart </a:t>
              </a:r>
            </a:p>
          </p:txBody>
        </p:sp>
      </p:grpSp>
      <p:grpSp>
        <p:nvGrpSpPr>
          <p:cNvPr id="128" name="Group 127">
            <a:extLst>
              <a:ext uri="{FF2B5EF4-FFF2-40B4-BE49-F238E27FC236}">
                <a16:creationId xmlns:a16="http://schemas.microsoft.com/office/drawing/2014/main" id="{5F8D1CCD-4B1C-4765-BDE9-7A49D90E8E67}"/>
              </a:ext>
            </a:extLst>
          </p:cNvPr>
          <p:cNvGrpSpPr/>
          <p:nvPr/>
        </p:nvGrpSpPr>
        <p:grpSpPr>
          <a:xfrm>
            <a:off x="948835" y="2091541"/>
            <a:ext cx="1463459" cy="1099655"/>
            <a:chOff x="878880" y="2645334"/>
            <a:chExt cx="1951279" cy="1466207"/>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5739"/>
              <a:ext cx="1634891" cy="830864"/>
              <a:chOff x="1019964" y="3079649"/>
              <a:chExt cx="1634891" cy="830864"/>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spc="0">
                    <a:solidFill>
                      <a:srgbClr val="000000"/>
                    </a:solidFill>
                    <a:latin typeface="Segoe UI"/>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spc="0">
                    <a:solidFill>
                      <a:srgbClr val="000000"/>
                    </a:solidFill>
                    <a:latin typeface="Segoe UI"/>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9649"/>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Azure </a:t>
                </a:r>
                <a:r>
                  <a:rPr lang="en-US" sz="600" spc="0" err="1">
                    <a:solidFill>
                      <a:srgbClr val="000000"/>
                    </a:solidFill>
                    <a:latin typeface="Segoe UI Semibold" panose="020B0702040204020203" pitchFamily="34" charset="0"/>
                    <a:cs typeface="Segoe UI Semibold" panose="020B0702040204020203" pitchFamily="34" charset="0"/>
                  </a:rPr>
                  <a:t>DevSpaces</a:t>
                </a:r>
                <a:endParaRPr lang="en-US" sz="600" spc="0">
                  <a:solidFill>
                    <a:srgbClr val="000000"/>
                  </a:solidFill>
                  <a:latin typeface="Segoe UI Semibold" panose="020B0702040204020203" pitchFamily="34" charset="0"/>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2608317" y="2285196"/>
            <a:ext cx="742491" cy="741833"/>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3914797" y="2027811"/>
            <a:ext cx="617220" cy="999217"/>
            <a:chOff x="5219729" y="2703748"/>
            <a:chExt cx="822960" cy="1332289"/>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4" y="2703748"/>
              <a:ext cx="680331"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644">
                <a:defRPr/>
              </a:pPr>
              <a:r>
                <a:rPr lang="en-US" sz="750">
                  <a:solidFill>
                    <a:srgbClr val="000000"/>
                  </a:solidFill>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4223407" y="3027028"/>
            <a:ext cx="0" cy="74866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3472200" y="3481659"/>
            <a:ext cx="741673" cy="2308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Azure Pipelines/</a:t>
            </a:r>
            <a:br>
              <a:rPr lang="en-US" sz="750" spc="0">
                <a:solidFill>
                  <a:srgbClr val="000000"/>
                </a:solidFill>
                <a:latin typeface="Segoe UI Semibold" panose="020B0702040204020203" pitchFamily="34" charset="0"/>
                <a:cs typeface="Segoe UI Semibold" panose="020B0702040204020203" pitchFamily="34" charset="0"/>
              </a:rPr>
            </a:br>
            <a:r>
              <a:rPr lang="en-US" sz="750" spc="0">
                <a:solidFill>
                  <a:srgbClr val="000000"/>
                </a:solidFill>
                <a:latin typeface="Segoe UI Semibold" panose="020B0702040204020203" pitchFamily="34" charset="0"/>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3960847" y="3189008"/>
            <a:ext cx="525121" cy="229449"/>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445">
              <a:defRPr/>
            </a:pPr>
            <a:r>
              <a:rPr lang="en-US" sz="600">
                <a:ln w="3175">
                  <a:noFill/>
                </a:ln>
                <a:solidFill>
                  <a:srgbClr val="3C3C41"/>
                </a:solidFill>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4532017" y="2718418"/>
            <a:ext cx="56183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5205943" y="2769778"/>
            <a:ext cx="1696061" cy="690168"/>
            <a:chOff x="6941256" y="3693037"/>
            <a:chExt cx="2261415" cy="920224"/>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693037"/>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dirty="0">
                  <a:solidFill>
                    <a:srgbClr val="000000"/>
                  </a:solidFill>
                  <a:latin typeface="Segoe UI Semibold" panose="020B0702040204020203" pitchFamily="34" charset="0"/>
                  <a:cs typeface="Segoe UI Semibold" panose="020B0702040204020203" pitchFamily="34" charset="0"/>
                </a:rPr>
                <a:t>Business logic</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5307832" y="3076157"/>
            <a:ext cx="300967" cy="300967"/>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5704937" y="3076157"/>
            <a:ext cx="300967" cy="300967"/>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6102042" y="3076157"/>
            <a:ext cx="300967" cy="300967"/>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6499146" y="3076157"/>
            <a:ext cx="300967" cy="300967"/>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6053973" y="2476024"/>
            <a:ext cx="0" cy="51731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6451077" y="2476024"/>
            <a:ext cx="0" cy="51731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5205943" y="1878190"/>
            <a:ext cx="1696061" cy="597835"/>
            <a:chOff x="6941256" y="2504252"/>
            <a:chExt cx="2261415" cy="797113"/>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425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dirty="0">
                  <a:solidFill>
                    <a:srgbClr val="000000"/>
                  </a:solidFill>
                  <a:latin typeface="Segoe UI Semibold" panose="020B0702040204020203" pitchFamily="34" charset="0"/>
                  <a:cs typeface="Segoe UI Semibold" panose="020B0702040204020203" pitchFamily="34" charset="0"/>
                </a:rPr>
                <a:t>Front end</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5307832" y="2092235"/>
            <a:ext cx="300967" cy="300967"/>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5704937" y="2092235"/>
            <a:ext cx="300967" cy="300967"/>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6102042" y="2092235"/>
            <a:ext cx="300967" cy="300967"/>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6053973" y="3678538"/>
            <a:ext cx="1" cy="35768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6451077" y="3678538"/>
            <a:ext cx="1" cy="35768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5234753" y="4168740"/>
            <a:ext cx="400192" cy="400192"/>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5853878" y="4168740"/>
            <a:ext cx="400192" cy="400192"/>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7014093" y="2718418"/>
            <a:ext cx="56385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7577946" y="2143228"/>
            <a:ext cx="617220" cy="883800"/>
            <a:chOff x="10103928" y="2857637"/>
            <a:chExt cx="822960" cy="1178400"/>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3" y="2857637"/>
              <a:ext cx="680331" cy="30777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644">
                <a:defRPr/>
              </a:pPr>
              <a:r>
                <a:rPr lang="en-US" sz="750">
                  <a:solidFill>
                    <a:srgbClr val="000000"/>
                  </a:solidFill>
                </a:rPr>
                <a:t>Azure Monitor</a:t>
              </a:r>
            </a:p>
          </p:txBody>
        </p:sp>
      </p:grpSp>
      <p:sp>
        <p:nvSpPr>
          <p:cNvPr id="251" name="Oval 250">
            <a:extLst>
              <a:ext uri="{FF2B5EF4-FFF2-40B4-BE49-F238E27FC236}">
                <a16:creationId xmlns:a16="http://schemas.microsoft.com/office/drawing/2014/main" id="{D16EC3D5-8506-47ED-8C20-2D8CC9A38662}"/>
              </a:ext>
            </a:extLst>
          </p:cNvPr>
          <p:cNvSpPr/>
          <p:nvPr/>
        </p:nvSpPr>
        <p:spPr bwMode="auto">
          <a:xfrm>
            <a:off x="1652345" y="1753144"/>
            <a:ext cx="54864" cy="5486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2" name="Straight Arrow Connector 251">
            <a:extLst>
              <a:ext uri="{FF2B5EF4-FFF2-40B4-BE49-F238E27FC236}">
                <a16:creationId xmlns:a16="http://schemas.microsoft.com/office/drawing/2014/main" id="{70CC4C1C-A5F1-47A0-A5CE-718CF1B068EA}"/>
              </a:ext>
            </a:extLst>
          </p:cNvPr>
          <p:cNvCxnSpPr>
            <a:cxnSpLocks/>
            <a:stCxn id="251" idx="4"/>
            <a:endCxn id="129" idx="0"/>
          </p:cNvCxnSpPr>
          <p:nvPr/>
        </p:nvCxnSpPr>
        <p:spPr>
          <a:xfrm>
            <a:off x="1679776" y="1808008"/>
            <a:ext cx="788" cy="43763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3146667-75B1-4710-8BC4-1F837EF90D8D}"/>
              </a:ext>
            </a:extLst>
          </p:cNvPr>
          <p:cNvCxnSpPr>
            <a:cxnSpLocks/>
            <a:stCxn id="126" idx="1"/>
            <a:endCxn id="251" idx="6"/>
          </p:cNvCxnSpPr>
          <p:nvPr/>
        </p:nvCxnSpPr>
        <p:spPr>
          <a:xfrm flipH="1">
            <a:off x="1707208" y="1780576"/>
            <a:ext cx="1026380"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56C45B85-D177-4DC5-8F24-65DBD18595C9}"/>
              </a:ext>
            </a:extLst>
          </p:cNvPr>
          <p:cNvSpPr/>
          <p:nvPr/>
        </p:nvSpPr>
        <p:spPr bwMode="auto">
          <a:xfrm>
            <a:off x="3008426" y="4056871"/>
            <a:ext cx="54864" cy="5486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a:endCxn id="254" idx="0"/>
          </p:cNvCxnSpPr>
          <p:nvPr/>
        </p:nvCxnSpPr>
        <p:spPr>
          <a:xfrm flipH="1">
            <a:off x="3035859" y="3027029"/>
            <a:ext cx="6340" cy="1029842"/>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stCxn id="254" idx="6"/>
            <a:endCxn id="186" idx="1"/>
          </p:cNvCxnSpPr>
          <p:nvPr/>
        </p:nvCxnSpPr>
        <p:spPr>
          <a:xfrm>
            <a:off x="3063290" y="4084303"/>
            <a:ext cx="85150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7DF595F-08E3-4769-BAA9-C987FF8852D1}"/>
              </a:ext>
            </a:extLst>
          </p:cNvPr>
          <p:cNvGrpSpPr/>
          <p:nvPr/>
        </p:nvGrpSpPr>
        <p:grpSpPr>
          <a:xfrm>
            <a:off x="3914797" y="3775694"/>
            <a:ext cx="617220" cy="772126"/>
            <a:chOff x="5219729" y="5034258"/>
            <a:chExt cx="822960" cy="1029501"/>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291044" y="5909871"/>
              <a:ext cx="680331"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644">
                <a:defRPr/>
              </a:pPr>
              <a:r>
                <a:rPr lang="en-US" sz="750">
                  <a:solidFill>
                    <a:srgbClr val="000000"/>
                  </a:solidFill>
                </a:rPr>
                <a:t>CI/CD</a:t>
              </a:r>
            </a:p>
          </p:txBody>
        </p:sp>
        <p:grpSp>
          <p:nvGrpSpPr>
            <p:cNvPr id="15" name="Group 14">
              <a:extLst>
                <a:ext uri="{FF2B5EF4-FFF2-40B4-BE49-F238E27FC236}">
                  <a16:creationId xmlns:a16="http://schemas.microsoft.com/office/drawing/2014/main" id="{C5C91867-EE96-432D-85C4-A28576CB5B44}"/>
                </a:ext>
              </a:extLst>
            </p:cNvPr>
            <p:cNvGrpSpPr/>
            <p:nvPr/>
          </p:nvGrpSpPr>
          <p:grpSpPr>
            <a:xfrm>
              <a:off x="5375751" y="5191847"/>
              <a:ext cx="510917" cy="507782"/>
              <a:chOff x="4117181" y="5754173"/>
              <a:chExt cx="542082" cy="538756"/>
            </a:xfrm>
          </p:grpSpPr>
          <p:sp>
            <p:nvSpPr>
              <p:cNvPr id="4" name="Freeform: Shape 3">
                <a:extLst>
                  <a:ext uri="{FF2B5EF4-FFF2-40B4-BE49-F238E27FC236}">
                    <a16:creationId xmlns:a16="http://schemas.microsoft.com/office/drawing/2014/main" id="{03FD38D9-85FE-4C8F-BDB9-D3354DE5872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 name="Freeform: Shape 4">
                <a:extLst>
                  <a:ext uri="{FF2B5EF4-FFF2-40B4-BE49-F238E27FC236}">
                    <a16:creationId xmlns:a16="http://schemas.microsoft.com/office/drawing/2014/main" id="{29253A3A-A098-430E-873E-1E48D014C250}"/>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 name="Freeform: Shape 5">
                <a:extLst>
                  <a:ext uri="{FF2B5EF4-FFF2-40B4-BE49-F238E27FC236}">
                    <a16:creationId xmlns:a16="http://schemas.microsoft.com/office/drawing/2014/main" id="{68F2DD04-6595-401D-9BE0-B04A5E2893BD}"/>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 name="Freeform: Shape 7">
                <a:extLst>
                  <a:ext uri="{FF2B5EF4-FFF2-40B4-BE49-F238E27FC236}">
                    <a16:creationId xmlns:a16="http://schemas.microsoft.com/office/drawing/2014/main" id="{DA984796-A8FC-4DCC-ABE0-A6C18B9360BF}"/>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 name="Freeform: Shape 8">
                <a:extLst>
                  <a:ext uri="{FF2B5EF4-FFF2-40B4-BE49-F238E27FC236}">
                    <a16:creationId xmlns:a16="http://schemas.microsoft.com/office/drawing/2014/main" id="{AA1D138B-B299-40F8-9284-245A4223EAA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 name="Freeform: Shape 10">
                <a:extLst>
                  <a:ext uri="{FF2B5EF4-FFF2-40B4-BE49-F238E27FC236}">
                    <a16:creationId xmlns:a16="http://schemas.microsoft.com/office/drawing/2014/main" id="{22D7E2A3-EC6B-447E-847E-CE274966DDE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2" name="Freeform: Shape 11">
                <a:extLst>
                  <a:ext uri="{FF2B5EF4-FFF2-40B4-BE49-F238E27FC236}">
                    <a16:creationId xmlns:a16="http://schemas.microsoft.com/office/drawing/2014/main" id="{BAB0B794-A9F7-4895-8FAF-3FA43701852E}"/>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grpSp>
        <p:nvGrpSpPr>
          <p:cNvPr id="131" name="Group 130">
            <a:extLst>
              <a:ext uri="{FF2B5EF4-FFF2-40B4-BE49-F238E27FC236}">
                <a16:creationId xmlns:a16="http://schemas.microsoft.com/office/drawing/2014/main" id="{524C0C31-D855-4354-B411-49198680248D}"/>
              </a:ext>
            </a:extLst>
          </p:cNvPr>
          <p:cNvGrpSpPr/>
          <p:nvPr/>
        </p:nvGrpSpPr>
        <p:grpSpPr>
          <a:xfrm>
            <a:off x="6465051" y="4168739"/>
            <a:ext cx="400192" cy="400192"/>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6509009" y="2092234"/>
            <a:ext cx="300967" cy="300967"/>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spTree>
    <p:extLst>
      <p:ext uri="{BB962C8B-B14F-4D97-AF65-F5344CB8AC3E}">
        <p14:creationId xmlns:p14="http://schemas.microsoft.com/office/powerpoint/2010/main" val="946953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1278076"/>
            <a:ext cx="8263890" cy="207749"/>
          </a:xfrm>
        </p:spPr>
        <p:txBody>
          <a:bodyPr>
            <a:normAutofit fontScale="90000"/>
          </a:bodyPr>
          <a:lstStyle/>
          <a:p>
            <a:r>
              <a:rPr lang="en-US" sz="1350" dirty="0">
                <a:gradFill>
                  <a:gsLst>
                    <a:gs pos="1250">
                      <a:schemeClr val="accent3"/>
                    </a:gs>
                    <a:gs pos="100000">
                      <a:schemeClr val="accent3"/>
                    </a:gs>
                  </a:gsLst>
                  <a:lin ang="5400000" scaled="0"/>
                </a:gradFill>
              </a:rPr>
              <a:t>Resources</a:t>
            </a:r>
          </a:p>
        </p:txBody>
      </p:sp>
      <p:sp>
        <p:nvSpPr>
          <p:cNvPr id="6" name="Text Placeholder 5"/>
          <p:cNvSpPr>
            <a:spLocks noGrp="1"/>
          </p:cNvSpPr>
          <p:nvPr>
            <p:ph type="body" sz="quarter" idx="10"/>
          </p:nvPr>
        </p:nvSpPr>
        <p:spPr>
          <a:xfrm>
            <a:off x="424011" y="2073508"/>
            <a:ext cx="6363289" cy="923330"/>
          </a:xfrm>
        </p:spPr>
        <p:txBody>
          <a:bodyPr>
            <a:normAutofit lnSpcReduction="10000"/>
          </a:bodyPr>
          <a:lstStyle/>
          <a:p>
            <a:pPr marL="0" indent="0">
              <a:spcBef>
                <a:spcPts val="900"/>
              </a:spcBef>
              <a:buNone/>
            </a:pPr>
            <a:r>
              <a:rPr lang="en-US" sz="1950" dirty="0">
                <a:latin typeface="+mj-lt"/>
              </a:rPr>
              <a:t>Get started with </a:t>
            </a:r>
            <a:br>
              <a:rPr lang="en-US" sz="1950" dirty="0">
                <a:latin typeface="+mj-lt"/>
              </a:rPr>
            </a:br>
            <a:r>
              <a:rPr lang="en-US" sz="1950" dirty="0">
                <a:latin typeface="+mj-lt"/>
              </a:rPr>
              <a:t>Azure Dev Spaces </a:t>
            </a:r>
          </a:p>
          <a:p>
            <a:pPr marL="0" indent="0">
              <a:spcBef>
                <a:spcPts val="900"/>
              </a:spcBef>
              <a:buNone/>
            </a:pPr>
            <a:r>
              <a:rPr lang="en-US" sz="1350" dirty="0">
                <a:hlinkClick r:id="rId3"/>
              </a:rPr>
              <a:t>http://aka.ms/get-azds</a:t>
            </a:r>
            <a:endParaRPr lang="en-US" sz="1350" dirty="0"/>
          </a:p>
        </p:txBody>
      </p:sp>
      <p:cxnSp>
        <p:nvCxnSpPr>
          <p:cNvPr id="5" name="Straight Connector 4">
            <a:extLst>
              <a:ext uri="{FF2B5EF4-FFF2-40B4-BE49-F238E27FC236}">
                <a16:creationId xmlns:a16="http://schemas.microsoft.com/office/drawing/2014/main" id="{14D6C86D-8C92-42B5-A500-BC200F1179C8}"/>
              </a:ext>
            </a:extLst>
          </p:cNvPr>
          <p:cNvCxnSpPr/>
          <p:nvPr/>
        </p:nvCxnSpPr>
        <p:spPr>
          <a:xfrm>
            <a:off x="438151" y="1520072"/>
            <a:ext cx="2333330" cy="0"/>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681607-4495-4431-BAB2-777CF389ED9D}"/>
              </a:ext>
            </a:extLst>
          </p:cNvPr>
          <p:cNvPicPr>
            <a:picLocks noChangeAspect="1"/>
          </p:cNvPicPr>
          <p:nvPr/>
        </p:nvPicPr>
        <p:blipFill rotWithShape="1">
          <a:blip r:embed="rId4"/>
          <a:srcRect l="325" t="240" r="313" b="731"/>
          <a:stretch/>
        </p:blipFill>
        <p:spPr>
          <a:xfrm>
            <a:off x="2591011" y="333067"/>
            <a:ext cx="6214727" cy="4509954"/>
          </a:xfrm>
          <a:prstGeom prst="rect">
            <a:avLst/>
          </a:prstGeom>
          <a:blipFill>
            <a:blip r:embed="rId5"/>
            <a:stretch>
              <a:fillRect/>
            </a:stretch>
          </a:blipFill>
          <a:ln w="9525" cap="flat">
            <a:solidFill>
              <a:schemeClr val="bg2">
                <a:lumMod val="75000"/>
              </a:schemeClr>
            </a:solidFill>
            <a:prstDash val="solid"/>
            <a:miter/>
          </a:ln>
          <a:effectLst>
            <a:outerShdw blurRad="508000" dist="63500" dir="2700000" sx="101000" sy="101000" algn="tl" rotWithShape="0">
              <a:prstClr val="black">
                <a:alpha val="33000"/>
              </a:prstClr>
            </a:outerShdw>
          </a:effectLst>
        </p:spPr>
      </p:pic>
    </p:spTree>
    <p:extLst>
      <p:ext uri="{BB962C8B-B14F-4D97-AF65-F5344CB8AC3E}">
        <p14:creationId xmlns:p14="http://schemas.microsoft.com/office/powerpoint/2010/main" val="211875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Container timeline</a:t>
            </a:r>
          </a:p>
        </p:txBody>
      </p:sp>
      <p:sp>
        <p:nvSpPr>
          <p:cNvPr id="35" name="object 4"/>
          <p:cNvSpPr/>
          <p:nvPr/>
        </p:nvSpPr>
        <p:spPr>
          <a:xfrm>
            <a:off x="-22177" y="1078279"/>
            <a:ext cx="9143533" cy="4055246"/>
          </a:xfrm>
          <a:prstGeom prst="rect">
            <a:avLst/>
          </a:prstGeom>
          <a:blipFill>
            <a:blip r:embed="rId3" cstate="print"/>
            <a:stretch>
              <a:fillRect/>
            </a:stretch>
          </a:blipFill>
        </p:spPr>
        <p:txBody>
          <a:bodyPr wrap="square" lIns="0" tIns="0" rIns="0" bIns="0" rtlCol="0"/>
          <a:lstStyle/>
          <a:p>
            <a:pPr defTabSz="685775"/>
            <a:endParaRPr sz="1324">
              <a:solidFill>
                <a:srgbClr val="505050"/>
              </a:solidFill>
              <a:latin typeface="Segoe UI"/>
            </a:endParaRPr>
          </a:p>
        </p:txBody>
      </p:sp>
    </p:spTree>
    <p:extLst>
      <p:ext uri="{BB962C8B-B14F-4D97-AF65-F5344CB8AC3E}">
        <p14:creationId xmlns:p14="http://schemas.microsoft.com/office/powerpoint/2010/main" val="282485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58;p16">
            <a:extLst>
              <a:ext uri="{FF2B5EF4-FFF2-40B4-BE49-F238E27FC236}">
                <a16:creationId xmlns:a16="http://schemas.microsoft.com/office/drawing/2014/main" id="{CDA9434F-1804-4D2C-B155-39A74F85A909}"/>
              </a:ext>
            </a:extLst>
          </p:cNvPr>
          <p:cNvSpPr txBox="1">
            <a:spLocks/>
          </p:cNvSpPr>
          <p:nvPr/>
        </p:nvSpPr>
        <p:spPr>
          <a:xfrm>
            <a:off x="438912" y="2274917"/>
            <a:ext cx="6858000" cy="373949"/>
          </a:xfrm>
          <a:prstGeom prst="rect">
            <a:avLst/>
          </a:prstGeom>
        </p:spPr>
        <p:txBody>
          <a:bodyPr spcFirstLastPara="1" wrap="square" lIns="91425" tIns="91425" rIns="91425" bIns="91425" anchor="b" anchorCtr="0">
            <a:noAutofit/>
          </a:bodyPr>
          <a:lst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Demo </a:t>
            </a:r>
          </a:p>
        </p:txBody>
      </p:sp>
      <p:sp>
        <p:nvSpPr>
          <p:cNvPr id="3" name="Google Shape;3859;p16">
            <a:extLst>
              <a:ext uri="{FF2B5EF4-FFF2-40B4-BE49-F238E27FC236}">
                <a16:creationId xmlns:a16="http://schemas.microsoft.com/office/drawing/2014/main" id="{C7AFFC0D-70D5-4367-BACB-B3F9D50E4BFB}"/>
              </a:ext>
            </a:extLst>
          </p:cNvPr>
          <p:cNvSpPr txBox="1">
            <a:spLocks/>
          </p:cNvSpPr>
          <p:nvPr/>
        </p:nvSpPr>
        <p:spPr>
          <a:xfrm>
            <a:off x="438912" y="2982990"/>
            <a:ext cx="6858000" cy="230833"/>
          </a:xfrm>
          <a:prstGeom prst="rect">
            <a:avLst/>
          </a:prstGeom>
        </p:spPr>
        <p:txBody>
          <a:bodyPr spcFirstLastPara="1" wrap="square" lIns="91425" tIns="91425" rIns="91425" bIns="91425" anchor="t" anchorCtr="0">
            <a:noAutofit/>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2392021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647" y="3915428"/>
            <a:ext cx="9144000" cy="14417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endParaRPr lang="en-US" sz="771" kern="0" dirty="0">
              <a:gradFill>
                <a:gsLst>
                  <a:gs pos="2917">
                    <a:srgbClr val="FFFFFF"/>
                  </a:gs>
                  <a:gs pos="31000">
                    <a:srgbClr val="FFFFFF"/>
                  </a:gs>
                </a:gsLst>
                <a:lin ang="5400000" scaled="0"/>
              </a:gradFill>
              <a:latin typeface="Segoe UI"/>
            </a:endParaRPr>
          </a:p>
        </p:txBody>
      </p:sp>
      <p:sp>
        <p:nvSpPr>
          <p:cNvPr id="75" name="Rectangle 8"/>
          <p:cNvSpPr/>
          <p:nvPr/>
        </p:nvSpPr>
        <p:spPr>
          <a:xfrm>
            <a:off x="6463194" y="4026339"/>
            <a:ext cx="2603782" cy="1011531"/>
          </a:xfrm>
          <a:prstGeom prst="rect">
            <a:avLst/>
          </a:prstGeom>
          <a:noFill/>
        </p:spPr>
        <p:txBody>
          <a:bodyPr wrap="square" lIns="134444" tIns="107555" rIns="134444" bIns="107555" rtlCol="0">
            <a:spAutoFit/>
          </a:bodyPr>
          <a:lstStyle/>
          <a:p>
            <a:pPr defTabSz="672290">
              <a:spcAft>
                <a:spcPts val="882"/>
              </a:spcAft>
              <a:defRPr/>
            </a:pPr>
            <a:r>
              <a:rPr lang="en-US" sz="1103" kern="0" dirty="0">
                <a:gradFill>
                  <a:gsLst>
                    <a:gs pos="2917">
                      <a:srgbClr val="505050"/>
                    </a:gs>
                    <a:gs pos="30000">
                      <a:srgbClr val="505050"/>
                    </a:gs>
                  </a:gsLst>
                  <a:lin ang="5400000" scaled="0"/>
                </a:gradFill>
                <a:latin typeface="Segoe UI"/>
              </a:rPr>
              <a:t>Azure support for the</a:t>
            </a:r>
            <a:br>
              <a:rPr lang="en-US" sz="1103" kern="0" dirty="0">
                <a:gradFill>
                  <a:gsLst>
                    <a:gs pos="2917">
                      <a:srgbClr val="505050"/>
                    </a:gs>
                    <a:gs pos="30000">
                      <a:srgbClr val="505050"/>
                    </a:gs>
                  </a:gsLst>
                  <a:lin ang="5400000" scaled="0"/>
                </a:gradFill>
                <a:latin typeface="Segoe UI"/>
              </a:rPr>
            </a:br>
            <a:r>
              <a:rPr lang="en-US" sz="1103" kern="0" dirty="0">
                <a:gradFill>
                  <a:gsLst>
                    <a:gs pos="2917">
                      <a:srgbClr val="505050"/>
                    </a:gs>
                    <a:gs pos="30000">
                      <a:srgbClr val="505050"/>
                    </a:gs>
                  </a:gsLst>
                  <a:lin ang="5400000" scaled="0"/>
                </a:gradFill>
                <a:latin typeface="Segoe UI"/>
              </a:rPr>
              <a:t>Docker Open Orchestration APIs</a:t>
            </a:r>
          </a:p>
          <a:p>
            <a:pPr defTabSz="672290">
              <a:spcAft>
                <a:spcPts val="882"/>
              </a:spcAft>
              <a:defRPr/>
            </a:pPr>
            <a:r>
              <a:rPr lang="en-US" sz="1103" kern="0" dirty="0">
                <a:gradFill>
                  <a:gsLst>
                    <a:gs pos="2917">
                      <a:srgbClr val="505050"/>
                    </a:gs>
                    <a:gs pos="30000">
                      <a:srgbClr val="505050"/>
                    </a:gs>
                  </a:gsLst>
                  <a:lin ang="5400000" scaled="0"/>
                </a:gradFill>
                <a:latin typeface="Segoe UI"/>
              </a:rPr>
              <a:t>Federation of Docker Hub images into the Azure Gallery and Portal</a:t>
            </a:r>
          </a:p>
        </p:txBody>
      </p:sp>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Docker Integration</a:t>
            </a:r>
          </a:p>
        </p:txBody>
      </p:sp>
      <p:sp>
        <p:nvSpPr>
          <p:cNvPr id="40" name="Oval 39"/>
          <p:cNvSpPr/>
          <p:nvPr/>
        </p:nvSpPr>
        <p:spPr bwMode="auto">
          <a:xfrm>
            <a:off x="3059283" y="1444745"/>
            <a:ext cx="2559435" cy="2559435"/>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Freeform 11"/>
          <p:cNvSpPr/>
          <p:nvPr/>
        </p:nvSpPr>
        <p:spPr bwMode="auto">
          <a:xfrm>
            <a:off x="3111808" y="3050414"/>
            <a:ext cx="2454386" cy="953765"/>
          </a:xfrm>
          <a:custGeom>
            <a:avLst/>
            <a:gdLst>
              <a:gd name="connsiteX0" fmla="*/ 0 w 3338608"/>
              <a:gd name="connsiteY0" fmla="*/ 0 h 1297370"/>
              <a:gd name="connsiteX1" fmla="*/ 3338608 w 3338608"/>
              <a:gd name="connsiteY1" fmla="*/ 0 h 1297370"/>
              <a:gd name="connsiteX2" fmla="*/ 3316647 w 3338608"/>
              <a:gd name="connsiteY2" fmla="*/ 85409 h 1297370"/>
              <a:gd name="connsiteX3" fmla="*/ 1669304 w 3338608"/>
              <a:gd name="connsiteY3" fmla="*/ 1297370 h 1297370"/>
              <a:gd name="connsiteX4" fmla="*/ 21961 w 3338608"/>
              <a:gd name="connsiteY4" fmla="*/ 85409 h 1297370"/>
              <a:gd name="connsiteX5" fmla="*/ 0 w 3338608"/>
              <a:gd name="connsiteY5" fmla="*/ 0 h 12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608" h="1297370">
                <a:moveTo>
                  <a:pt x="0" y="0"/>
                </a:moveTo>
                <a:lnTo>
                  <a:pt x="3338608" y="0"/>
                </a:lnTo>
                <a:lnTo>
                  <a:pt x="3316647" y="85409"/>
                </a:lnTo>
                <a:cubicBezTo>
                  <a:pt x="3098257" y="787558"/>
                  <a:pt x="2443317" y="1297370"/>
                  <a:pt x="1669304" y="1297370"/>
                </a:cubicBezTo>
                <a:cubicBezTo>
                  <a:pt x="895292" y="1297370"/>
                  <a:pt x="240352" y="787558"/>
                  <a:pt x="21961" y="85409"/>
                </a:cubicBezTo>
                <a:lnTo>
                  <a:pt x="0" y="0"/>
                </a:lnTo>
                <a:close/>
              </a:path>
            </a:pathLst>
          </a:cu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3717299" y="1961960"/>
            <a:ext cx="1278872" cy="148409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endParaRPr lang="en-US" sz="771" kern="0" dirty="0">
              <a:gradFill>
                <a:gsLst>
                  <a:gs pos="2917">
                    <a:srgbClr val="FFFFFF"/>
                  </a:gs>
                  <a:gs pos="31000">
                    <a:srgbClr val="FFFFFF"/>
                  </a:gs>
                </a:gsLst>
                <a:lin ang="5400000" scaled="0"/>
              </a:gradFill>
              <a:latin typeface="Segoe UI"/>
            </a:endParaRPr>
          </a:p>
        </p:txBody>
      </p:sp>
      <p:grpSp>
        <p:nvGrpSpPr>
          <p:cNvPr id="43" name="Group 42"/>
          <p:cNvGrpSpPr/>
          <p:nvPr/>
        </p:nvGrpSpPr>
        <p:grpSpPr>
          <a:xfrm>
            <a:off x="6296769" y="1437313"/>
            <a:ext cx="2548744" cy="2548744"/>
            <a:chOff x="8576971" y="1804835"/>
            <a:chExt cx="3466961" cy="3466961"/>
          </a:xfrm>
        </p:grpSpPr>
        <p:sp>
          <p:nvSpPr>
            <p:cNvPr id="44" name="Freeform 29"/>
            <p:cNvSpPr/>
            <p:nvPr/>
          </p:nvSpPr>
          <p:spPr>
            <a:xfrm rot="3600000">
              <a:off x="8576971" y="1804835"/>
              <a:ext cx="3466961" cy="3466961"/>
            </a:xfrm>
            <a:custGeom>
              <a:avLst/>
              <a:gdLst>
                <a:gd name="connsiteX0" fmla="*/ 4331931 w 4642950"/>
                <a:gd name="connsiteY0" fmla="*/ 3482212 h 4642950"/>
                <a:gd name="connsiteX1" fmla="*/ 2321475 w 4642950"/>
                <a:gd name="connsiteY1" fmla="*/ 4642950 h 4642950"/>
                <a:gd name="connsiteX2" fmla="*/ 311019 w 4642950"/>
                <a:gd name="connsiteY2" fmla="*/ 3482213 h 4642950"/>
                <a:gd name="connsiteX3" fmla="*/ 2321475 w 4642950"/>
                <a:gd name="connsiteY3" fmla="*/ 2321475 h 4642950"/>
                <a:gd name="connsiteX4" fmla="*/ 4331931 w 4642950"/>
                <a:gd name="connsiteY4" fmla="*/ 3482212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4331931" y="3482212"/>
                  </a:moveTo>
                  <a:cubicBezTo>
                    <a:pt x="3917239" y="4200479"/>
                    <a:pt x="3150858" y="4642950"/>
                    <a:pt x="2321475" y="4642950"/>
                  </a:cubicBezTo>
                  <a:cubicBezTo>
                    <a:pt x="1492092" y="4642950"/>
                    <a:pt x="725710" y="4200479"/>
                    <a:pt x="311019" y="3482213"/>
                  </a:cubicBezTo>
                  <a:lnTo>
                    <a:pt x="2321475" y="2321475"/>
                  </a:lnTo>
                  <a:lnTo>
                    <a:pt x="4331931" y="3482212"/>
                  </a:lnTo>
                  <a:close/>
                </a:path>
              </a:pathLst>
            </a:custGeom>
            <a:solidFill>
              <a:srgbClr val="0078D7"/>
            </a:solidFill>
            <a:ln w="10795" cap="flat" cmpd="sng" algn="ctr">
              <a:noFill/>
              <a:prstDash val="solid"/>
            </a:ln>
            <a:effectLst/>
          </p:spPr>
          <p:txBody>
            <a:bodyPr spcFirstLastPara="0" vert="horz" wrap="square" lIns="994340" tIns="2213367" rIns="994340" bIns="262925" numCol="1" spcCol="1270" anchor="ctr" anchorCtr="0">
              <a:noAutofit/>
            </a:bodyPr>
            <a:lstStyle/>
            <a:p>
              <a:pPr algn="ctr" defTabSz="2091166">
                <a:lnSpc>
                  <a:spcPct val="90000"/>
                </a:lnSpc>
                <a:spcBef>
                  <a:spcPct val="0"/>
                </a:spcBef>
                <a:spcAft>
                  <a:spcPct val="35000"/>
                </a:spcAft>
                <a:defRPr/>
              </a:pPr>
              <a:endParaRPr lang="en-US" sz="4705" kern="0">
                <a:solidFill>
                  <a:sysClr val="windowText" lastClr="000000"/>
                </a:solidFill>
                <a:latin typeface="Segoe UI"/>
              </a:endParaRPr>
            </a:p>
          </p:txBody>
        </p:sp>
        <p:grpSp>
          <p:nvGrpSpPr>
            <p:cNvPr id="45" name="Group 44"/>
            <p:cNvGrpSpPr/>
            <p:nvPr/>
          </p:nvGrpSpPr>
          <p:grpSpPr>
            <a:xfrm>
              <a:off x="8576971" y="1804835"/>
              <a:ext cx="3466961" cy="3466961"/>
              <a:chOff x="8576971" y="1804835"/>
              <a:chExt cx="3466961" cy="3466961"/>
            </a:xfrm>
          </p:grpSpPr>
          <p:sp>
            <p:nvSpPr>
              <p:cNvPr id="46" name="Freeform 28"/>
              <p:cNvSpPr/>
              <p:nvPr/>
            </p:nvSpPr>
            <p:spPr>
              <a:xfrm rot="3600000">
                <a:off x="8576971" y="1804835"/>
                <a:ext cx="3466961" cy="3466961"/>
              </a:xfrm>
              <a:custGeom>
                <a:avLst/>
                <a:gdLst>
                  <a:gd name="connsiteX0" fmla="*/ 2321475 w 4642950"/>
                  <a:gd name="connsiteY0" fmla="*/ 0 h 4642950"/>
                  <a:gd name="connsiteX1" fmla="*/ 4331931 w 4642950"/>
                  <a:gd name="connsiteY1" fmla="*/ 1160737 h 4642950"/>
                  <a:gd name="connsiteX2" fmla="*/ 4331931 w 4642950"/>
                  <a:gd name="connsiteY2" fmla="*/ 3482212 h 4642950"/>
                  <a:gd name="connsiteX3" fmla="*/ 2321475 w 4642950"/>
                  <a:gd name="connsiteY3" fmla="*/ 2321475 h 4642950"/>
                  <a:gd name="connsiteX4" fmla="*/ 2321475 w 4642950"/>
                  <a:gd name="connsiteY4" fmla="*/ 0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2321475" y="0"/>
                    </a:moveTo>
                    <a:cubicBezTo>
                      <a:pt x="3150858" y="0"/>
                      <a:pt x="3917240" y="442471"/>
                      <a:pt x="4331931" y="1160737"/>
                    </a:cubicBezTo>
                    <a:cubicBezTo>
                      <a:pt x="4746623" y="1879004"/>
                      <a:pt x="4746623" y="2763945"/>
                      <a:pt x="4331931" y="3482212"/>
                    </a:cubicBezTo>
                    <a:lnTo>
                      <a:pt x="2321475" y="2321475"/>
                    </a:lnTo>
                    <a:lnTo>
                      <a:pt x="2321475" y="0"/>
                    </a:lnTo>
                    <a:close/>
                  </a:path>
                </a:pathLst>
              </a:custGeom>
              <a:solidFill>
                <a:srgbClr val="00188F"/>
              </a:solidFill>
              <a:ln w="10795" cap="flat" cmpd="sng" algn="ctr">
                <a:noFill/>
                <a:prstDash val="solid"/>
              </a:ln>
              <a:effectLst/>
            </p:spPr>
            <p:txBody>
              <a:bodyPr spcFirstLastPara="0" vert="horz" wrap="square" lIns="1900581" tIns="674646" rIns="444249" bIns="1690502" numCol="1" spcCol="1270" anchor="ctr" anchorCtr="0">
                <a:noAutofit/>
              </a:bodyPr>
              <a:lstStyle/>
              <a:p>
                <a:pPr algn="ctr" defTabSz="1568375">
                  <a:lnSpc>
                    <a:spcPct val="90000"/>
                  </a:lnSpc>
                  <a:spcBef>
                    <a:spcPct val="0"/>
                  </a:spcBef>
                  <a:spcAft>
                    <a:spcPct val="35000"/>
                  </a:spcAft>
                  <a:defRPr/>
                </a:pPr>
                <a:endParaRPr lang="en-US" sz="3528" kern="0">
                  <a:solidFill>
                    <a:sysClr val="windowText" lastClr="000000"/>
                  </a:solidFill>
                  <a:latin typeface="Segoe UI"/>
                </a:endParaRPr>
              </a:p>
            </p:txBody>
          </p:sp>
          <p:sp>
            <p:nvSpPr>
              <p:cNvPr id="47" name="Freeform 30"/>
              <p:cNvSpPr/>
              <p:nvPr/>
            </p:nvSpPr>
            <p:spPr>
              <a:xfrm rot="3600000">
                <a:off x="8576971" y="1804835"/>
                <a:ext cx="3466961" cy="3466961"/>
              </a:xfrm>
              <a:custGeom>
                <a:avLst/>
                <a:gdLst>
                  <a:gd name="connsiteX0" fmla="*/ 311019 w 4642950"/>
                  <a:gd name="connsiteY0" fmla="*/ 3482213 h 4642950"/>
                  <a:gd name="connsiteX1" fmla="*/ 311019 w 4642950"/>
                  <a:gd name="connsiteY1" fmla="*/ 1160738 h 4642950"/>
                  <a:gd name="connsiteX2" fmla="*/ 2321475 w 4642950"/>
                  <a:gd name="connsiteY2" fmla="*/ 0 h 4642950"/>
                  <a:gd name="connsiteX3" fmla="*/ 2321475 w 4642950"/>
                  <a:gd name="connsiteY3" fmla="*/ 2321475 h 4642950"/>
                  <a:gd name="connsiteX4" fmla="*/ 311019 w 4642950"/>
                  <a:gd name="connsiteY4" fmla="*/ 3482213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311019" y="3482213"/>
                    </a:moveTo>
                    <a:cubicBezTo>
                      <a:pt x="-103673" y="2763946"/>
                      <a:pt x="-103673" y="1879005"/>
                      <a:pt x="311019" y="1160738"/>
                    </a:cubicBezTo>
                    <a:cubicBezTo>
                      <a:pt x="725711" y="442471"/>
                      <a:pt x="1492092" y="0"/>
                      <a:pt x="2321475" y="0"/>
                    </a:cubicBezTo>
                    <a:lnTo>
                      <a:pt x="2321475" y="2321475"/>
                    </a:lnTo>
                    <a:lnTo>
                      <a:pt x="311019" y="3482213"/>
                    </a:lnTo>
                    <a:close/>
                  </a:path>
                </a:pathLst>
              </a:custGeom>
              <a:solidFill>
                <a:srgbClr val="002060"/>
              </a:solidFill>
              <a:ln w="10795" cap="flat" cmpd="sng" algn="ctr">
                <a:noFill/>
                <a:prstDash val="solid"/>
              </a:ln>
              <a:effectLst/>
            </p:spPr>
            <p:txBody>
              <a:bodyPr spcFirstLastPara="0" vert="horz" wrap="square" lIns="410523" tIns="715280" rIns="1934307" bIns="1649867" numCol="1" spcCol="1270" anchor="ctr" anchorCtr="0">
                <a:noAutofit/>
              </a:bodyPr>
              <a:lstStyle/>
              <a:p>
                <a:pPr algn="ctr" defTabSz="1568375">
                  <a:lnSpc>
                    <a:spcPct val="90000"/>
                  </a:lnSpc>
                  <a:spcBef>
                    <a:spcPct val="0"/>
                  </a:spcBef>
                  <a:spcAft>
                    <a:spcPct val="35000"/>
                  </a:spcAft>
                  <a:defRPr/>
                </a:pPr>
                <a:endParaRPr lang="en-US" sz="3528" kern="0" dirty="0">
                  <a:solidFill>
                    <a:sysClr val="windowText" lastClr="000000"/>
                  </a:solidFill>
                  <a:latin typeface="Segoe UI"/>
                </a:endParaRPr>
              </a:p>
            </p:txBody>
          </p:sp>
        </p:grpSp>
      </p:grpSp>
      <p:sp>
        <p:nvSpPr>
          <p:cNvPr id="48" name="Oval 47"/>
          <p:cNvSpPr/>
          <p:nvPr/>
        </p:nvSpPr>
        <p:spPr bwMode="auto">
          <a:xfrm>
            <a:off x="7060423" y="2200966"/>
            <a:ext cx="1021436" cy="1021436"/>
          </a:xfrm>
          <a:prstGeom prst="ellipse">
            <a:avLst/>
          </a:prstGeom>
          <a:solidFill>
            <a:srgbClr val="FFFFFF">
              <a:lumMod val="85000"/>
            </a:srgbClr>
          </a:solidFill>
          <a:ln w="2857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solidFill>
                <a:srgbClr val="0078D7"/>
              </a:solidFill>
              <a:latin typeface="Segoe UI"/>
              <a:ea typeface="Segoe UI" pitchFamily="34" charset="0"/>
              <a:cs typeface="Segoe UI" pitchFamily="34" charset="0"/>
            </a:endParaRPr>
          </a:p>
        </p:txBody>
      </p:sp>
      <p:sp>
        <p:nvSpPr>
          <p:cNvPr id="49" name="Text Placeholder 6"/>
          <p:cNvSpPr txBox="1">
            <a:spLocks/>
          </p:cNvSpPr>
          <p:nvPr/>
        </p:nvSpPr>
        <p:spPr>
          <a:xfrm>
            <a:off x="202007" y="1683532"/>
            <a:ext cx="2796592" cy="2158767"/>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Docker: </a:t>
            </a:r>
            <a:r>
              <a:rPr lang="en-US" sz="1324">
                <a:gradFill>
                  <a:gsLst>
                    <a:gs pos="1250">
                      <a:srgbClr val="505050"/>
                    </a:gs>
                    <a:gs pos="100000">
                      <a:srgbClr val="505050"/>
                    </a:gs>
                  </a:gsLst>
                  <a:lin ang="5400000" scaled="0"/>
                </a:gradFill>
                <a:latin typeface="Segoe UI"/>
              </a:rPr>
              <a:t>An open source engine that automates the deployment </a:t>
            </a:r>
            <a:br>
              <a:rPr lang="en-US" sz="1324">
                <a:gradFill>
                  <a:gsLst>
                    <a:gs pos="1250">
                      <a:srgbClr val="505050"/>
                    </a:gs>
                    <a:gs pos="100000">
                      <a:srgbClr val="505050"/>
                    </a:gs>
                  </a:gsLst>
                  <a:lin ang="5400000" scaled="0"/>
                </a:gradFill>
                <a:latin typeface="Segoe UI"/>
              </a:rPr>
            </a:br>
            <a:r>
              <a:rPr lang="en-US" sz="1324">
                <a:gradFill>
                  <a:gsLst>
                    <a:gs pos="1250">
                      <a:srgbClr val="505050"/>
                    </a:gs>
                    <a:gs pos="100000">
                      <a:srgbClr val="505050"/>
                    </a:gs>
                  </a:gsLst>
                  <a:lin ang="5400000" scaled="0"/>
                </a:gradFill>
                <a:latin typeface="Segoe UI"/>
              </a:rPr>
              <a:t>of any application as a portable, self-sufficient container that can run almost anywhere</a:t>
            </a:r>
          </a:p>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Partnership: </a:t>
            </a:r>
            <a:r>
              <a:rPr lang="en-US" sz="1176">
                <a:gradFill>
                  <a:gsLst>
                    <a:gs pos="1250">
                      <a:srgbClr val="505050"/>
                    </a:gs>
                    <a:gs pos="100000">
                      <a:srgbClr val="505050"/>
                    </a:gs>
                  </a:gsLst>
                  <a:lin ang="5400000" scaled="0"/>
                </a:gradFill>
                <a:latin typeface="Segoe UI"/>
              </a:rPr>
              <a:t>Enable the Docker toolset to manage multi-container applications using both Linux and Windows containers, regardless of the hosting environment or cloud provider</a:t>
            </a:r>
            <a:endParaRPr lang="en-US" sz="1176" dirty="0">
              <a:gradFill>
                <a:gsLst>
                  <a:gs pos="1250">
                    <a:srgbClr val="505050"/>
                  </a:gs>
                  <a:gs pos="100000">
                    <a:srgbClr val="505050"/>
                  </a:gs>
                </a:gsLst>
                <a:lin ang="5400000" scaled="0"/>
              </a:gradFill>
              <a:latin typeface="Segoe UI"/>
            </a:endParaRPr>
          </a:p>
        </p:txBody>
      </p:sp>
      <p:sp>
        <p:nvSpPr>
          <p:cNvPr id="50" name="TextBox 7"/>
          <p:cNvSpPr txBox="1"/>
          <p:nvPr/>
        </p:nvSpPr>
        <p:spPr>
          <a:xfrm>
            <a:off x="3174237" y="4025512"/>
            <a:ext cx="2842652" cy="1011531"/>
          </a:xfrm>
          <a:prstGeom prst="rect">
            <a:avLst/>
          </a:prstGeom>
          <a:noFill/>
        </p:spPr>
        <p:txBody>
          <a:bodyPr wrap="square" lIns="134444" tIns="107555" rIns="134444" bIns="107555" rtlCol="0">
            <a:spAutoFit/>
          </a:bodyPr>
          <a:lstStyle/>
          <a:p>
            <a:pPr defTabSz="672290">
              <a:spcAft>
                <a:spcPts val="882"/>
              </a:spcAft>
              <a:defRPr/>
            </a:pPr>
            <a:r>
              <a:rPr lang="en-US" sz="1103" kern="0" dirty="0">
                <a:gradFill>
                  <a:gsLst>
                    <a:gs pos="2917">
                      <a:srgbClr val="505050"/>
                    </a:gs>
                    <a:gs pos="30000">
                      <a:srgbClr val="505050"/>
                    </a:gs>
                  </a:gsLst>
                  <a:lin ang="5400000" scaled="0"/>
                </a:gradFill>
                <a:latin typeface="Segoe UI"/>
              </a:rPr>
              <a:t>Investments in the next wave</a:t>
            </a:r>
            <a:br>
              <a:rPr lang="en-US" sz="1103" kern="0" dirty="0">
                <a:gradFill>
                  <a:gsLst>
                    <a:gs pos="2917">
                      <a:srgbClr val="505050"/>
                    </a:gs>
                    <a:gs pos="30000">
                      <a:srgbClr val="505050"/>
                    </a:gs>
                  </a:gsLst>
                  <a:lin ang="5400000" scaled="0"/>
                </a:gradFill>
                <a:latin typeface="Segoe UI"/>
              </a:rPr>
            </a:br>
            <a:r>
              <a:rPr lang="en-US" sz="1103" kern="0" dirty="0">
                <a:gradFill>
                  <a:gsLst>
                    <a:gs pos="2917">
                      <a:srgbClr val="505050"/>
                    </a:gs>
                    <a:gs pos="30000">
                      <a:srgbClr val="505050"/>
                    </a:gs>
                  </a:gsLst>
                  <a:lin ang="5400000" scaled="0"/>
                </a:gradFill>
                <a:latin typeface="Segoe UI"/>
              </a:rPr>
              <a:t>of Windows Server</a:t>
            </a:r>
          </a:p>
          <a:p>
            <a:pPr defTabSz="672290">
              <a:spcAft>
                <a:spcPts val="882"/>
              </a:spcAft>
              <a:defRPr/>
            </a:pPr>
            <a:r>
              <a:rPr lang="en-US" sz="1103" kern="0" dirty="0">
                <a:gradFill>
                  <a:gsLst>
                    <a:gs pos="2917">
                      <a:srgbClr val="505050"/>
                    </a:gs>
                    <a:gs pos="30000">
                      <a:srgbClr val="505050"/>
                    </a:gs>
                  </a:gsLst>
                  <a:lin ang="5400000" scaled="0"/>
                </a:gradFill>
                <a:latin typeface="Segoe UI"/>
              </a:rPr>
              <a:t>Open source development of the</a:t>
            </a:r>
            <a:br>
              <a:rPr lang="en-US" sz="1103" kern="0" dirty="0">
                <a:gradFill>
                  <a:gsLst>
                    <a:gs pos="2917">
                      <a:srgbClr val="505050"/>
                    </a:gs>
                    <a:gs pos="30000">
                      <a:srgbClr val="505050"/>
                    </a:gs>
                  </a:gsLst>
                  <a:lin ang="5400000" scaled="0"/>
                </a:gradFill>
                <a:latin typeface="Segoe UI"/>
              </a:rPr>
            </a:br>
            <a:r>
              <a:rPr lang="en-US" sz="1103" kern="0" dirty="0">
                <a:gradFill>
                  <a:gsLst>
                    <a:gs pos="2917">
                      <a:srgbClr val="505050"/>
                    </a:gs>
                    <a:gs pos="30000">
                      <a:srgbClr val="505050"/>
                    </a:gs>
                  </a:gsLst>
                  <a:lin ang="5400000" scaled="0"/>
                </a:gradFill>
                <a:latin typeface="Segoe UI"/>
              </a:rPr>
              <a:t>Docker Engine for Windows Server</a:t>
            </a:r>
          </a:p>
        </p:txBody>
      </p:sp>
      <p:sp>
        <p:nvSpPr>
          <p:cNvPr id="51" name="TextBox 12"/>
          <p:cNvSpPr txBox="1"/>
          <p:nvPr/>
        </p:nvSpPr>
        <p:spPr>
          <a:xfrm>
            <a:off x="154532" y="4313280"/>
            <a:ext cx="2394267" cy="441311"/>
          </a:xfrm>
          <a:prstGeom prst="rect">
            <a:avLst/>
          </a:prstGeom>
          <a:noFill/>
        </p:spPr>
        <p:txBody>
          <a:bodyPr wrap="square" lIns="134444" tIns="107555" rIns="134444" bIns="107555" rtlCol="0">
            <a:spAutoFit/>
          </a:bodyPr>
          <a:lstStyle/>
          <a:p>
            <a:pPr defTabSz="672290">
              <a:lnSpc>
                <a:spcPct val="90000"/>
              </a:lnSpc>
              <a:spcAft>
                <a:spcPts val="441"/>
              </a:spcAft>
              <a:defRPr/>
            </a:pPr>
            <a:r>
              <a:rPr lang="en-US" sz="1618" kern="0" dirty="0">
                <a:gradFill>
                  <a:gsLst>
                    <a:gs pos="2917">
                      <a:srgbClr val="505050"/>
                    </a:gs>
                    <a:gs pos="30000">
                      <a:srgbClr val="505050"/>
                    </a:gs>
                  </a:gsLst>
                  <a:lin ang="5400000" scaled="0"/>
                </a:gradFill>
                <a:latin typeface="Segoe UI"/>
              </a:rPr>
              <a:t>Strategic investments</a:t>
            </a:r>
          </a:p>
        </p:txBody>
      </p:sp>
      <p:sp>
        <p:nvSpPr>
          <p:cNvPr id="52" name="Right Arrow 12"/>
          <p:cNvSpPr/>
          <p:nvPr/>
        </p:nvSpPr>
        <p:spPr bwMode="auto">
          <a:xfrm>
            <a:off x="5333340" y="2331179"/>
            <a:ext cx="956720" cy="683121"/>
          </a:xfrm>
          <a:prstGeom prst="rightArrow">
            <a:avLst/>
          </a:prstGeom>
          <a:solidFill>
            <a:srgbClr val="FFFFFF">
              <a:lumMod val="85000"/>
              <a:alpha val="87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3997744" y="3446054"/>
            <a:ext cx="683486" cy="359557"/>
          </a:xfrm>
          <a:prstGeom prst="rect">
            <a:avLst/>
          </a:prstGeom>
          <a:noFill/>
        </p:spPr>
        <p:txBody>
          <a:bodyPr wrap="none" lIns="134444" tIns="107555" rIns="134444" bIns="107555" rtlCol="0">
            <a:spAutoFit/>
          </a:bodyPr>
          <a:lstStyle/>
          <a:p>
            <a:pPr defTabSz="672290">
              <a:lnSpc>
                <a:spcPct val="90000"/>
              </a:lnSpc>
              <a:spcAft>
                <a:spcPts val="441"/>
              </a:spcAft>
              <a:defRPr/>
            </a:pPr>
            <a:r>
              <a:rPr lang="en-US" sz="1028" kern="0" dirty="0">
                <a:gradFill>
                  <a:gsLst>
                    <a:gs pos="2917">
                      <a:srgbClr val="FFFFFF"/>
                    </a:gs>
                    <a:gs pos="100000">
                      <a:srgbClr val="FFFFFF"/>
                    </a:gs>
                  </a:gsLst>
                  <a:lin ang="5400000" scaled="0"/>
                </a:gradFill>
                <a:latin typeface="Segoe UI"/>
              </a:rPr>
              <a:t>Docker</a:t>
            </a:r>
          </a:p>
        </p:txBody>
      </p:sp>
      <p:sp>
        <p:nvSpPr>
          <p:cNvPr id="54" name="Rectangle 53"/>
          <p:cNvSpPr/>
          <p:nvPr/>
        </p:nvSpPr>
        <p:spPr bwMode="auto">
          <a:xfrm>
            <a:off x="3340002" y="1982006"/>
            <a:ext cx="1997997" cy="90061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4" tIns="67223"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1028" kern="0" dirty="0">
                <a:gradFill>
                  <a:gsLst>
                    <a:gs pos="20000">
                      <a:srgbClr val="0078D7"/>
                    </a:gs>
                    <a:gs pos="41000">
                      <a:srgbClr val="0078D7"/>
                    </a:gs>
                  </a:gsLst>
                  <a:lin ang="5400000" scaled="0"/>
                </a:gradFill>
                <a:latin typeface="Segoe UI"/>
              </a:rPr>
              <a:t>Dockerized app</a:t>
            </a:r>
          </a:p>
        </p:txBody>
      </p:sp>
      <p:grpSp>
        <p:nvGrpSpPr>
          <p:cNvPr id="55" name="Group 54"/>
          <p:cNvGrpSpPr/>
          <p:nvPr/>
        </p:nvGrpSpPr>
        <p:grpSpPr>
          <a:xfrm>
            <a:off x="3489846" y="2330573"/>
            <a:ext cx="789215" cy="727507"/>
            <a:chOff x="4541520" y="2912452"/>
            <a:chExt cx="1259089" cy="1160642"/>
          </a:xfrm>
        </p:grpSpPr>
        <p:sp>
          <p:nvSpPr>
            <p:cNvPr id="56" name="Rectangle 55"/>
            <p:cNvSpPr/>
            <p:nvPr/>
          </p:nvSpPr>
          <p:spPr bwMode="auto">
            <a:xfrm>
              <a:off x="4541520" y="2912452"/>
              <a:ext cx="1259089" cy="11606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r>
                <a:rPr lang="en-US" sz="771" kern="0" dirty="0">
                  <a:gradFill>
                    <a:gsLst>
                      <a:gs pos="2917">
                        <a:srgbClr val="FFFFFF"/>
                      </a:gs>
                      <a:gs pos="31000">
                        <a:srgbClr val="FFFFFF"/>
                      </a:gs>
                    </a:gsLst>
                    <a:lin ang="5400000" scaled="0"/>
                  </a:gradFill>
                  <a:latin typeface="Segoe UI"/>
                  <a:cs typeface="Segoe UI Semibold" panose="020B0702040204020203" pitchFamily="34" charset="0"/>
                </a:rPr>
                <a:t>Windows Server</a:t>
              </a:r>
            </a:p>
            <a:p>
              <a:pPr algn="ctr" defTabSz="672290">
                <a:lnSpc>
                  <a:spcPct val="90000"/>
                </a:lnSpc>
                <a:defRPr/>
              </a:pPr>
              <a:r>
                <a:rPr lang="en-US" sz="771" kern="0" dirty="0">
                  <a:gradFill>
                    <a:gsLst>
                      <a:gs pos="2917">
                        <a:srgbClr val="FFFFFF"/>
                      </a:gs>
                      <a:gs pos="31000">
                        <a:srgbClr val="FFFFFF"/>
                      </a:gs>
                    </a:gsLst>
                    <a:lin ang="5400000" scaled="0"/>
                  </a:gradFill>
                  <a:latin typeface="Segoe UI"/>
                  <a:cs typeface="Segoe UI Semibold" panose="020B0702040204020203" pitchFamily="34" charset="0"/>
                </a:rPr>
                <a:t>Container</a:t>
              </a:r>
            </a:p>
          </p:txBody>
        </p:sp>
        <p:pic>
          <p:nvPicPr>
            <p:cNvPr id="57" name="Picture 5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786828" y="2991723"/>
              <a:ext cx="664658" cy="714921"/>
            </a:xfrm>
            <a:prstGeom prst="rect">
              <a:avLst/>
            </a:prstGeom>
          </p:spPr>
        </p:pic>
      </p:grpSp>
      <p:grpSp>
        <p:nvGrpSpPr>
          <p:cNvPr id="58" name="Group 57"/>
          <p:cNvGrpSpPr/>
          <p:nvPr/>
        </p:nvGrpSpPr>
        <p:grpSpPr>
          <a:xfrm>
            <a:off x="4423009" y="2319924"/>
            <a:ext cx="787641" cy="738157"/>
            <a:chOff x="6004156" y="2912452"/>
            <a:chExt cx="1259089" cy="1137321"/>
          </a:xfrm>
        </p:grpSpPr>
        <p:sp>
          <p:nvSpPr>
            <p:cNvPr id="59" name="Rectangle 58"/>
            <p:cNvSpPr/>
            <p:nvPr/>
          </p:nvSpPr>
          <p:spPr bwMode="auto">
            <a:xfrm>
              <a:off x="6004156" y="2912452"/>
              <a:ext cx="1259089" cy="11373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r>
                <a:rPr lang="en-US" sz="771" kern="0" dirty="0">
                  <a:gradFill>
                    <a:gsLst>
                      <a:gs pos="2917">
                        <a:srgbClr val="FFFFFF"/>
                      </a:gs>
                      <a:gs pos="31000">
                        <a:srgbClr val="FFFFFF"/>
                      </a:gs>
                    </a:gsLst>
                    <a:lin ang="5400000" scaled="0"/>
                  </a:gradFill>
                  <a:latin typeface="Segoe UI"/>
                  <a:cs typeface="Segoe UI Semibold" panose="020B0702040204020203" pitchFamily="34" charset="0"/>
                </a:rPr>
                <a:t>Linux</a:t>
              </a:r>
              <a:br>
                <a:rPr lang="en-US" sz="771" kern="0" dirty="0">
                  <a:gradFill>
                    <a:gsLst>
                      <a:gs pos="2917">
                        <a:srgbClr val="FFFFFF"/>
                      </a:gs>
                      <a:gs pos="31000">
                        <a:srgbClr val="FFFFFF"/>
                      </a:gs>
                    </a:gsLst>
                    <a:lin ang="5400000" scaled="0"/>
                  </a:gradFill>
                  <a:latin typeface="Segoe UI"/>
                  <a:cs typeface="Segoe UI Semibold" panose="020B0702040204020203" pitchFamily="34" charset="0"/>
                </a:rPr>
              </a:br>
              <a:r>
                <a:rPr lang="en-US" sz="771" kern="0" dirty="0">
                  <a:gradFill>
                    <a:gsLst>
                      <a:gs pos="2917">
                        <a:srgbClr val="FFFFFF"/>
                      </a:gs>
                      <a:gs pos="31000">
                        <a:srgbClr val="FFFFFF"/>
                      </a:gs>
                    </a:gsLst>
                    <a:lin ang="5400000" scaled="0"/>
                  </a:gradFill>
                  <a:latin typeface="Segoe UI"/>
                  <a:cs typeface="Segoe UI Semibold" panose="020B0702040204020203" pitchFamily="34" charset="0"/>
                </a:rPr>
                <a:t>Container</a:t>
              </a:r>
            </a:p>
          </p:txBody>
        </p:sp>
        <p:pic>
          <p:nvPicPr>
            <p:cNvPr id="60"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383701" y="3168258"/>
              <a:ext cx="500001" cy="50000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Freeform 128"/>
          <p:cNvSpPr>
            <a:spLocks noChangeAspect="1"/>
          </p:cNvSpPr>
          <p:nvPr/>
        </p:nvSpPr>
        <p:spPr bwMode="black">
          <a:xfrm>
            <a:off x="7359495" y="2581521"/>
            <a:ext cx="430480" cy="2378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505050"/>
              </a:solidFill>
              <a:latin typeface="Segoe UI"/>
            </a:endParaRPr>
          </a:p>
        </p:txBody>
      </p:sp>
      <p:sp>
        <p:nvSpPr>
          <p:cNvPr id="62" name="Oval 61"/>
          <p:cNvSpPr/>
          <p:nvPr/>
        </p:nvSpPr>
        <p:spPr bwMode="auto">
          <a:xfrm>
            <a:off x="7179276" y="2317803"/>
            <a:ext cx="787761" cy="787761"/>
          </a:xfrm>
          <a:prstGeom prst="ellipse">
            <a:avLst/>
          </a:prstGeom>
          <a:noFill/>
          <a:ln w="762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p:cNvSpPr/>
          <p:nvPr/>
        </p:nvSpPr>
        <p:spPr bwMode="auto">
          <a:xfrm>
            <a:off x="7878042" y="2646848"/>
            <a:ext cx="159018" cy="18305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p:cNvSpPr/>
          <p:nvPr/>
        </p:nvSpPr>
        <p:spPr bwMode="auto">
          <a:xfrm>
            <a:off x="7108334" y="2646848"/>
            <a:ext cx="159018" cy="18305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Isosceles Triangle 64"/>
          <p:cNvSpPr/>
          <p:nvPr/>
        </p:nvSpPr>
        <p:spPr bwMode="auto">
          <a:xfrm rot="10800000">
            <a:off x="7892045" y="2640145"/>
            <a:ext cx="139844" cy="120554"/>
          </a:xfrm>
          <a:prstGeom prst="triangle">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Isosceles Triangle 65"/>
          <p:cNvSpPr/>
          <p:nvPr/>
        </p:nvSpPr>
        <p:spPr bwMode="auto">
          <a:xfrm>
            <a:off x="7137148" y="2726271"/>
            <a:ext cx="139844" cy="120554"/>
          </a:xfrm>
          <a:prstGeom prst="triangle">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p:cNvSpPr txBox="1"/>
          <p:nvPr/>
        </p:nvSpPr>
        <p:spPr>
          <a:xfrm>
            <a:off x="7116385" y="1539840"/>
            <a:ext cx="909510" cy="501904"/>
          </a:xfrm>
          <a:prstGeom prst="rect">
            <a:avLst/>
          </a:prstGeom>
          <a:noFill/>
        </p:spPr>
        <p:txBody>
          <a:bodyPr wrap="none" lIns="134444" tIns="107555" rIns="134444" bIns="107555" rtlCol="0">
            <a:spAutoFit/>
          </a:bodyPr>
          <a:lstStyle/>
          <a:p>
            <a:pPr algn="ctr" defTabSz="672290">
              <a:lnSpc>
                <a:spcPct val="90000"/>
              </a:lnSpc>
              <a:defRPr/>
            </a:pPr>
            <a:r>
              <a:rPr lang="en-US" sz="1028" kern="0" dirty="0">
                <a:gradFill>
                  <a:gsLst>
                    <a:gs pos="2917">
                      <a:srgbClr val="FFFFFF"/>
                    </a:gs>
                    <a:gs pos="100000">
                      <a:srgbClr val="FFFFFF"/>
                    </a:gs>
                  </a:gsLst>
                  <a:lin ang="5400000" scaled="0"/>
                </a:gradFill>
                <a:latin typeface="Segoe UI"/>
              </a:rPr>
              <a:t>Customer</a:t>
            </a:r>
          </a:p>
          <a:p>
            <a:pPr algn="ctr" defTabSz="672290">
              <a:lnSpc>
                <a:spcPct val="90000"/>
              </a:lnSpc>
              <a:defRPr/>
            </a:pPr>
            <a:r>
              <a:rPr lang="en-US" sz="1028" kern="0" dirty="0">
                <a:gradFill>
                  <a:gsLst>
                    <a:gs pos="2917">
                      <a:srgbClr val="FFFFFF"/>
                    </a:gs>
                    <a:gs pos="100000">
                      <a:srgbClr val="FFFFFF"/>
                    </a:gs>
                  </a:gsLst>
                  <a:lin ang="5400000" scaled="0"/>
                </a:gradFill>
                <a:latin typeface="Segoe UI"/>
              </a:rPr>
              <a:t>Datacenter</a:t>
            </a:r>
          </a:p>
        </p:txBody>
      </p:sp>
      <p:sp>
        <p:nvSpPr>
          <p:cNvPr id="68" name="TextBox 67"/>
          <p:cNvSpPr txBox="1"/>
          <p:nvPr/>
        </p:nvSpPr>
        <p:spPr>
          <a:xfrm>
            <a:off x="7645147" y="3227262"/>
            <a:ext cx="755621" cy="501904"/>
          </a:xfrm>
          <a:prstGeom prst="rect">
            <a:avLst/>
          </a:prstGeom>
          <a:noFill/>
        </p:spPr>
        <p:txBody>
          <a:bodyPr wrap="none" lIns="134444" tIns="107555" rIns="134444" bIns="107555" rtlCol="0">
            <a:spAutoFit/>
          </a:bodyPr>
          <a:lstStyle/>
          <a:p>
            <a:pPr algn="ctr" defTabSz="672290">
              <a:lnSpc>
                <a:spcPct val="90000"/>
              </a:lnSpc>
              <a:defRPr/>
            </a:pPr>
            <a:r>
              <a:rPr lang="en-US" sz="1028" kern="0" dirty="0">
                <a:gradFill>
                  <a:gsLst>
                    <a:gs pos="2917">
                      <a:srgbClr val="FFFFFF"/>
                    </a:gs>
                    <a:gs pos="100000">
                      <a:srgbClr val="FFFFFF"/>
                    </a:gs>
                  </a:gsLst>
                  <a:lin ang="5400000" scaled="0"/>
                </a:gradFill>
                <a:latin typeface="Segoe UI"/>
              </a:rPr>
              <a:t>Service</a:t>
            </a:r>
          </a:p>
          <a:p>
            <a:pPr algn="ctr" defTabSz="672290">
              <a:lnSpc>
                <a:spcPct val="90000"/>
              </a:lnSpc>
              <a:defRPr/>
            </a:pPr>
            <a:r>
              <a:rPr lang="en-US" sz="1028" kern="0" dirty="0">
                <a:gradFill>
                  <a:gsLst>
                    <a:gs pos="2917">
                      <a:srgbClr val="FFFFFF"/>
                    </a:gs>
                    <a:gs pos="100000">
                      <a:srgbClr val="FFFFFF"/>
                    </a:gs>
                  </a:gsLst>
                  <a:lin ang="5400000" scaled="0"/>
                </a:gradFill>
                <a:latin typeface="Segoe UI"/>
              </a:rPr>
              <a:t>Provider</a:t>
            </a:r>
          </a:p>
        </p:txBody>
      </p:sp>
      <p:sp>
        <p:nvSpPr>
          <p:cNvPr id="69" name="TextBox 68"/>
          <p:cNvSpPr txBox="1"/>
          <p:nvPr/>
        </p:nvSpPr>
        <p:spPr>
          <a:xfrm>
            <a:off x="6741010" y="3227262"/>
            <a:ext cx="826154" cy="501904"/>
          </a:xfrm>
          <a:prstGeom prst="rect">
            <a:avLst/>
          </a:prstGeom>
          <a:noFill/>
        </p:spPr>
        <p:txBody>
          <a:bodyPr wrap="none" lIns="134444" tIns="107555" rIns="134444" bIns="107555" rtlCol="0">
            <a:spAutoFit/>
          </a:bodyPr>
          <a:lstStyle/>
          <a:p>
            <a:pPr algn="ctr" defTabSz="672290">
              <a:lnSpc>
                <a:spcPct val="90000"/>
              </a:lnSpc>
              <a:defRPr/>
            </a:pPr>
            <a:r>
              <a:rPr lang="en-US" sz="1028" kern="0" dirty="0">
                <a:gradFill>
                  <a:gsLst>
                    <a:gs pos="2917">
                      <a:srgbClr val="FFFFFF"/>
                    </a:gs>
                    <a:gs pos="100000">
                      <a:srgbClr val="FFFFFF"/>
                    </a:gs>
                  </a:gsLst>
                  <a:lin ang="5400000" scaled="0"/>
                </a:gradFill>
                <a:latin typeface="Segoe UI"/>
              </a:rPr>
              <a:t>Microsoft</a:t>
            </a:r>
          </a:p>
          <a:p>
            <a:pPr algn="ctr" defTabSz="672290">
              <a:lnSpc>
                <a:spcPct val="90000"/>
              </a:lnSpc>
              <a:defRPr/>
            </a:pPr>
            <a:r>
              <a:rPr lang="en-US" sz="1028" kern="0" dirty="0">
                <a:gradFill>
                  <a:gsLst>
                    <a:gs pos="2917">
                      <a:srgbClr val="FFFFFF"/>
                    </a:gs>
                    <a:gs pos="100000">
                      <a:srgbClr val="FFFFFF"/>
                    </a:gs>
                  </a:gsLst>
                  <a:lin ang="5400000" scaled="0"/>
                </a:gradFill>
                <a:latin typeface="Segoe UI"/>
              </a:rPr>
              <a:t>Azure</a:t>
            </a:r>
          </a:p>
        </p:txBody>
      </p:sp>
      <p:sp>
        <p:nvSpPr>
          <p:cNvPr id="70" name="TextBox 69"/>
          <p:cNvSpPr txBox="1"/>
          <p:nvPr/>
        </p:nvSpPr>
        <p:spPr>
          <a:xfrm>
            <a:off x="5320748" y="2511347"/>
            <a:ext cx="978439" cy="339232"/>
          </a:xfrm>
          <a:prstGeom prst="rect">
            <a:avLst/>
          </a:prstGeom>
          <a:noFill/>
        </p:spPr>
        <p:txBody>
          <a:bodyPr wrap="none" lIns="134444" tIns="107555" rIns="134444" bIns="107555" rtlCol="0">
            <a:spAutoFit/>
          </a:bodyPr>
          <a:lstStyle/>
          <a:p>
            <a:pPr defTabSz="672290">
              <a:lnSpc>
                <a:spcPct val="90000"/>
              </a:lnSpc>
              <a:spcAft>
                <a:spcPts val="441"/>
              </a:spcAft>
              <a:defRPr/>
            </a:pPr>
            <a:r>
              <a:rPr lang="en-US" sz="881" kern="0" dirty="0">
                <a:gradFill>
                  <a:gsLst>
                    <a:gs pos="16250">
                      <a:srgbClr val="0078D7"/>
                    </a:gs>
                    <a:gs pos="41000">
                      <a:srgbClr val="0078D7"/>
                    </a:gs>
                  </a:gsLst>
                  <a:lin ang="5400000" scaled="0"/>
                </a:gradFill>
                <a:latin typeface="Segoe UI"/>
              </a:rPr>
              <a:t>Run anywhere</a:t>
            </a:r>
          </a:p>
        </p:txBody>
      </p:sp>
      <p:sp>
        <p:nvSpPr>
          <p:cNvPr id="71" name="Freeform 9"/>
          <p:cNvSpPr>
            <a:spLocks noEditPoints="1"/>
          </p:cNvSpPr>
          <p:nvPr/>
        </p:nvSpPr>
        <p:spPr bwMode="black">
          <a:xfrm>
            <a:off x="2548799" y="4389106"/>
            <a:ext cx="287136" cy="2883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696969"/>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72" name="Right Arrow 39"/>
          <p:cNvSpPr/>
          <p:nvPr/>
        </p:nvSpPr>
        <p:spPr bwMode="auto">
          <a:xfrm rot="16200000">
            <a:off x="3791306" y="3203979"/>
            <a:ext cx="360353" cy="244878"/>
          </a:xfrm>
          <a:prstGeom prst="rightArrow">
            <a:avLst/>
          </a:prstGeom>
          <a:solidFill>
            <a:srgbClr val="002060"/>
          </a:solidFill>
          <a:ln w="2857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ight Arrow 41"/>
          <p:cNvSpPr/>
          <p:nvPr/>
        </p:nvSpPr>
        <p:spPr bwMode="auto">
          <a:xfrm rot="16200000">
            <a:off x="4547251" y="3203979"/>
            <a:ext cx="360353" cy="244878"/>
          </a:xfrm>
          <a:prstGeom prst="rightArrow">
            <a:avLst/>
          </a:prstGeom>
          <a:solidFill>
            <a:srgbClr val="002060"/>
          </a:solidFill>
          <a:ln w="2857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786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Docker Integration</a:t>
            </a:r>
          </a:p>
        </p:txBody>
      </p:sp>
      <p:sp>
        <p:nvSpPr>
          <p:cNvPr id="104" name="Text Placeholder 2"/>
          <p:cNvSpPr txBox="1">
            <a:spLocks/>
          </p:cNvSpPr>
          <p:nvPr/>
        </p:nvSpPr>
        <p:spPr>
          <a:xfrm>
            <a:off x="156413" y="1822340"/>
            <a:ext cx="3841320" cy="2440126"/>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Docker Hub in Azure: </a:t>
            </a:r>
            <a:r>
              <a:rPr lang="en-US" sz="1176">
                <a:gradFill>
                  <a:gsLst>
                    <a:gs pos="1250">
                      <a:srgbClr val="505050"/>
                    </a:gs>
                    <a:gs pos="100000">
                      <a:srgbClr val="505050"/>
                    </a:gs>
                  </a:gsLst>
                  <a:lin ang="5400000" scaled="0"/>
                </a:gradFill>
                <a:latin typeface="Segoe UI"/>
              </a:rPr>
              <a:t>Huge collection of open and curated applications available for download</a:t>
            </a:r>
          </a:p>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Collaboration: </a:t>
            </a:r>
            <a:r>
              <a:rPr lang="en-US" sz="1176">
                <a:gradFill>
                  <a:gsLst>
                    <a:gs pos="1250">
                      <a:srgbClr val="505050"/>
                    </a:gs>
                    <a:gs pos="100000">
                      <a:srgbClr val="505050"/>
                    </a:gs>
                  </a:gsLst>
                  <a:lin ang="5400000" scaled="0"/>
                </a:gradFill>
                <a:latin typeface="Segoe UI"/>
              </a:rPr>
              <a:t>Bring Windows Server containers </a:t>
            </a:r>
            <a:br>
              <a:rPr lang="en-US" sz="1176">
                <a:gradFill>
                  <a:gsLst>
                    <a:gs pos="1250">
                      <a:srgbClr val="505050"/>
                    </a:gs>
                    <a:gs pos="100000">
                      <a:srgbClr val="505050"/>
                    </a:gs>
                  </a:gsLst>
                  <a:lin ang="5400000" scaled="0"/>
                </a:gradFill>
                <a:latin typeface="Segoe UI"/>
              </a:rPr>
            </a:br>
            <a:r>
              <a:rPr lang="en-US" sz="1176">
                <a:gradFill>
                  <a:gsLst>
                    <a:gs pos="1250">
                      <a:srgbClr val="505050"/>
                    </a:gs>
                    <a:gs pos="100000">
                      <a:srgbClr val="505050"/>
                    </a:gs>
                  </a:gsLst>
                  <a:lin ang="5400000" scaled="0"/>
                </a:gradFill>
                <a:latin typeface="Segoe UI"/>
              </a:rPr>
              <a:t>to the Docker ecosystem to expand the reach of both developer communities</a:t>
            </a:r>
          </a:p>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Docker Engine: </a:t>
            </a:r>
            <a:r>
              <a:rPr lang="en-US" sz="1176">
                <a:gradFill>
                  <a:gsLst>
                    <a:gs pos="1250">
                      <a:srgbClr val="505050"/>
                    </a:gs>
                    <a:gs pos="100000">
                      <a:srgbClr val="505050"/>
                    </a:gs>
                  </a:gsLst>
                  <a:lin ang="5400000" scaled="0"/>
                </a:gradFill>
                <a:latin typeface="Segoe UI"/>
              </a:rPr>
              <a:t>Docker Engine for Windows Server containers will be developed under the aegis of the Docker open source project</a:t>
            </a:r>
          </a:p>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Docker client: </a:t>
            </a:r>
            <a:r>
              <a:rPr lang="en-US" sz="1176">
                <a:gradFill>
                  <a:gsLst>
                    <a:gs pos="1250">
                      <a:srgbClr val="505050"/>
                    </a:gs>
                    <a:gs pos="100000">
                      <a:srgbClr val="505050"/>
                    </a:gs>
                  </a:gsLst>
                  <a:lin ang="5400000" scaled="0"/>
                </a:gradFill>
                <a:latin typeface="Segoe UI"/>
              </a:rPr>
              <a:t>Windows customers will be able to use the same standard Docker client and interface on multiple development environments</a:t>
            </a:r>
            <a:endParaRPr lang="en-US" sz="1176" dirty="0">
              <a:gradFill>
                <a:gsLst>
                  <a:gs pos="1250">
                    <a:srgbClr val="505050"/>
                  </a:gs>
                  <a:gs pos="100000">
                    <a:srgbClr val="505050"/>
                  </a:gs>
                </a:gsLst>
                <a:lin ang="5400000" scaled="0"/>
              </a:gradFill>
              <a:latin typeface="Segoe UI"/>
            </a:endParaRPr>
          </a:p>
        </p:txBody>
      </p:sp>
      <p:sp>
        <p:nvSpPr>
          <p:cNvPr id="105" name="Rectangle 104"/>
          <p:cNvSpPr/>
          <p:nvPr/>
        </p:nvSpPr>
        <p:spPr bwMode="auto">
          <a:xfrm>
            <a:off x="4515974" y="2067512"/>
            <a:ext cx="2989993" cy="504168"/>
          </a:xfrm>
          <a:prstGeom prst="rect">
            <a:avLst/>
          </a:prstGeom>
          <a:gradFill>
            <a:gsLst>
              <a:gs pos="11250">
                <a:srgbClr val="0078D7"/>
              </a:gs>
              <a:gs pos="46000">
                <a:srgbClr val="0078D7"/>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defRPr/>
            </a:pPr>
            <a:r>
              <a:rPr lang="en-US" sz="1175" kern="0" dirty="0" err="1">
                <a:gradFill>
                  <a:gsLst>
                    <a:gs pos="0">
                      <a:srgbClr val="FFFFFF"/>
                    </a:gs>
                    <a:gs pos="100000">
                      <a:srgbClr val="FFFFFF"/>
                    </a:gs>
                  </a:gsLst>
                  <a:lin ang="5400000" scaled="0"/>
                </a:gradFill>
                <a:latin typeface="Segoe UI"/>
                <a:ea typeface="Segoe UI" pitchFamily="34" charset="0"/>
                <a:cs typeface="Segoe UI" pitchFamily="34" charset="0"/>
              </a:rPr>
              <a:t>Docker</a:t>
            </a:r>
            <a:r>
              <a:rPr lang="en-US" sz="1175" kern="0" dirty="0">
                <a:gradFill>
                  <a:gsLst>
                    <a:gs pos="0">
                      <a:srgbClr val="FFFFFF"/>
                    </a:gs>
                    <a:gs pos="100000">
                      <a:srgbClr val="FFFFFF"/>
                    </a:gs>
                  </a:gsLst>
                  <a:lin ang="5400000" scaled="0"/>
                </a:gradFill>
                <a:latin typeface="Segoe UI"/>
                <a:ea typeface="Segoe UI" pitchFamily="34" charset="0"/>
                <a:cs typeface="Segoe UI" pitchFamily="34" charset="0"/>
              </a:rPr>
              <a:t> Client</a:t>
            </a:r>
          </a:p>
        </p:txBody>
      </p:sp>
      <p:sp>
        <p:nvSpPr>
          <p:cNvPr id="106" name="Rectangle 105"/>
          <p:cNvSpPr/>
          <p:nvPr/>
        </p:nvSpPr>
        <p:spPr bwMode="auto">
          <a:xfrm>
            <a:off x="4515974" y="2603609"/>
            <a:ext cx="1470488" cy="455151"/>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33611" tIns="33611" rIns="33611" bIns="33611" numCol="1" spcCol="0" rtlCol="0" fromWordArt="0" anchor="ctr" anchorCtr="0" forceAA="0" compatLnSpc="1">
            <a:prstTxWarp prst="textNoShape">
              <a:avLst/>
            </a:prstTxWarp>
            <a:noAutofit/>
          </a:bodyPr>
          <a:lstStyle/>
          <a:p>
            <a:pPr marL="546131" defTabSz="685445" fontAlgn="base">
              <a:lnSpc>
                <a:spcPct val="90000"/>
              </a:lnSpc>
              <a:spcBef>
                <a:spcPct val="0"/>
              </a:spcBef>
              <a:spcAft>
                <a:spcPct val="0"/>
              </a:spcAft>
              <a:defRPr/>
            </a:pPr>
            <a:r>
              <a:rPr lang="en-US" sz="1028" kern="0" dirty="0">
                <a:gradFill>
                  <a:gsLst>
                    <a:gs pos="0">
                      <a:srgbClr val="FFFFFF"/>
                    </a:gs>
                    <a:gs pos="100000">
                      <a:srgbClr val="FFFFFF"/>
                    </a:gs>
                  </a:gsLst>
                  <a:lin ang="5400000" scaled="0"/>
                </a:gradFill>
                <a:latin typeface="Segoe UI"/>
                <a:ea typeface="Segoe UI" pitchFamily="34" charset="0"/>
                <a:cs typeface="Segoe UI" pitchFamily="34" charset="0"/>
              </a:rPr>
              <a:t>Windows Server</a:t>
            </a:r>
          </a:p>
        </p:txBody>
      </p:sp>
      <p:sp>
        <p:nvSpPr>
          <p:cNvPr id="107" name="Rectangle 106"/>
          <p:cNvSpPr/>
          <p:nvPr/>
        </p:nvSpPr>
        <p:spPr bwMode="auto">
          <a:xfrm>
            <a:off x="6035478" y="2603609"/>
            <a:ext cx="1470488" cy="455151"/>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marL="462111" defTabSz="685445" fontAlgn="base">
              <a:lnSpc>
                <a:spcPct val="90000"/>
              </a:lnSpc>
              <a:spcBef>
                <a:spcPct val="0"/>
              </a:spcBef>
              <a:spcAft>
                <a:spcPct val="0"/>
              </a:spcAft>
              <a:defRPr/>
            </a:pPr>
            <a:r>
              <a:rPr lang="en-US" sz="1028" kern="0" dirty="0">
                <a:gradFill>
                  <a:gsLst>
                    <a:gs pos="0">
                      <a:srgbClr val="FFFFFF"/>
                    </a:gs>
                    <a:gs pos="100000">
                      <a:srgbClr val="FFFFFF"/>
                    </a:gs>
                  </a:gsLst>
                  <a:lin ang="5400000" scaled="0"/>
                </a:gradFill>
                <a:latin typeface="Segoe UI"/>
                <a:ea typeface="Segoe UI" pitchFamily="34" charset="0"/>
                <a:cs typeface="Segoe UI" pitchFamily="34" charset="0"/>
              </a:rPr>
              <a:t>Linux</a:t>
            </a:r>
          </a:p>
        </p:txBody>
      </p:sp>
      <p:sp>
        <p:nvSpPr>
          <p:cNvPr id="108" name="Rectangle 107"/>
          <p:cNvSpPr/>
          <p:nvPr/>
        </p:nvSpPr>
        <p:spPr bwMode="auto">
          <a:xfrm>
            <a:off x="4515974" y="3090689"/>
            <a:ext cx="1470488" cy="45515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881" kern="0" dirty="0">
                <a:gradFill>
                  <a:gsLst>
                    <a:gs pos="0">
                      <a:srgbClr val="FFFFFF"/>
                    </a:gs>
                    <a:gs pos="100000">
                      <a:srgbClr val="FFFFFF"/>
                    </a:gs>
                  </a:gsLst>
                  <a:lin ang="5400000" scaled="0"/>
                </a:gradFill>
                <a:latin typeface="Segoe UI"/>
                <a:ea typeface="Segoe UI" pitchFamily="34" charset="0"/>
                <a:cs typeface="Segoe UI" pitchFamily="34" charset="0"/>
              </a:rPr>
              <a:t>Docker Engine</a:t>
            </a:r>
          </a:p>
          <a:p>
            <a:pPr algn="ctr" defTabSz="685445" fontAlgn="base">
              <a:lnSpc>
                <a:spcPct val="90000"/>
              </a:lnSpc>
              <a:spcBef>
                <a:spcPct val="0"/>
              </a:spcBef>
              <a:spcAft>
                <a:spcPct val="0"/>
              </a:spcAft>
              <a:defRPr/>
            </a:pPr>
            <a:r>
              <a:rPr lang="en-US" sz="881" kern="0" dirty="0">
                <a:gradFill>
                  <a:gsLst>
                    <a:gs pos="0">
                      <a:srgbClr val="FFFFFF"/>
                    </a:gs>
                    <a:gs pos="100000">
                      <a:srgbClr val="FFFFFF"/>
                    </a:gs>
                  </a:gsLst>
                  <a:lin ang="5400000" scaled="0"/>
                </a:gradFill>
                <a:latin typeface="Segoe UI"/>
                <a:ea typeface="Segoe UI" pitchFamily="34" charset="0"/>
                <a:cs typeface="Segoe UI" pitchFamily="34" charset="0"/>
              </a:rPr>
              <a:t>(Daemon)</a:t>
            </a:r>
          </a:p>
        </p:txBody>
      </p:sp>
      <p:sp>
        <p:nvSpPr>
          <p:cNvPr id="109" name="Rectangle 108"/>
          <p:cNvSpPr/>
          <p:nvPr/>
        </p:nvSpPr>
        <p:spPr bwMode="auto">
          <a:xfrm>
            <a:off x="4515974" y="3577771"/>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881" kern="0" dirty="0">
                <a:gradFill>
                  <a:gsLst>
                    <a:gs pos="0">
                      <a:srgbClr val="505050"/>
                    </a:gs>
                    <a:gs pos="100000">
                      <a:srgbClr val="505050"/>
                    </a:gs>
                  </a:gsLst>
                  <a:lin ang="5400000" scaled="0"/>
                </a:gradFill>
                <a:latin typeface="Segoe UI"/>
                <a:ea typeface="Segoe UI" pitchFamily="34" charset="0"/>
                <a:cs typeface="Segoe UI" pitchFamily="34" charset="0"/>
              </a:rPr>
              <a:t>Windows Server</a:t>
            </a:r>
          </a:p>
          <a:p>
            <a:pPr algn="ctr" defTabSz="685445" fontAlgn="base">
              <a:lnSpc>
                <a:spcPct val="90000"/>
              </a:lnSpc>
              <a:spcBef>
                <a:spcPct val="0"/>
              </a:spcBef>
              <a:spcAft>
                <a:spcPct val="0"/>
              </a:spcAft>
              <a:defRPr/>
            </a:pPr>
            <a:r>
              <a:rPr lang="en-US" sz="881" kern="0" dirty="0">
                <a:gradFill>
                  <a:gsLst>
                    <a:gs pos="0">
                      <a:srgbClr val="505050"/>
                    </a:gs>
                    <a:gs pos="100000">
                      <a:srgbClr val="505050"/>
                    </a:gs>
                  </a:gsLst>
                  <a:lin ang="5400000" scaled="0"/>
                </a:gradFill>
                <a:latin typeface="Segoe UI"/>
                <a:ea typeface="Segoe UI" pitchFamily="34" charset="0"/>
                <a:cs typeface="Segoe UI" pitchFamily="34" charset="0"/>
              </a:rPr>
              <a:t>Container Support</a:t>
            </a:r>
          </a:p>
          <a:p>
            <a:pPr algn="ctr" defTabSz="685445" fontAlgn="base">
              <a:lnSpc>
                <a:spcPct val="90000"/>
              </a:lnSpc>
              <a:spcBef>
                <a:spcPct val="0"/>
              </a:spcBef>
              <a:spcAft>
                <a:spcPct val="0"/>
              </a:spcAft>
              <a:defRPr/>
            </a:pPr>
            <a:endParaRPr lang="en-US" sz="881" kern="0" dirty="0" err="1">
              <a:gradFill>
                <a:gsLst>
                  <a:gs pos="0">
                    <a:srgbClr val="505050"/>
                  </a:gs>
                  <a:gs pos="100000">
                    <a:srgbClr val="505050"/>
                  </a:gs>
                </a:gsLst>
                <a:lin ang="5400000" scaled="0"/>
              </a:gradFill>
              <a:latin typeface="Segoe UI"/>
              <a:ea typeface="Segoe UI" pitchFamily="34" charset="0"/>
              <a:cs typeface="Segoe UI" pitchFamily="34" charset="0"/>
            </a:endParaRPr>
          </a:p>
        </p:txBody>
      </p:sp>
      <p:sp>
        <p:nvSpPr>
          <p:cNvPr id="110" name="Rectangle 109"/>
          <p:cNvSpPr/>
          <p:nvPr/>
        </p:nvSpPr>
        <p:spPr bwMode="auto">
          <a:xfrm>
            <a:off x="6035478" y="3577771"/>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881" kern="0" dirty="0">
                <a:gradFill>
                  <a:gsLst>
                    <a:gs pos="0">
                      <a:srgbClr val="505050"/>
                    </a:gs>
                    <a:gs pos="100000">
                      <a:srgbClr val="505050"/>
                    </a:gs>
                  </a:gsLst>
                  <a:lin ang="5400000" scaled="0"/>
                </a:gradFill>
                <a:latin typeface="Segoe UI"/>
                <a:ea typeface="Segoe UI" pitchFamily="34" charset="0"/>
                <a:cs typeface="Segoe UI" pitchFamily="34" charset="0"/>
              </a:rPr>
              <a:t>Linux Container</a:t>
            </a:r>
          </a:p>
          <a:p>
            <a:pPr algn="ctr" defTabSz="685445" fontAlgn="base">
              <a:lnSpc>
                <a:spcPct val="90000"/>
              </a:lnSpc>
              <a:spcBef>
                <a:spcPct val="0"/>
              </a:spcBef>
              <a:spcAft>
                <a:spcPct val="0"/>
              </a:spcAft>
              <a:defRPr/>
            </a:pPr>
            <a:r>
              <a:rPr lang="en-US" sz="881" kern="0" dirty="0">
                <a:gradFill>
                  <a:gsLst>
                    <a:gs pos="0">
                      <a:srgbClr val="505050"/>
                    </a:gs>
                    <a:gs pos="100000">
                      <a:srgbClr val="505050"/>
                    </a:gs>
                  </a:gsLst>
                  <a:lin ang="5400000" scaled="0"/>
                </a:gradFill>
                <a:latin typeface="Segoe UI"/>
                <a:ea typeface="Segoe UI" pitchFamily="34" charset="0"/>
                <a:cs typeface="Segoe UI" pitchFamily="34" charset="0"/>
              </a:rPr>
              <a:t>Support (LXC)</a:t>
            </a:r>
          </a:p>
        </p:txBody>
      </p:sp>
      <p:pic>
        <p:nvPicPr>
          <p:cNvPr id="111" name="Picture 11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33680" y="2587484"/>
            <a:ext cx="452983" cy="487241"/>
          </a:xfrm>
          <a:prstGeom prst="rect">
            <a:avLst/>
          </a:prstGeom>
        </p:spPr>
      </p:pic>
      <p:pic>
        <p:nvPicPr>
          <p:cNvPr id="112"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254843" y="2657386"/>
            <a:ext cx="335028" cy="347597"/>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p:cNvSpPr/>
          <p:nvPr/>
        </p:nvSpPr>
        <p:spPr bwMode="auto">
          <a:xfrm>
            <a:off x="6035478" y="3090689"/>
            <a:ext cx="1470488" cy="45515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881" kern="0" dirty="0" err="1">
                <a:gradFill>
                  <a:gsLst>
                    <a:gs pos="0">
                      <a:srgbClr val="FFFFFF"/>
                    </a:gs>
                    <a:gs pos="100000">
                      <a:srgbClr val="FFFFFF"/>
                    </a:gs>
                  </a:gsLst>
                  <a:lin ang="5400000" scaled="0"/>
                </a:gradFill>
                <a:latin typeface="Segoe UI"/>
                <a:ea typeface="Segoe UI" pitchFamily="34" charset="0"/>
                <a:cs typeface="Segoe UI" pitchFamily="34" charset="0"/>
              </a:rPr>
              <a:t>Docker</a:t>
            </a:r>
            <a:r>
              <a:rPr lang="en-US" sz="881" kern="0" dirty="0">
                <a:gradFill>
                  <a:gsLst>
                    <a:gs pos="0">
                      <a:srgbClr val="FFFFFF"/>
                    </a:gs>
                    <a:gs pos="100000">
                      <a:srgbClr val="FFFFFF"/>
                    </a:gs>
                  </a:gsLst>
                  <a:lin ang="5400000" scaled="0"/>
                </a:gradFill>
                <a:latin typeface="Segoe UI"/>
                <a:ea typeface="Segoe UI" pitchFamily="34" charset="0"/>
                <a:cs typeface="Segoe UI" pitchFamily="34" charset="0"/>
              </a:rPr>
              <a:t> Engine</a:t>
            </a:r>
          </a:p>
          <a:p>
            <a:pPr algn="ctr" defTabSz="685445" fontAlgn="base">
              <a:lnSpc>
                <a:spcPct val="90000"/>
              </a:lnSpc>
              <a:spcBef>
                <a:spcPct val="0"/>
              </a:spcBef>
              <a:spcAft>
                <a:spcPct val="0"/>
              </a:spcAft>
              <a:defRPr/>
            </a:pPr>
            <a:r>
              <a:rPr lang="en-US" sz="881" kern="0" dirty="0">
                <a:gradFill>
                  <a:gsLst>
                    <a:gs pos="0">
                      <a:srgbClr val="FFFFFF"/>
                    </a:gs>
                    <a:gs pos="100000">
                      <a:srgbClr val="FFFFFF"/>
                    </a:gs>
                  </a:gsLst>
                  <a:lin ang="5400000" scaled="0"/>
                </a:gradFill>
                <a:latin typeface="Segoe UI"/>
                <a:ea typeface="Segoe UI" pitchFamily="34" charset="0"/>
                <a:cs typeface="Segoe UI" pitchFamily="34" charset="0"/>
              </a:rPr>
              <a:t>(Daemon)</a:t>
            </a:r>
          </a:p>
        </p:txBody>
      </p:sp>
      <p:grpSp>
        <p:nvGrpSpPr>
          <p:cNvPr id="114" name="Group 113"/>
          <p:cNvGrpSpPr/>
          <p:nvPr/>
        </p:nvGrpSpPr>
        <p:grpSpPr>
          <a:xfrm>
            <a:off x="4080301" y="3716129"/>
            <a:ext cx="626239" cy="662937"/>
            <a:chOff x="4541521" y="2912451"/>
            <a:chExt cx="1259088" cy="1286605"/>
          </a:xfrm>
        </p:grpSpPr>
        <p:sp>
          <p:nvSpPr>
            <p:cNvPr id="115" name="Rectangle 114"/>
            <p:cNvSpPr/>
            <p:nvPr/>
          </p:nvSpPr>
          <p:spPr bwMode="auto">
            <a:xfrm>
              <a:off x="4541521" y="2912451"/>
              <a:ext cx="1259088" cy="128660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endParaRPr lang="en-US" sz="771" kern="0" dirty="0">
                <a:gradFill>
                  <a:gsLst>
                    <a:gs pos="2917">
                      <a:srgbClr val="FFFFFF"/>
                    </a:gs>
                    <a:gs pos="31000">
                      <a:srgbClr val="FFFFFF"/>
                    </a:gs>
                  </a:gsLst>
                  <a:lin ang="5400000" scaled="0"/>
                </a:gradFill>
                <a:latin typeface="Segoe UI"/>
              </a:endParaRPr>
            </a:p>
          </p:txBody>
        </p:sp>
        <p:pic>
          <p:nvPicPr>
            <p:cNvPr id="116" name="Picture 11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117" name="Group 116"/>
          <p:cNvGrpSpPr/>
          <p:nvPr/>
        </p:nvGrpSpPr>
        <p:grpSpPr>
          <a:xfrm>
            <a:off x="7344311" y="3716131"/>
            <a:ext cx="623810" cy="661355"/>
            <a:chOff x="6004156" y="2912452"/>
            <a:chExt cx="1259089" cy="1286607"/>
          </a:xfrm>
        </p:grpSpPr>
        <p:sp>
          <p:nvSpPr>
            <p:cNvPr id="118" name="Rectangle 117"/>
            <p:cNvSpPr/>
            <p:nvPr/>
          </p:nvSpPr>
          <p:spPr bwMode="auto">
            <a:xfrm>
              <a:off x="6004156" y="2912452"/>
              <a:ext cx="1259089" cy="12866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endParaRPr lang="en-US" sz="771" kern="0" dirty="0">
                <a:gradFill>
                  <a:gsLst>
                    <a:gs pos="2917">
                      <a:srgbClr val="FFFFFF"/>
                    </a:gs>
                    <a:gs pos="31000">
                      <a:srgbClr val="FFFFFF"/>
                    </a:gs>
                  </a:gsLst>
                  <a:lin ang="5400000" scaled="0"/>
                </a:gradFill>
                <a:latin typeface="Segoe UI"/>
              </a:endParaRPr>
            </a:p>
          </p:txBody>
        </p:sp>
        <p:pic>
          <p:nvPicPr>
            <p:cNvPr id="119" name="Picture 2" descr="http://www.iconsdb.com/icons/preview/white/linux-xxl.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120" name="TextBox 119"/>
          <p:cNvSpPr txBox="1"/>
          <p:nvPr/>
        </p:nvSpPr>
        <p:spPr>
          <a:xfrm>
            <a:off x="7725331" y="1971716"/>
            <a:ext cx="901686" cy="713372"/>
          </a:xfrm>
          <a:prstGeom prst="rect">
            <a:avLst/>
          </a:prstGeom>
          <a:noFill/>
        </p:spPr>
        <p:txBody>
          <a:bodyPr wrap="none" lIns="134444" tIns="107555" rIns="134444" bIns="107555" rtlCol="0">
            <a:spAutoFit/>
          </a:bodyPr>
          <a:lstStyle/>
          <a:p>
            <a:pPr defTabSz="672290">
              <a:lnSpc>
                <a:spcPct val="90000"/>
              </a:lnSpc>
              <a:spcAft>
                <a:spcPts val="147"/>
              </a:spcAft>
              <a:defRPr/>
            </a:pPr>
            <a:r>
              <a:rPr lang="en-US" sz="881" b="1" kern="0" spc="-22" dirty="0">
                <a:gradFill>
                  <a:gsLst>
                    <a:gs pos="2917">
                      <a:srgbClr val="505050"/>
                    </a:gs>
                    <a:gs pos="30000">
                      <a:srgbClr val="505050"/>
                    </a:gs>
                  </a:gsLst>
                  <a:lin ang="5400000" scaled="0"/>
                </a:gradFill>
                <a:latin typeface="Segoe UI"/>
              </a:rPr>
              <a:t>Docker.exe</a:t>
            </a:r>
          </a:p>
          <a:p>
            <a:pPr defTabSz="672290">
              <a:lnSpc>
                <a:spcPct val="90000"/>
              </a:lnSpc>
              <a:spcAft>
                <a:spcPts val="147"/>
              </a:spcAft>
              <a:defRPr/>
            </a:pPr>
            <a:r>
              <a:rPr lang="en-US" sz="808" kern="0" spc="-22" dirty="0">
                <a:gradFill>
                  <a:gsLst>
                    <a:gs pos="2917">
                      <a:srgbClr val="505050"/>
                    </a:gs>
                    <a:gs pos="30000">
                      <a:srgbClr val="505050"/>
                    </a:gs>
                  </a:gsLst>
                  <a:lin ang="5400000" scaled="0"/>
                </a:gradFill>
                <a:latin typeface="Segoe UI"/>
              </a:rPr>
              <a:t>Examples:</a:t>
            </a:r>
          </a:p>
          <a:p>
            <a:pPr defTabSz="672290">
              <a:lnSpc>
                <a:spcPct val="90000"/>
              </a:lnSpc>
              <a:spcAft>
                <a:spcPts val="147"/>
              </a:spcAft>
              <a:defRPr/>
            </a:pPr>
            <a:r>
              <a:rPr lang="en-US" sz="808" kern="0" spc="-22" dirty="0" err="1">
                <a:gradFill>
                  <a:gsLst>
                    <a:gs pos="2917">
                      <a:srgbClr val="505050"/>
                    </a:gs>
                    <a:gs pos="30000">
                      <a:srgbClr val="505050"/>
                    </a:gs>
                  </a:gsLst>
                  <a:lin ang="5400000" scaled="0"/>
                </a:gradFill>
                <a:latin typeface="Segoe UI"/>
              </a:rPr>
              <a:t>docker</a:t>
            </a:r>
            <a:r>
              <a:rPr lang="en-US" sz="808" kern="0" spc="-22" dirty="0">
                <a:gradFill>
                  <a:gsLst>
                    <a:gs pos="2917">
                      <a:srgbClr val="505050"/>
                    </a:gs>
                    <a:gs pos="30000">
                      <a:srgbClr val="505050"/>
                    </a:gs>
                  </a:gsLst>
                  <a:lin ang="5400000" scaled="0"/>
                </a:gradFill>
                <a:latin typeface="Segoe UI"/>
              </a:rPr>
              <a:t> run</a:t>
            </a:r>
          </a:p>
          <a:p>
            <a:pPr defTabSz="672290">
              <a:lnSpc>
                <a:spcPct val="90000"/>
              </a:lnSpc>
              <a:spcAft>
                <a:spcPts val="147"/>
              </a:spcAft>
              <a:defRPr/>
            </a:pPr>
            <a:r>
              <a:rPr lang="en-US" sz="808" kern="0" spc="-22" dirty="0" err="1">
                <a:gradFill>
                  <a:gsLst>
                    <a:gs pos="2917">
                      <a:srgbClr val="505050"/>
                    </a:gs>
                    <a:gs pos="30000">
                      <a:srgbClr val="505050"/>
                    </a:gs>
                  </a:gsLst>
                  <a:lin ang="5400000" scaled="0"/>
                </a:gradFill>
                <a:latin typeface="Segoe UI"/>
              </a:rPr>
              <a:t>docker</a:t>
            </a:r>
            <a:r>
              <a:rPr lang="en-US" sz="808" kern="0" spc="-22" dirty="0">
                <a:gradFill>
                  <a:gsLst>
                    <a:gs pos="2917">
                      <a:srgbClr val="505050"/>
                    </a:gs>
                    <a:gs pos="30000">
                      <a:srgbClr val="505050"/>
                    </a:gs>
                  </a:gsLst>
                  <a:lin ang="5400000" scaled="0"/>
                </a:gradFill>
                <a:latin typeface="Segoe UI"/>
              </a:rPr>
              <a:t> images</a:t>
            </a:r>
          </a:p>
        </p:txBody>
      </p:sp>
      <p:sp>
        <p:nvSpPr>
          <p:cNvPr id="121" name="TextBox 120"/>
          <p:cNvSpPr txBox="1"/>
          <p:nvPr/>
        </p:nvSpPr>
        <p:spPr>
          <a:xfrm>
            <a:off x="7725333" y="2896935"/>
            <a:ext cx="1304682" cy="751844"/>
          </a:xfrm>
          <a:prstGeom prst="rect">
            <a:avLst/>
          </a:prstGeom>
          <a:noFill/>
        </p:spPr>
        <p:txBody>
          <a:bodyPr wrap="none" lIns="134444" tIns="107555" rIns="134444" bIns="107555" rtlCol="0">
            <a:spAutoFit/>
          </a:bodyPr>
          <a:lstStyle/>
          <a:p>
            <a:pPr defTabSz="672290">
              <a:lnSpc>
                <a:spcPct val="90000"/>
              </a:lnSpc>
              <a:spcAft>
                <a:spcPts val="221"/>
              </a:spcAft>
              <a:defRPr/>
            </a:pPr>
            <a:r>
              <a:rPr lang="en-US" sz="881" b="1" kern="0" spc="-22" dirty="0">
                <a:gradFill>
                  <a:gsLst>
                    <a:gs pos="2917">
                      <a:srgbClr val="505050"/>
                    </a:gs>
                    <a:gs pos="30000">
                      <a:srgbClr val="505050"/>
                    </a:gs>
                  </a:gsLst>
                  <a:lin ang="5400000" scaled="0"/>
                </a:gradFill>
                <a:latin typeface="Segoe UI"/>
              </a:rPr>
              <a:t>Docker Remote API</a:t>
            </a:r>
          </a:p>
          <a:p>
            <a:pPr defTabSz="672290">
              <a:lnSpc>
                <a:spcPct val="90000"/>
              </a:lnSpc>
              <a:spcAft>
                <a:spcPts val="221"/>
              </a:spcAft>
              <a:defRPr/>
            </a:pPr>
            <a:r>
              <a:rPr lang="en-US" sz="808" kern="0" spc="-22" dirty="0">
                <a:gradFill>
                  <a:gsLst>
                    <a:gs pos="2917">
                      <a:srgbClr val="505050"/>
                    </a:gs>
                    <a:gs pos="30000">
                      <a:srgbClr val="505050"/>
                    </a:gs>
                  </a:gsLst>
                  <a:lin ang="5400000" scaled="0"/>
                </a:gradFill>
                <a:latin typeface="Segoe UI"/>
              </a:rPr>
              <a:t>Examples:</a:t>
            </a:r>
          </a:p>
          <a:p>
            <a:pPr defTabSz="672290">
              <a:lnSpc>
                <a:spcPct val="90000"/>
              </a:lnSpc>
              <a:spcAft>
                <a:spcPts val="221"/>
              </a:spcAft>
              <a:defRPr/>
            </a:pPr>
            <a:r>
              <a:rPr lang="en-US" sz="808" kern="0" spc="-22" dirty="0">
                <a:gradFill>
                  <a:gsLst>
                    <a:gs pos="2917">
                      <a:srgbClr val="505050"/>
                    </a:gs>
                    <a:gs pos="30000">
                      <a:srgbClr val="505050"/>
                    </a:gs>
                  </a:gsLst>
                  <a:lin ang="5400000" scaled="0"/>
                </a:gradFill>
                <a:latin typeface="Segoe UI"/>
              </a:rPr>
              <a:t>GET   images/</a:t>
            </a:r>
            <a:r>
              <a:rPr lang="en-US" sz="808" kern="0" spc="-22" dirty="0" err="1">
                <a:gradFill>
                  <a:gsLst>
                    <a:gs pos="2917">
                      <a:srgbClr val="505050"/>
                    </a:gs>
                    <a:gs pos="30000">
                      <a:srgbClr val="505050"/>
                    </a:gs>
                  </a:gsLst>
                  <a:lin ang="5400000" scaled="0"/>
                </a:gradFill>
                <a:latin typeface="Segoe UI"/>
              </a:rPr>
              <a:t>json</a:t>
            </a:r>
            <a:endParaRPr lang="en-US" sz="808" kern="0" spc="-22" dirty="0">
              <a:gradFill>
                <a:gsLst>
                  <a:gs pos="2917">
                    <a:srgbClr val="505050"/>
                  </a:gs>
                  <a:gs pos="30000">
                    <a:srgbClr val="505050"/>
                  </a:gs>
                </a:gsLst>
                <a:lin ang="5400000" scaled="0"/>
              </a:gradFill>
              <a:latin typeface="Segoe UI"/>
            </a:endParaRPr>
          </a:p>
          <a:p>
            <a:pPr defTabSz="672290">
              <a:lnSpc>
                <a:spcPct val="90000"/>
              </a:lnSpc>
              <a:spcAft>
                <a:spcPts val="221"/>
              </a:spcAft>
              <a:defRPr/>
            </a:pPr>
            <a:r>
              <a:rPr lang="en-US" sz="808" kern="0" spc="-22" dirty="0">
                <a:gradFill>
                  <a:gsLst>
                    <a:gs pos="2917">
                      <a:srgbClr val="505050"/>
                    </a:gs>
                    <a:gs pos="30000">
                      <a:srgbClr val="505050"/>
                    </a:gs>
                  </a:gsLst>
                  <a:lin ang="5400000" scaled="0"/>
                </a:gradFill>
                <a:latin typeface="Segoe UI"/>
              </a:rPr>
              <a:t>POST  containers/create</a:t>
            </a:r>
          </a:p>
        </p:txBody>
      </p:sp>
      <p:cxnSp>
        <p:nvCxnSpPr>
          <p:cNvPr id="122" name="Straight Connector 121"/>
          <p:cNvCxnSpPr/>
          <p:nvPr/>
        </p:nvCxnSpPr>
        <p:spPr>
          <a:xfrm>
            <a:off x="7558812" y="2830764"/>
            <a:ext cx="104708" cy="0"/>
          </a:xfrm>
          <a:prstGeom prst="line">
            <a:avLst/>
          </a:prstGeom>
          <a:noFill/>
          <a:ln w="50800" cap="rnd" cmpd="sng" algn="ctr">
            <a:solidFill>
              <a:srgbClr val="0078D7"/>
            </a:solidFill>
            <a:prstDash val="solid"/>
            <a:headEnd type="none"/>
            <a:tailEnd type="none"/>
          </a:ln>
          <a:effectLst/>
        </p:spPr>
      </p:cxnSp>
      <p:cxnSp>
        <p:nvCxnSpPr>
          <p:cNvPr id="123" name="Straight Connector 122"/>
          <p:cNvCxnSpPr/>
          <p:nvPr/>
        </p:nvCxnSpPr>
        <p:spPr>
          <a:xfrm>
            <a:off x="7670520" y="2830765"/>
            <a:ext cx="0" cy="826412"/>
          </a:xfrm>
          <a:prstGeom prst="line">
            <a:avLst/>
          </a:prstGeom>
          <a:noFill/>
          <a:ln w="50800" cap="rnd" cmpd="sng" algn="ctr">
            <a:solidFill>
              <a:srgbClr val="0078D7"/>
            </a:solidFill>
            <a:prstDash val="solid"/>
            <a:headEnd type="none"/>
            <a:tailEnd type="none"/>
          </a:ln>
          <a:effectLst/>
        </p:spPr>
      </p:cxnSp>
      <p:cxnSp>
        <p:nvCxnSpPr>
          <p:cNvPr id="124" name="Straight Connector 123"/>
          <p:cNvCxnSpPr/>
          <p:nvPr/>
        </p:nvCxnSpPr>
        <p:spPr>
          <a:xfrm>
            <a:off x="7558812" y="3656684"/>
            <a:ext cx="104708" cy="0"/>
          </a:xfrm>
          <a:prstGeom prst="line">
            <a:avLst/>
          </a:prstGeom>
          <a:noFill/>
          <a:ln w="50800" cap="rnd" cmpd="sng" algn="ctr">
            <a:solidFill>
              <a:srgbClr val="0078D7"/>
            </a:solidFill>
            <a:prstDash val="solid"/>
            <a:headEnd type="none"/>
            <a:tailEnd type="none"/>
          </a:ln>
          <a:effectLst/>
        </p:spPr>
      </p:cxnSp>
      <p:cxnSp>
        <p:nvCxnSpPr>
          <p:cNvPr id="125" name="Straight Connector 124"/>
          <p:cNvCxnSpPr/>
          <p:nvPr/>
        </p:nvCxnSpPr>
        <p:spPr>
          <a:xfrm>
            <a:off x="7670520" y="3243969"/>
            <a:ext cx="71191" cy="0"/>
          </a:xfrm>
          <a:prstGeom prst="line">
            <a:avLst/>
          </a:prstGeom>
          <a:noFill/>
          <a:ln w="50800" cap="rnd" cmpd="sng" algn="ctr">
            <a:solidFill>
              <a:srgbClr val="0078D7"/>
            </a:solidFill>
            <a:prstDash val="solid"/>
            <a:headEnd type="none"/>
            <a:tailEnd type="none"/>
          </a:ln>
          <a:effectLst/>
        </p:spPr>
      </p:cxnSp>
      <p:grpSp>
        <p:nvGrpSpPr>
          <p:cNvPr id="126" name="Group 125"/>
          <p:cNvGrpSpPr/>
          <p:nvPr/>
        </p:nvGrpSpPr>
        <p:grpSpPr>
          <a:xfrm rot="10800000">
            <a:off x="4345411" y="2829293"/>
            <a:ext cx="111710" cy="826412"/>
            <a:chOff x="5920233" y="3911537"/>
            <a:chExt cx="151954" cy="1124137"/>
          </a:xfrm>
        </p:grpSpPr>
        <p:cxnSp>
          <p:nvCxnSpPr>
            <p:cNvPr id="127" name="Straight Connector 126"/>
            <p:cNvCxnSpPr/>
            <p:nvPr/>
          </p:nvCxnSpPr>
          <p:spPr>
            <a:xfrm>
              <a:off x="5920233" y="3911537"/>
              <a:ext cx="142429" cy="0"/>
            </a:xfrm>
            <a:prstGeom prst="line">
              <a:avLst/>
            </a:prstGeom>
            <a:noFill/>
            <a:ln w="50800" cap="rnd" cmpd="sng" algn="ctr">
              <a:solidFill>
                <a:srgbClr val="0078D7"/>
              </a:solidFill>
              <a:prstDash val="solid"/>
              <a:headEnd type="none"/>
              <a:tailEnd type="none"/>
            </a:ln>
            <a:effectLst/>
          </p:spPr>
        </p:cxnSp>
        <p:cxnSp>
          <p:nvCxnSpPr>
            <p:cNvPr id="128" name="Straight Connector 127"/>
            <p:cNvCxnSpPr/>
            <p:nvPr/>
          </p:nvCxnSpPr>
          <p:spPr>
            <a:xfrm>
              <a:off x="6072187" y="3911537"/>
              <a:ext cx="0" cy="1124137"/>
            </a:xfrm>
            <a:prstGeom prst="line">
              <a:avLst/>
            </a:prstGeom>
            <a:noFill/>
            <a:ln w="50800" cap="rnd" cmpd="sng" algn="ctr">
              <a:solidFill>
                <a:srgbClr val="0078D7"/>
              </a:solidFill>
              <a:prstDash val="solid"/>
              <a:headEnd type="none"/>
              <a:tailEnd type="none"/>
            </a:ln>
            <a:effectLst/>
          </p:spPr>
        </p:cxnSp>
        <p:cxnSp>
          <p:nvCxnSpPr>
            <p:cNvPr id="129" name="Straight Connector 128"/>
            <p:cNvCxnSpPr/>
            <p:nvPr/>
          </p:nvCxnSpPr>
          <p:spPr>
            <a:xfrm>
              <a:off x="5920233" y="5035004"/>
              <a:ext cx="142429" cy="0"/>
            </a:xfrm>
            <a:prstGeom prst="line">
              <a:avLst/>
            </a:prstGeom>
            <a:noFill/>
            <a:ln w="50800" cap="rnd" cmpd="sng" algn="ctr">
              <a:solidFill>
                <a:srgbClr val="0078D7"/>
              </a:solidFill>
              <a:prstDash val="solid"/>
              <a:headEnd type="none"/>
              <a:tailEnd type="none"/>
            </a:ln>
            <a:effectLst/>
          </p:spPr>
        </p:cxnSp>
      </p:grpSp>
      <p:cxnSp>
        <p:nvCxnSpPr>
          <p:cNvPr id="130" name="Straight Connector 129"/>
          <p:cNvCxnSpPr/>
          <p:nvPr/>
        </p:nvCxnSpPr>
        <p:spPr>
          <a:xfrm>
            <a:off x="7568339" y="2319595"/>
            <a:ext cx="168714" cy="0"/>
          </a:xfrm>
          <a:prstGeom prst="line">
            <a:avLst/>
          </a:prstGeom>
          <a:noFill/>
          <a:ln w="50800" cap="rnd" cmpd="sng" algn="ctr">
            <a:solidFill>
              <a:srgbClr val="002060"/>
            </a:solidFill>
            <a:prstDash val="solid"/>
            <a:headEnd type="none"/>
            <a:tailEnd type="none"/>
          </a:ln>
          <a:effectLst/>
        </p:spPr>
      </p:cxnSp>
    </p:spTree>
    <p:extLst>
      <p:ext uri="{BB962C8B-B14F-4D97-AF65-F5344CB8AC3E}">
        <p14:creationId xmlns:p14="http://schemas.microsoft.com/office/powerpoint/2010/main" val="352490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5BB7509-280E-094C-9BD7-EF88BA36F2D9}"/>
              </a:ext>
            </a:extLst>
          </p:cNvPr>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Title 1">
            <a:extLst>
              <a:ext uri="{FF2B5EF4-FFF2-40B4-BE49-F238E27FC236}">
                <a16:creationId xmlns:a16="http://schemas.microsoft.com/office/drawing/2014/main" id="{0E6F654D-D34E-3442-9D5C-0E1893FFBD16}"/>
              </a:ext>
            </a:extLst>
          </p:cNvPr>
          <p:cNvSpPr>
            <a:spLocks noGrp="1"/>
          </p:cNvSpPr>
          <p:nvPr>
            <p:ph type="title"/>
          </p:nvPr>
        </p:nvSpPr>
        <p:spPr>
          <a:xfrm>
            <a:off x="201061" y="194778"/>
            <a:ext cx="8741880" cy="674653"/>
          </a:xfrm>
        </p:spPr>
        <p:txBody>
          <a:bodyPr/>
          <a:lstStyle/>
          <a:p>
            <a:pPr defTabSz="699557">
              <a:lnSpc>
                <a:spcPct val="100000"/>
              </a:lnSpc>
              <a:defRPr/>
            </a:pPr>
            <a:r>
              <a:rPr lang="en-US" sz="3600" spc="-38" dirty="0">
                <a:solidFill>
                  <a:schemeClr val="bg1"/>
                </a:solidFill>
                <a:latin typeface="Segoe UI Light" panose="020B0502040204020203" pitchFamily="34" charset="0"/>
                <a:cs typeface="Segoe UI Light" panose="020B0502040204020203" pitchFamily="34" charset="0"/>
              </a:rPr>
              <a:t>Containers and Kubernetes </a:t>
            </a:r>
            <a:r>
              <a:rPr lang="en-US" sz="3600" spc="-38" dirty="0">
                <a:solidFill>
                  <a:schemeClr val="bg1"/>
                </a:solidFill>
                <a:latin typeface="Segoe UI Semibold" panose="020B0702040204020203" pitchFamily="34" charset="0"/>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4605872" y="3269416"/>
            <a:ext cx="3996960" cy="1716204"/>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1" y="5187549"/>
              <a:ext cx="2125331" cy="677108"/>
            </a:xfrm>
            <a:prstGeom prst="rect">
              <a:avLst/>
            </a:prstGeom>
          </p:spPr>
          <p:txBody>
            <a:bodyPr wrap="square" lIns="0">
              <a:spAutoFit/>
            </a:bodyPr>
            <a:lstStyle/>
            <a:p>
              <a:pPr defTabSz="685775">
                <a:defRPr/>
              </a:pPr>
              <a:r>
                <a:rPr lang="en-US" sz="900">
                  <a:solidFill>
                    <a:srgbClr val="000000"/>
                  </a:solidFill>
                  <a:latin typeface="Segoe UI"/>
                </a:rPr>
                <a:t>Nearly </a:t>
              </a:r>
              <a:r>
                <a:rPr lang="en-US" sz="900">
                  <a:solidFill>
                    <a:srgbClr val="000000"/>
                  </a:solidFill>
                  <a:latin typeface="Segoe UI Semibold" panose="020B0702040204020203" pitchFamily="34" charset="0"/>
                  <a:cs typeface="Segoe UI Semibold" panose="020B0702040204020203" pitchFamily="34" charset="0"/>
                </a:rPr>
                <a:t>50%</a:t>
              </a:r>
              <a:r>
                <a:rPr lang="en-US" sz="900" b="1">
                  <a:solidFill>
                    <a:srgbClr val="000000"/>
                  </a:solidFill>
                  <a:latin typeface="Segoe UI Semibold" panose="020B0702040204020203" pitchFamily="34" charset="0"/>
                  <a:cs typeface="Segoe UI Semibold" panose="020B0702040204020203" pitchFamily="34" charset="0"/>
                </a:rPr>
                <a:t> </a:t>
              </a:r>
              <a:r>
                <a:rPr lang="en-US" sz="900">
                  <a:solidFill>
                    <a:srgbClr val="000000"/>
                  </a:solidFill>
                  <a:latin typeface="Segoe UI"/>
                </a:rPr>
                <a:t>of organizations</a:t>
              </a:r>
              <a:r>
                <a:rPr lang="en-US" sz="900" baseline="30000">
                  <a:solidFill>
                    <a:srgbClr val="000000"/>
                  </a:solidFill>
                  <a:latin typeface="Segoe UI Semibold" panose="020B0702040204020203" pitchFamily="34" charset="0"/>
                  <a:cs typeface="Segoe UI Semibold" panose="020B0702040204020203" pitchFamily="34" charset="0"/>
                </a:rPr>
                <a:t>1</a:t>
              </a:r>
              <a:r>
                <a:rPr lang="en-US" sz="900">
                  <a:solidFill>
                    <a:srgbClr val="000000"/>
                  </a:solidFill>
                  <a:latin typeface="Segoe UI"/>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1" y="4124809"/>
              <a:ext cx="2052451" cy="747897"/>
            </a:xfrm>
            <a:prstGeom prst="rect">
              <a:avLst/>
            </a:prstGeom>
            <a:noFill/>
          </p:spPr>
          <p:txBody>
            <a:bodyPr wrap="square" lIns="0" tIns="0" rIns="0" bIns="0" rtlCol="0">
              <a:spAutoFit/>
            </a:bodyPr>
            <a:lstStyle/>
            <a:p>
              <a:pPr defTabSz="685775">
                <a:lnSpc>
                  <a:spcPct val="90000"/>
                </a:lnSpc>
                <a:spcAft>
                  <a:spcPts val="441"/>
                </a:spcAft>
                <a:defRPr/>
              </a:pPr>
              <a:r>
                <a:rPr lang="en-US" sz="1350">
                  <a:solidFill>
                    <a:srgbClr val="000000"/>
                  </a:solidFill>
                  <a:latin typeface="Segoe UI Semibold" panose="020B0702040204020203" pitchFamily="34" charset="0"/>
                  <a:cs typeface="Segoe UI Semibold" panose="020B0702040204020203" pitchFamily="34" charset="0"/>
                </a:rPr>
                <a:t>Larger companies</a:t>
              </a:r>
              <a:br>
                <a:rPr lang="en-US" sz="1350">
                  <a:solidFill>
                    <a:srgbClr val="000000"/>
                  </a:solidFill>
                  <a:latin typeface="Segoe UI Semibold" panose="020B0702040204020203" pitchFamily="34" charset="0"/>
                  <a:cs typeface="Segoe UI Semibold" panose="020B0702040204020203" pitchFamily="34" charset="0"/>
                </a:rPr>
              </a:br>
              <a:r>
                <a:rPr lang="en-US" sz="1350">
                  <a:solidFill>
                    <a:srgbClr val="000000"/>
                  </a:solidFill>
                  <a:latin typeface="Segoe UI Semibold" panose="020B0702040204020203" pitchFamily="34" charset="0"/>
                  <a:cs typeface="Segoe UI Semibold" panose="020B0702040204020203" pitchFamily="34" charset="0"/>
                </a:rPr>
                <a:t>are leading the</a:t>
              </a:r>
              <a:br>
                <a:rPr lang="en-US" sz="1350">
                  <a:solidFill>
                    <a:srgbClr val="000000"/>
                  </a:solidFill>
                  <a:latin typeface="Segoe UI Semibold" panose="020B0702040204020203" pitchFamily="34" charset="0"/>
                  <a:cs typeface="Segoe UI Semibold" panose="020B0702040204020203" pitchFamily="34" charset="0"/>
                </a:rPr>
              </a:br>
              <a:r>
                <a:rPr lang="en-US" sz="1350">
                  <a:solidFill>
                    <a:srgbClr val="000000"/>
                  </a:solidFill>
                  <a:latin typeface="Segoe UI Semibold" panose="020B0702040204020203" pitchFamily="34" charset="0"/>
                  <a:cs typeface="Segoe UI Semibold" panose="020B0702040204020203" pitchFamily="34" charset="0"/>
                </a:rPr>
                <a:t>adoption.</a:t>
              </a:r>
              <a:r>
                <a:rPr lang="en-US" sz="1350" baseline="30000">
                  <a:solidFill>
                    <a:srgbClr val="000000"/>
                  </a:solidFill>
                  <a:latin typeface="Segoe UI Semibold" panose="020B0702040204020203" pitchFamily="34" charset="0"/>
                  <a:cs typeface="Segoe UI Semibold" panose="020B0702040204020203" pitchFamily="34" charset="0"/>
                </a:rPr>
                <a:t>1</a:t>
              </a:r>
              <a:endParaRPr lang="en-US" sz="1350">
                <a:solidFill>
                  <a:srgbClr val="000000"/>
                </a:solidFill>
                <a:latin typeface="Segoe UI Semibold" panose="020B0702040204020203" pitchFamily="34" charset="0"/>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7" cy="738664"/>
            </a:xfrm>
            <a:prstGeom prst="rect">
              <a:avLst/>
            </a:prstGeom>
          </p:spPr>
          <p:txBody>
            <a:bodyPr wrap="square">
              <a:spAutoFit/>
            </a:bodyPr>
            <a:lstStyle/>
            <a:p>
              <a:pPr algn="ctr" defTabSz="685775">
                <a:defRPr/>
              </a:pPr>
              <a:r>
                <a:rPr lang="en-US" sz="3000">
                  <a:solidFill>
                    <a:srgbClr val="000000"/>
                  </a:solidFill>
                  <a:latin typeface="Segoe UI"/>
                </a:rPr>
                <a:t>50</a:t>
              </a:r>
              <a:r>
                <a:rPr lang="en-US" sz="2700">
                  <a:solidFill>
                    <a:srgbClr val="000000"/>
                  </a:solidFill>
                  <a:latin typeface="Segoe UI"/>
                </a:rPr>
                <a:t>%</a:t>
              </a:r>
              <a:endParaRPr lang="en-US" sz="3000">
                <a:solidFill>
                  <a:srgbClr val="000000"/>
                </a:solidFill>
                <a:latin typeface="Segoe UI"/>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4605873" y="1362208"/>
            <a:ext cx="3984835" cy="1792205"/>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1" y="1548027"/>
              <a:ext cx="1725695" cy="997196"/>
            </a:xfrm>
            <a:prstGeom prst="rect">
              <a:avLst/>
            </a:prstGeom>
            <a:noFill/>
          </p:spPr>
          <p:txBody>
            <a:bodyPr wrap="square" lIns="0" tIns="0" rIns="0" bIns="0" rtlCol="0">
              <a:spAutoFit/>
            </a:bodyPr>
            <a:lstStyle/>
            <a:p>
              <a:pPr defTabSz="685775">
                <a:lnSpc>
                  <a:spcPct val="90000"/>
                </a:lnSpc>
                <a:spcAft>
                  <a:spcPts val="441"/>
                </a:spcAft>
                <a:defRPr/>
              </a:pPr>
              <a:r>
                <a:rPr lang="en-US" sz="1350">
                  <a:solidFill>
                    <a:srgbClr val="000000"/>
                  </a:solidFill>
                  <a:latin typeface="Segoe UI Semibold" panose="020B0702040204020203" pitchFamily="34" charset="0"/>
                  <a:cs typeface="Segoe UI Semibold" panose="020B0702040204020203" pitchFamily="34" charset="0"/>
                </a:rPr>
                <a:t>Half of container environment is orchestrated.</a:t>
              </a:r>
              <a:r>
                <a:rPr lang="en-US" sz="1350" baseline="30000">
                  <a:solidFill>
                    <a:srgbClr val="000000"/>
                  </a:solidFill>
                  <a:latin typeface="Segoe UI Semibold" panose="020B0702040204020203" pitchFamily="34" charset="0"/>
                  <a:cs typeface="Segoe UI Semibold" panose="020B0702040204020203" pitchFamily="34" charset="0"/>
                </a:rPr>
                <a:t>1</a:t>
              </a:r>
              <a:endParaRPr lang="en-US" sz="1350">
                <a:solidFill>
                  <a:srgbClr val="000000"/>
                </a:solidFill>
                <a:latin typeface="Segoe UI Semibold" panose="020B0702040204020203" pitchFamily="34" charset="0"/>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7" cy="738664"/>
            </a:xfrm>
            <a:prstGeom prst="rect">
              <a:avLst/>
            </a:prstGeom>
          </p:spPr>
          <p:txBody>
            <a:bodyPr wrap="square">
              <a:spAutoFit/>
            </a:bodyPr>
            <a:lstStyle/>
            <a:p>
              <a:pPr algn="ctr" defTabSz="685775">
                <a:defRPr/>
              </a:pPr>
              <a:r>
                <a:rPr lang="en-US" sz="3000">
                  <a:solidFill>
                    <a:srgbClr val="000000"/>
                  </a:solidFill>
                  <a:latin typeface="Segoe UI"/>
                </a:rPr>
                <a:t>77</a:t>
              </a:r>
              <a:r>
                <a:rPr lang="en-US" sz="2700">
                  <a:solidFill>
                    <a:srgbClr val="000000"/>
                  </a:solidFill>
                  <a:latin typeface="Segoe UI"/>
                </a:rPr>
                <a:t>%</a:t>
              </a:r>
              <a:endParaRPr lang="en-US" sz="3000">
                <a:solidFill>
                  <a:srgbClr val="000000"/>
                </a:solidFill>
                <a:latin typeface="Segoe UI"/>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1" y="2755175"/>
              <a:ext cx="2352771" cy="677108"/>
            </a:xfrm>
            <a:prstGeom prst="rect">
              <a:avLst/>
            </a:prstGeom>
          </p:spPr>
          <p:txBody>
            <a:bodyPr wrap="square" lIns="0">
              <a:spAutoFit/>
            </a:bodyPr>
            <a:lstStyle/>
            <a:p>
              <a:pPr defTabSz="685775">
                <a:defRPr/>
              </a:pPr>
              <a:r>
                <a:rPr lang="en-US" sz="900">
                  <a:solidFill>
                    <a:srgbClr val="000000"/>
                  </a:solidFill>
                  <a:latin typeface="Segoe UI Semibold" panose="020B0702040204020203" pitchFamily="34" charset="0"/>
                  <a:cs typeface="Segoe UI Semibold" panose="020B0702040204020203" pitchFamily="34" charset="0"/>
                </a:rPr>
                <a:t>77%</a:t>
              </a:r>
              <a:r>
                <a:rPr lang="en-US" sz="900" baseline="30000">
                  <a:solidFill>
                    <a:srgbClr val="000000"/>
                  </a:solidFill>
                  <a:latin typeface="Segoe UI Semibold" panose="020B0702040204020203" pitchFamily="34" charset="0"/>
                  <a:cs typeface="Segoe UI Semibold" panose="020B0702040204020203" pitchFamily="34" charset="0"/>
                </a:rPr>
                <a:t> </a:t>
              </a:r>
              <a:r>
                <a:rPr lang="en-US" sz="900">
                  <a:solidFill>
                    <a:srgbClr val="000000"/>
                  </a:solidFill>
                  <a:latin typeface="Segoe UI"/>
                </a:rPr>
                <a:t>of companies</a:t>
              </a:r>
              <a:r>
                <a:rPr lang="en-US" sz="900" baseline="30000">
                  <a:solidFill>
                    <a:srgbClr val="000000"/>
                  </a:solidFill>
                  <a:latin typeface="Segoe UI Semibold" panose="020B0702040204020203" pitchFamily="34" charset="0"/>
                  <a:cs typeface="Segoe UI Semibold" panose="020B0702040204020203" pitchFamily="34" charset="0"/>
                </a:rPr>
                <a:t>2</a:t>
              </a:r>
              <a:r>
                <a:rPr lang="en-US" sz="900">
                  <a:solidFill>
                    <a:srgbClr val="000000"/>
                  </a:solidFill>
                  <a:latin typeface="Segoe UI"/>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633529" y="3269416"/>
            <a:ext cx="3860294" cy="1710179"/>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1354217"/>
            </a:xfrm>
            <a:prstGeom prst="rect">
              <a:avLst/>
            </a:prstGeom>
          </p:spPr>
          <p:txBody>
            <a:bodyPr wrap="square">
              <a:spAutoFit/>
            </a:bodyPr>
            <a:lstStyle/>
            <a:p>
              <a:pPr algn="ctr" defTabSz="685775">
                <a:defRPr/>
              </a:pPr>
              <a:r>
                <a:rPr lang="en-US" sz="3000">
                  <a:solidFill>
                    <a:srgbClr val="0078D4"/>
                  </a:solidFill>
                  <a:latin typeface="Segoe UI"/>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7" cy="1246494"/>
            </a:xfrm>
            <a:prstGeom prst="rect">
              <a:avLst/>
            </a:prstGeom>
            <a:noFill/>
          </p:spPr>
          <p:txBody>
            <a:bodyPr wrap="square" lIns="0" tIns="0" rIns="0" bIns="0" rtlCol="0">
              <a:spAutoFit/>
            </a:bodyPr>
            <a:lstStyle/>
            <a:p>
              <a:pPr defTabSz="685775">
                <a:lnSpc>
                  <a:spcPct val="90000"/>
                </a:lnSpc>
                <a:spcAft>
                  <a:spcPts val="441"/>
                </a:spcAft>
                <a:defRPr/>
              </a:pPr>
              <a:r>
                <a:rPr lang="en-US" sz="1350">
                  <a:solidFill>
                    <a:srgbClr val="000000"/>
                  </a:solidFill>
                  <a:latin typeface="Segoe UI Semibold" panose="020B0702040204020203" pitchFamily="34" charset="0"/>
                  <a:cs typeface="Segoe UI Semibold" panose="020B0702040204020203" pitchFamily="34" charset="0"/>
                </a:rPr>
                <a:t>The average size of a container deployment </a:t>
              </a:r>
              <a:br>
                <a:rPr lang="en-US" sz="1350">
                  <a:solidFill>
                    <a:srgbClr val="000000"/>
                  </a:solidFill>
                  <a:latin typeface="Segoe UI Semibold" panose="020B0702040204020203" pitchFamily="34" charset="0"/>
                  <a:cs typeface="Segoe UI Semibold" panose="020B0702040204020203" pitchFamily="34" charset="0"/>
                </a:rPr>
              </a:br>
              <a:r>
                <a:rPr lang="en-US" sz="1350">
                  <a:solidFill>
                    <a:srgbClr val="000000"/>
                  </a:solidFill>
                  <a:latin typeface="Segoe UI Semibold" panose="020B0702040204020203" pitchFamily="34" charset="0"/>
                  <a:cs typeface="Segoe UI Semibold" panose="020B0702040204020203" pitchFamily="34" charset="0"/>
                </a:rPr>
                <a:t>has grown 75% in one year. </a:t>
              </a:r>
              <a:r>
                <a:rPr lang="en-US" sz="1200" baseline="30000">
                  <a:solidFill>
                    <a:srgbClr val="000000"/>
                  </a:solidFill>
                  <a:latin typeface="Segoe UI Semibold" panose="020B0702040204020203" pitchFamily="34" charset="0"/>
                  <a:cs typeface="Segoe UI Semibold" panose="020B0702040204020203" pitchFamily="34" charset="0"/>
                </a:rPr>
                <a:t>1</a:t>
              </a:r>
              <a:endParaRPr lang="en-US" sz="1275">
                <a:solidFill>
                  <a:srgbClr val="000000"/>
                </a:solidFill>
                <a:latin typeface="Segoe UI Light"/>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633529" y="1362208"/>
            <a:ext cx="3860294" cy="1792205"/>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6" cy="954108"/>
            </a:xfrm>
            <a:prstGeom prst="rect">
              <a:avLst/>
            </a:prstGeom>
          </p:spPr>
          <p:txBody>
            <a:bodyPr wrap="square" lIns="0">
              <a:spAutoFit/>
            </a:bodyPr>
            <a:lstStyle/>
            <a:p>
              <a:pPr defTabSz="685800">
                <a:spcAft>
                  <a:spcPts val="1800"/>
                </a:spcAft>
                <a:defRPr/>
              </a:pPr>
              <a:r>
                <a:rPr lang="en-US" sz="1350">
                  <a:solidFill>
                    <a:srgbClr val="000000"/>
                  </a:solidFill>
                  <a:latin typeface="Segoe UI Semibold" panose="020B0702040204020203" pitchFamily="34" charset="0"/>
                  <a:cs typeface="Segoe UI Semibold" panose="020B0702040204020203" pitchFamily="34" charset="0"/>
                </a:rPr>
                <a:t>“</a:t>
              </a:r>
              <a:r>
                <a:rPr lang="en-US" sz="1350">
                  <a:solidFill>
                    <a:srgbClr val="000000"/>
                  </a:solidFill>
                  <a:latin typeface="Segoe UI"/>
                  <a:cs typeface="Segoe UI Semibold" panose="020B0702040204020203" pitchFamily="34" charset="0"/>
                </a:rPr>
                <a:t>By 2020, more than </a:t>
              </a:r>
              <a:r>
                <a:rPr lang="en-US" sz="1350" b="1">
                  <a:solidFill>
                    <a:srgbClr val="0078D4"/>
                  </a:solidFill>
                  <a:latin typeface="Segoe UI Semibold" panose="020B0702040204020203" pitchFamily="34" charset="0"/>
                  <a:cs typeface="Segoe UI Semibold" panose="020B0702040204020203" pitchFamily="34" charset="0"/>
                </a:rPr>
                <a:t>50%</a:t>
              </a:r>
              <a:r>
                <a:rPr lang="en-US" sz="1350">
                  <a:solidFill>
                    <a:srgbClr val="000000"/>
                  </a:solidFill>
                  <a:latin typeface="Segoe UI"/>
                  <a:cs typeface="Segoe UI Semibold" panose="020B0702040204020203" pitchFamily="34" charset="0"/>
                </a:rPr>
                <a:t> of enterprises will run </a:t>
              </a:r>
              <a:r>
                <a:rPr lang="en-US" sz="1350" b="1">
                  <a:solidFill>
                    <a:srgbClr val="000000"/>
                  </a:solidFill>
                  <a:latin typeface="Segoe UI Semibold" panose="020B0702040204020203" pitchFamily="34" charset="0"/>
                  <a:cs typeface="Segoe UI Semibold" panose="020B0702040204020203" pitchFamily="34" charset="0"/>
                </a:rPr>
                <a:t>mission-critical, containerized cloud-native applications</a:t>
              </a:r>
              <a:r>
                <a:rPr lang="en-US" sz="1350" b="1">
                  <a:solidFill>
                    <a:srgbClr val="000000"/>
                  </a:solidFill>
                  <a:latin typeface="Segoe UI"/>
                  <a:cs typeface="Segoe UI Semibold" panose="020B0702040204020203" pitchFamily="34" charset="0"/>
                </a:rPr>
                <a:t> </a:t>
              </a:r>
              <a:r>
                <a:rPr lang="en-US" sz="1350">
                  <a:solidFill>
                    <a:srgbClr val="000000"/>
                  </a:solidFill>
                  <a:latin typeface="Segoe UI"/>
                  <a:cs typeface="Segoe UI Semibold" panose="020B0702040204020203" pitchFamily="34" charset="0"/>
                </a:rPr>
                <a:t>in production</a:t>
              </a:r>
              <a:r>
                <a:rPr lang="en-US" sz="1350">
                  <a:solidFill>
                    <a:srgbClr val="000000"/>
                  </a:solidFill>
                  <a:latin typeface="Segoe UI Semibold" panose="020B0702040204020203" pitchFamily="34" charset="0"/>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05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10.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C704CD47-2054-4F77-B371-81C5C61522BB}"/>
    </a:ext>
  </a:extLst>
</a:theme>
</file>

<file path=ppt/theme/theme3.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3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7.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9.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2239fb0-26c0-4a37-b790-6c81fba9d0fc">
      <UserInfo>
        <DisplayName>Michael Bender</DisplayName>
        <AccountId>4190</AccountId>
        <AccountType/>
      </UserInfo>
      <UserInfo>
        <DisplayName>Anna Chu</DisplayName>
        <AccountId>1168</AccountId>
        <AccountType/>
      </UserInfo>
    </SharedWithUsers>
    <_ip_UnifiedCompliancePolicyUIAction xmlns="http://schemas.microsoft.com/sharepoint/v3" xsi:nil="true"/>
    <MediaServiceKeyPoints xmlns="16dc66bd-df5a-4495-a5c9-5e296f49988a"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6" ma:contentTypeDescription="Create a new document." ma:contentTypeScope="" ma:versionID="e830dadb4e199e864ff06fed3f36c60a">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0af570e9df4357d2ae6b722c56f2a6e"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6A099-7352-4831-8B9A-EC0A8096271D}">
  <ds:schemaRefs>
    <ds:schemaRef ds:uri="http://schemas.microsoft.com/sharepoint/v3/contenttype/forms"/>
  </ds:schemaRefs>
</ds:datastoreItem>
</file>

<file path=customXml/itemProps2.xml><?xml version="1.0" encoding="utf-8"?>
<ds:datastoreItem xmlns:ds="http://schemas.openxmlformats.org/officeDocument/2006/customXml" ds:itemID="{3B7204A9-C00D-40D3-A29A-170E127F26A3}">
  <ds:schemaRefs>
    <ds:schemaRef ds:uri="http://purl.org/dc/elements/1.1/"/>
    <ds:schemaRef ds:uri="http://schemas.microsoft.com/office/2006/metadata/properties"/>
    <ds:schemaRef ds:uri="16dc66bd-df5a-4495-a5c9-5e296f49988a"/>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2239fb0-26c0-4a37-b790-6c81fba9d0fc"/>
    <ds:schemaRef ds:uri="http://www.w3.org/XML/1998/namespace"/>
    <ds:schemaRef ds:uri="http://purl.org/dc/dcmitype/"/>
  </ds:schemaRefs>
</ds:datastoreItem>
</file>

<file path=customXml/itemProps3.xml><?xml version="1.0" encoding="utf-8"?>
<ds:datastoreItem xmlns:ds="http://schemas.openxmlformats.org/officeDocument/2006/customXml" ds:itemID="{920C509C-92CE-477F-AE35-BA7EA0D0B0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3090</TotalTime>
  <Words>3548</Words>
  <Application>Microsoft Macintosh PowerPoint</Application>
  <PresentationFormat>On-screen Show (16:9)</PresentationFormat>
  <Paragraphs>795</Paragraphs>
  <Slides>60</Slides>
  <Notes>52</Notes>
  <HiddenSlides>4</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60</vt:i4>
      </vt:variant>
    </vt:vector>
  </HeadingPairs>
  <TitlesOfParts>
    <vt:vector size="84" baseType="lpstr">
      <vt:lpstr>Consolas</vt:lpstr>
      <vt:lpstr>Segoe UI Semibold</vt:lpstr>
      <vt:lpstr>Roboto Condensed</vt:lpstr>
      <vt:lpstr>Segoe UI Semilight</vt:lpstr>
      <vt:lpstr>Symbol</vt:lpstr>
      <vt:lpstr>Calibri Light</vt:lpstr>
      <vt:lpstr>Roboto</vt:lpstr>
      <vt:lpstr>Calibri</vt:lpstr>
      <vt:lpstr>Wingdings</vt:lpstr>
      <vt:lpstr>Hind</vt:lpstr>
      <vt:lpstr>Segoe UI Light</vt:lpstr>
      <vt:lpstr>Arial</vt:lpstr>
      <vt:lpstr>Segoe UI</vt:lpstr>
      <vt:lpstr>5-51015_Microsoft_Ignite_Tour_Template_Light</vt:lpstr>
      <vt:lpstr>5-51015_Microsoft_Ignite_Tour_Template_Dark</vt:lpstr>
      <vt:lpstr>1_5-51015_Microsoft_Ignite_Tour_Template_Light</vt:lpstr>
      <vt:lpstr>1_Dynamics 365</vt:lpstr>
      <vt:lpstr>3_6-30537_Envision 2016 Keynote Template</vt:lpstr>
      <vt:lpstr>5-50002_Ignite_Breakout_Template</vt:lpstr>
      <vt:lpstr>6-30537_Envision 2016 Keynote Template</vt:lpstr>
      <vt:lpstr>1_6-30537_Envision 2016 Keynote Template</vt:lpstr>
      <vt:lpstr>8_Server and Cloud 2013</vt:lpstr>
      <vt:lpstr>1_Server and Cloud 2013</vt:lpstr>
      <vt:lpstr>Office Theme</vt:lpstr>
      <vt:lpstr>PowerPoint Presentation</vt:lpstr>
      <vt:lpstr>PowerPoint Presentation</vt:lpstr>
      <vt:lpstr>From traditional app to modern app</vt:lpstr>
      <vt:lpstr>What is container?</vt:lpstr>
      <vt:lpstr>What is a Container?</vt:lpstr>
      <vt:lpstr>Container timeline</vt:lpstr>
      <vt:lpstr>Docker Integration</vt:lpstr>
      <vt:lpstr>Docker Integration</vt:lpstr>
      <vt:lpstr>Containers and Kubernetes momentum</vt:lpstr>
      <vt:lpstr>Why containers?</vt:lpstr>
      <vt:lpstr>Containers vs. VMs</vt:lpstr>
      <vt:lpstr>Image Anatomy</vt:lpstr>
      <vt:lpstr>Dockerfile</vt:lpstr>
      <vt:lpstr>Image layer sharing</vt:lpstr>
      <vt:lpstr>Windows Server Containers</vt:lpstr>
      <vt:lpstr>Hyper-V Containers</vt:lpstr>
      <vt:lpstr>Startup Performance</vt:lpstr>
      <vt:lpstr>Image Registry</vt:lpstr>
      <vt:lpstr>Image Registries</vt:lpstr>
      <vt:lpstr>Azure Container Options</vt:lpstr>
      <vt:lpstr>Our Approach to Open Source</vt:lpstr>
      <vt:lpstr>PowerPoint Presentation</vt:lpstr>
      <vt:lpstr>PowerPoint Presentation</vt:lpstr>
      <vt:lpstr>PowerPoint Presentation</vt:lpstr>
      <vt:lpstr>Three Different Ways To Build Containers</vt:lpstr>
      <vt:lpstr>Azure Container Instances</vt:lpstr>
      <vt:lpstr>Azure Container Instances</vt:lpstr>
      <vt:lpstr>Azure App Service</vt:lpstr>
      <vt:lpstr>Azure App Service</vt:lpstr>
      <vt:lpstr>Deploying to Azure App Service</vt:lpstr>
      <vt:lpstr>PowerPoint Presentation</vt:lpstr>
      <vt:lpstr>App Service(Linux): Multi-container support</vt:lpstr>
      <vt:lpstr>Composition and Orchestration</vt:lpstr>
      <vt:lpstr>Kubernetes: the industry leading orchestrator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Secure your Kubernetes environment</vt:lpstr>
      <vt:lpstr>PowerPoint Presentation</vt:lpstr>
      <vt:lpstr>PowerPoint Presentation</vt:lpstr>
      <vt:lpstr>PowerPoint Presentation</vt:lpstr>
      <vt:lpstr>PowerPoint Presentation</vt:lpstr>
      <vt:lpstr>Container Deployment Options</vt:lpstr>
      <vt:lpstr>What about security? A dramatically larger attack surface</vt:lpstr>
      <vt:lpstr>Developing Kubernetes Applications</vt:lpstr>
      <vt:lpstr>Release automation tools</vt:lpstr>
      <vt:lpstr>Helm</vt:lpstr>
      <vt:lpstr>Helm</vt:lpstr>
      <vt:lpstr>Draft</vt:lpstr>
      <vt:lpstr>Collaborate within a development team with  Azure Dev Spaces</vt:lpstr>
      <vt:lpstr>Fast, iterative development for cloud native apps</vt:lpstr>
      <vt:lpstr>Collaborate within a development team</vt:lpstr>
      <vt:lpstr>Collaborate within a development team</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Vadim Kacherov</cp:lastModifiedBy>
  <cp:revision>72</cp:revision>
  <dcterms:modified xsi:type="dcterms:W3CDTF">2019-08-09T17:38:10Z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buhollan@microsoft.com</vt:lpwstr>
  </property>
  <property fmtid="{D5CDD505-2E9C-101B-9397-08002B2CF9AE}" pid="6" name="MSIP_Label_f42aa342-8706-4288-bd11-ebb85995028c_SetDate">
    <vt:lpwstr>2018-11-28T21:11:54.0737540Z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3584">
    <vt:lpwstr>70</vt:lpwstr>
  </property>
</Properties>
</file>